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71" r:id="rId4"/>
    <p:sldId id="257" r:id="rId5"/>
    <p:sldId id="272" r:id="rId6"/>
    <p:sldId id="274" r:id="rId7"/>
    <p:sldId id="281" r:id="rId8"/>
    <p:sldId id="276" r:id="rId9"/>
    <p:sldId id="277" r:id="rId10"/>
    <p:sldId id="282" r:id="rId11"/>
    <p:sldId id="280" r:id="rId12"/>
    <p:sldId id="284" r:id="rId13"/>
    <p:sldId id="285"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671D171-EC72-40A2-B7EF-14C9B94EE8C4}" type="datetimeFigureOut">
              <a:rPr lang="tr-TR" smtClean="0"/>
              <a:pPr/>
              <a:t>20.10.2021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0CEC1E-C01E-44BF-A44E-14EA475450A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1D171-EC72-40A2-B7EF-14C9B94EE8C4}" type="datetimeFigureOut">
              <a:rPr lang="tr-TR" smtClean="0"/>
              <a:pPr/>
              <a:t>20.10.2021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CEC1E-C01E-44BF-A44E-14EA475450A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642918"/>
            <a:ext cx="7143800" cy="3440114"/>
          </a:xfrm>
        </p:spPr>
        <p:txBody>
          <a:bodyPr>
            <a:normAutofit/>
          </a:bodyPr>
          <a:lstStyle/>
          <a:p>
            <a:r>
              <a:rPr lang="tr-TR" sz="3600" dirty="0" smtClean="0">
                <a:latin typeface="Comic Sans MS" pitchFamily="66" charset="0"/>
              </a:rPr>
              <a:t>2021-2022 EĞİTİM ÖĞRETİM YILI</a:t>
            </a:r>
            <a:br>
              <a:rPr lang="tr-TR" sz="3600" dirty="0" smtClean="0">
                <a:latin typeface="Comic Sans MS" pitchFamily="66" charset="0"/>
              </a:rPr>
            </a:br>
            <a:r>
              <a:rPr lang="tr-TR" sz="3600" dirty="0" smtClean="0">
                <a:latin typeface="Comic Sans MS" pitchFamily="66" charset="0"/>
              </a:rPr>
              <a:t>REHBERLİK VE PSİKOLOJİK DANIŞMA HİZMETLERİ İÇERİK HAZIRLAMA KOMİSYONU</a:t>
            </a:r>
            <a:endParaRPr lang="tr-TR" sz="3600" dirty="0">
              <a:latin typeface="Comic Sans MS" pitchFamily="66" charset="0"/>
            </a:endParaRPr>
          </a:p>
        </p:txBody>
      </p:sp>
      <p:pic>
        <p:nvPicPr>
          <p:cNvPr id="4" name="3 Resim" descr="EBİDEP"/>
          <p:cNvPicPr/>
          <p:nvPr/>
        </p:nvPicPr>
        <p:blipFill>
          <a:blip r:embed="rId2" cstate="print"/>
          <a:srcRect/>
          <a:stretch>
            <a:fillRect/>
          </a:stretch>
        </p:blipFill>
        <p:spPr bwMode="auto">
          <a:xfrm>
            <a:off x="2500298" y="4429132"/>
            <a:ext cx="4357718"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a:off x="928662" y="0"/>
            <a:ext cx="1362354" cy="12583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87824" y="467054"/>
            <a:ext cx="3168352" cy="523220"/>
          </a:xfrm>
          <a:prstGeom prst="rect">
            <a:avLst/>
          </a:prstGeom>
          <a:solidFill>
            <a:schemeClr val="accent5">
              <a:lumMod val="60000"/>
              <a:lumOff val="40000"/>
            </a:schemeClr>
          </a:solidFill>
        </p:spPr>
        <p:txBody>
          <a:bodyPr wrap="square" rtlCol="0" anchor="ctr">
            <a:spAutoFit/>
          </a:bodyPr>
          <a:lstStyle/>
          <a:p>
            <a:pPr algn="ctr"/>
            <a:r>
              <a:rPr lang="tr-TR" sz="2800" b="1" dirty="0" smtClean="0">
                <a:solidFill>
                  <a:schemeClr val="bg1">
                    <a:lumMod val="95000"/>
                  </a:schemeClr>
                </a:solidFill>
              </a:rPr>
              <a:t>İşitsel Öğreniciler</a:t>
            </a:r>
            <a:endParaRPr lang="tr-TR" sz="2800" b="1" dirty="0">
              <a:solidFill>
                <a:schemeClr val="bg1">
                  <a:lumMod val="95000"/>
                </a:schemeClr>
              </a:solidFill>
            </a:endParaRPr>
          </a:p>
        </p:txBody>
      </p:sp>
      <p:pic>
        <p:nvPicPr>
          <p:cNvPr id="6"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flipH="1">
            <a:off x="6572264" y="0"/>
            <a:ext cx="1362354" cy="125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Users\Asus\Desktop\ÖĞRENME STİLLERİ\big_pap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p:cNvSpPr/>
          <p:nvPr/>
        </p:nvSpPr>
        <p:spPr>
          <a:xfrm>
            <a:off x="5000628" y="1928802"/>
            <a:ext cx="2654894" cy="461858"/>
          </a:xfrm>
          <a:prstGeom prst="rect">
            <a:avLst/>
          </a:prstGeom>
        </p:spPr>
        <p:txBody>
          <a:bodyPr wrap="none">
            <a:spAutoFit/>
          </a:bodyPr>
          <a:lstStyle/>
          <a:p>
            <a:pPr>
              <a:lnSpc>
                <a:spcPct val="150000"/>
              </a:lnSpc>
            </a:pPr>
            <a:r>
              <a:rPr lang="tr-TR" b="1" spc="300" dirty="0">
                <a:solidFill>
                  <a:schemeClr val="accent1">
                    <a:lumMod val="75000"/>
                  </a:schemeClr>
                </a:solidFill>
                <a:latin typeface="Comic Sans MS" pitchFamily="66" charset="0"/>
              </a:rPr>
              <a:t>Zayıf Özellikleri</a:t>
            </a:r>
          </a:p>
        </p:txBody>
      </p:sp>
      <p:sp>
        <p:nvSpPr>
          <p:cNvPr id="12" name="Dikdörtgen 8"/>
          <p:cNvSpPr/>
          <p:nvPr/>
        </p:nvSpPr>
        <p:spPr>
          <a:xfrm>
            <a:off x="2643174" y="142852"/>
            <a:ext cx="3714776"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spc="600" dirty="0" smtClean="0">
                <a:solidFill>
                  <a:schemeClr val="tx2">
                    <a:lumMod val="60000"/>
                    <a:lumOff val="40000"/>
                  </a:schemeClr>
                </a:solidFill>
                <a:latin typeface="Comic Sans MS" pitchFamily="66" charset="0"/>
              </a:rPr>
              <a:t>Dokunsal Öğrenme Stili</a:t>
            </a:r>
            <a:endParaRPr lang="tr-TR" sz="2800" b="1" spc="600" dirty="0">
              <a:solidFill>
                <a:schemeClr val="tx2">
                  <a:lumMod val="60000"/>
                  <a:lumOff val="40000"/>
                </a:schemeClr>
              </a:solidFill>
              <a:latin typeface="Comic Sans MS" pitchFamily="66" charset="0"/>
            </a:endParaRPr>
          </a:p>
        </p:txBody>
      </p:sp>
      <p:sp>
        <p:nvSpPr>
          <p:cNvPr id="13" name="12 Dikdörtgen"/>
          <p:cNvSpPr/>
          <p:nvPr/>
        </p:nvSpPr>
        <p:spPr>
          <a:xfrm>
            <a:off x="0" y="1571612"/>
            <a:ext cx="3929058" cy="646331"/>
          </a:xfrm>
          <a:prstGeom prst="rect">
            <a:avLst/>
          </a:prstGeom>
        </p:spPr>
        <p:txBody>
          <a:bodyPr wrap="square">
            <a:spAutoFit/>
          </a:bodyPr>
          <a:lstStyle/>
          <a:p>
            <a:pPr algn="ctr"/>
            <a:r>
              <a:rPr lang="tr-TR" b="1" dirty="0" smtClean="0">
                <a:latin typeface="Comic Sans MS" pitchFamily="66" charset="0"/>
              </a:rPr>
              <a:t>Dokunsal Öğrenme Stiline Sahip</a:t>
            </a:r>
          </a:p>
          <a:p>
            <a:pPr algn="ctr"/>
            <a:r>
              <a:rPr lang="tr-TR" b="1" dirty="0" smtClean="0">
                <a:latin typeface="Comic Sans MS" pitchFamily="66" charset="0"/>
              </a:rPr>
              <a:t> Öğrencilerin Özellikleri</a:t>
            </a:r>
            <a:endParaRPr lang="tr-TR" b="1" dirty="0">
              <a:latin typeface="Comic Sans MS" pitchFamily="66" charset="0"/>
            </a:endParaRPr>
          </a:p>
        </p:txBody>
      </p:sp>
      <p:sp>
        <p:nvSpPr>
          <p:cNvPr id="15" name="Dikdörtgen 4"/>
          <p:cNvSpPr/>
          <p:nvPr/>
        </p:nvSpPr>
        <p:spPr>
          <a:xfrm>
            <a:off x="4286248" y="2428868"/>
            <a:ext cx="4572000" cy="2989280"/>
          </a:xfrm>
          <a:prstGeom prst="rect">
            <a:avLst/>
          </a:prstGeom>
        </p:spPr>
        <p:txBody>
          <a:bodyPr wrap="square">
            <a:spAutoFit/>
          </a:bodyPr>
          <a:lstStyle/>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Konuşulanı veya görüleni hatırlamakta zorlanırlar.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Okumakta zorlanmışlardır ya da zorlanmaktadırlar.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İşittiklerinden anlam çıkarmakta zorlanırlar.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Yazım hataları çok yaparlar.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Okumayı sevmezler.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Bulundukları ortamın durumuna önem vermeden hareket ederler.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Vücutları ile karşılık verirler. (atarlar, iterler,vururlar)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Kendi stilinde sunulmazsa sunulan bilgileri algılamakta yavaş kalabilirler.</a:t>
            </a:r>
          </a:p>
          <a:p>
            <a:pPr marL="285750" indent="-285750">
              <a:lnSpc>
                <a:spcPct val="150000"/>
              </a:lnSpc>
              <a:buFont typeface="Wingdings" panose="05000000000000000000" pitchFamily="2" charset="2"/>
              <a:buChar char="ü"/>
            </a:pPr>
            <a:r>
              <a:rPr lang="tr-TR" sz="1050" b="1" dirty="0" smtClean="0">
                <a:solidFill>
                  <a:schemeClr val="tx2"/>
                </a:solidFill>
                <a:latin typeface="Comic Sans MS" pitchFamily="66" charset="0"/>
              </a:rPr>
              <a:t>Farkında olmadan insanlara dokunmaya yatkındırlar.</a:t>
            </a:r>
          </a:p>
          <a:p>
            <a:pPr marL="285750" indent="-285750">
              <a:lnSpc>
                <a:spcPct val="150000"/>
              </a:lnSpc>
            </a:pPr>
            <a:endParaRPr lang="tr-TR" sz="1000" u="sng" dirty="0">
              <a:solidFill>
                <a:schemeClr val="tx1"/>
              </a:solidFill>
              <a:latin typeface="Comic Sans MS" pitchFamily="66" charset="0"/>
            </a:endParaRPr>
          </a:p>
        </p:txBody>
      </p:sp>
      <p:sp>
        <p:nvSpPr>
          <p:cNvPr id="16" name="15 Metin kutusu"/>
          <p:cNvSpPr txBox="1"/>
          <p:nvPr/>
        </p:nvSpPr>
        <p:spPr>
          <a:xfrm>
            <a:off x="357158" y="2357430"/>
            <a:ext cx="3643338" cy="3970318"/>
          </a:xfrm>
          <a:prstGeom prst="rect">
            <a:avLst/>
          </a:prstGeom>
          <a:noFill/>
        </p:spPr>
        <p:txBody>
          <a:bodyPr wrap="square" rtlCol="0">
            <a:spAutoFit/>
          </a:bodyPr>
          <a:lstStyle/>
          <a:p>
            <a:pPr>
              <a:buFont typeface="Wingdings" pitchFamily="2" charset="2"/>
              <a:buChar char="v"/>
            </a:pPr>
            <a:r>
              <a:rPr lang="tr-TR" sz="1200" b="1" dirty="0" smtClean="0">
                <a:latin typeface="Comic Sans MS" pitchFamily="66" charset="0"/>
              </a:rPr>
              <a:t>Hareket içeren etkinlikleri severler</a:t>
            </a:r>
          </a:p>
          <a:p>
            <a:pPr>
              <a:buFont typeface="Wingdings" pitchFamily="2" charset="2"/>
              <a:buChar char="v"/>
            </a:pPr>
            <a:endParaRPr lang="tr-TR" sz="1200" b="1" dirty="0" smtClean="0">
              <a:latin typeface="Comic Sans MS" pitchFamily="66" charset="0"/>
            </a:endParaRPr>
          </a:p>
          <a:p>
            <a:pPr>
              <a:buFont typeface="Wingdings" pitchFamily="2" charset="2"/>
              <a:buChar char="v"/>
            </a:pPr>
            <a:r>
              <a:rPr lang="tr-TR" sz="1200" b="1" dirty="0" smtClean="0">
                <a:latin typeface="Comic Sans MS" pitchFamily="66" charset="0"/>
              </a:rPr>
              <a:t>Oturdukları yerde uzun süre duramazlar.</a:t>
            </a:r>
          </a:p>
          <a:p>
            <a:pPr>
              <a:buFont typeface="Wingdings" pitchFamily="2" charset="2"/>
              <a:buChar char="v"/>
            </a:pPr>
            <a:endParaRPr lang="tr-TR" sz="1200" b="1" dirty="0" smtClean="0">
              <a:latin typeface="Comic Sans MS" pitchFamily="66" charset="0"/>
            </a:endParaRPr>
          </a:p>
          <a:p>
            <a:pPr>
              <a:buFont typeface="Wingdings" pitchFamily="2" charset="2"/>
              <a:buChar char="v"/>
            </a:pPr>
            <a:r>
              <a:rPr lang="tr-TR" sz="1200" b="1" dirty="0" smtClean="0">
                <a:latin typeface="Comic Sans MS" pitchFamily="66" charset="0"/>
              </a:rPr>
              <a:t>Eşyalarının karışık olmasından hiç rahatsız olmazlar. Tertipli olmak için çaba göstermezler. Düzen onlar için gereksiz bir ayrıntıdır.</a:t>
            </a:r>
          </a:p>
          <a:p>
            <a:pPr>
              <a:buFont typeface="Wingdings" pitchFamily="2" charset="2"/>
              <a:buChar char="v"/>
            </a:pPr>
            <a:endParaRPr lang="tr-TR" sz="1200" b="1" dirty="0" smtClean="0">
              <a:latin typeface="Comic Sans MS" pitchFamily="66" charset="0"/>
            </a:endParaRPr>
          </a:p>
          <a:p>
            <a:pPr>
              <a:buFont typeface="Wingdings" pitchFamily="2" charset="2"/>
              <a:buChar char="v"/>
            </a:pPr>
            <a:r>
              <a:rPr lang="tr-TR" sz="1200" b="1" dirty="0" smtClean="0">
                <a:latin typeface="Comic Sans MS" pitchFamily="66" charset="0"/>
              </a:rPr>
              <a:t>Evlerinin dışında da aynı durumdadırlar. Taşlara, duvarlara hatta ağaçlara çıkmaktan geri durmazlar. Erken yaşlardan itibaren gözlemlenen bu özellikler, dokunsal çocukların dünyayı anlama ve sevme yollarıdır.</a:t>
            </a:r>
          </a:p>
          <a:p>
            <a:endParaRPr lang="tr-TR" sz="1200" b="1" dirty="0" smtClean="0">
              <a:latin typeface="Comic Sans MS" pitchFamily="66" charset="0"/>
            </a:endParaRPr>
          </a:p>
          <a:p>
            <a:pPr>
              <a:buFont typeface="Wingdings" pitchFamily="2" charset="2"/>
              <a:buChar char="v"/>
            </a:pPr>
            <a:r>
              <a:rPr lang="tr-TR" sz="1200" b="1" dirty="0" smtClean="0">
                <a:latin typeface="Comic Sans MS" pitchFamily="66" charset="0"/>
              </a:rPr>
              <a:t>Koşmayı, hareket etmeyi severler.</a:t>
            </a:r>
          </a:p>
          <a:p>
            <a:pPr>
              <a:buFont typeface="Wingdings" pitchFamily="2" charset="2"/>
              <a:buChar char="v"/>
            </a:pPr>
            <a:endParaRPr lang="tr-TR" sz="1000" b="1" dirty="0" smtClean="0">
              <a:latin typeface="Comic Sans MS" pitchFamily="66" charset="0"/>
            </a:endParaRPr>
          </a:p>
          <a:p>
            <a:pPr>
              <a:buFont typeface="Wingdings" pitchFamily="2" charset="2"/>
              <a:buChar char="v"/>
            </a:pPr>
            <a:endParaRPr lang="tr-TR" sz="1000" b="1" dirty="0" smtClean="0">
              <a:latin typeface="Comic Sans MS" pitchFamily="66" charset="0"/>
            </a:endParaRPr>
          </a:p>
          <a:p>
            <a:pPr>
              <a:buFont typeface="Wingdings" pitchFamily="2" charset="2"/>
              <a:buChar char="v"/>
            </a:pPr>
            <a:endParaRPr lang="tr-TR" sz="1000" b="1" dirty="0" smtClean="0"/>
          </a:p>
          <a:p>
            <a:pPr>
              <a:buFont typeface="Wingdings" pitchFamily="2" charset="2"/>
              <a:buChar char="v"/>
            </a:pPr>
            <a:endParaRPr lang="tr-TR" sz="1000" b="1" dirty="0" smtClean="0">
              <a:latin typeface="Comic Sans MS" pitchFamily="66" charset="0"/>
            </a:endParaRPr>
          </a:p>
          <a:p>
            <a:pPr>
              <a:buFont typeface="Wingdings" pitchFamily="2" charset="2"/>
              <a:buChar char="v"/>
            </a:pPr>
            <a:endParaRPr lang="tr-TR" sz="1000" b="1" dirty="0" smtClean="0">
              <a:latin typeface="Comic Sans MS" pitchFamily="66" charset="0"/>
            </a:endParaRPr>
          </a:p>
          <a:p>
            <a:endParaRPr lang="tr-TR" sz="1000" b="1" dirty="0" smtClean="0">
              <a:latin typeface="Comic Sans MS" pitchFamily="66" charset="0"/>
            </a:endParaRPr>
          </a:p>
        </p:txBody>
      </p:sp>
    </p:spTree>
    <p:extLst>
      <p:ext uri="{BB962C8B-B14F-4D97-AF65-F5344CB8AC3E}">
        <p14:creationId xmlns:p14="http://schemas.microsoft.com/office/powerpoint/2010/main" val="160984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57224" y="2000240"/>
            <a:ext cx="7776864" cy="3554819"/>
          </a:xfrm>
          <a:prstGeom prst="rect">
            <a:avLst/>
          </a:prstGeom>
        </p:spPr>
        <p:txBody>
          <a:bodyPr wrap="square">
            <a:spAutoFit/>
          </a:bodyPr>
          <a:lstStyle/>
          <a:p>
            <a:endParaRPr lang="tr-TR" b="1" dirty="0"/>
          </a:p>
          <a:p>
            <a:pPr marL="285750" indent="-285750">
              <a:lnSpc>
                <a:spcPct val="150000"/>
              </a:lnSpc>
              <a:buFont typeface="Wingdings" panose="05000000000000000000" pitchFamily="2" charset="2"/>
              <a:buChar char="ü"/>
            </a:pPr>
            <a:r>
              <a:rPr lang="tr-TR" sz="1200" dirty="0" smtClean="0">
                <a:latin typeface="Comic Sans MS" pitchFamily="66" charset="0"/>
              </a:rPr>
              <a:t>Hareket hâlindeyken daha iyi öğrenirler. (Örneğin, kondisyon bisikletinde kitap okuduklarında daha iyi anlarlar.)</a:t>
            </a:r>
          </a:p>
          <a:p>
            <a:pPr marL="285750" indent="-285750">
              <a:lnSpc>
                <a:spcPct val="150000"/>
              </a:lnSpc>
              <a:buFont typeface="Wingdings" panose="05000000000000000000" pitchFamily="2" charset="2"/>
              <a:buChar char="ü"/>
            </a:pPr>
            <a:r>
              <a:rPr lang="tr-TR" sz="1200" dirty="0" smtClean="0">
                <a:latin typeface="Comic Sans MS" pitchFamily="66" charset="0"/>
              </a:rPr>
              <a:t>Dağınıklığı </a:t>
            </a:r>
            <a:r>
              <a:rPr lang="tr-TR" sz="1200" dirty="0">
                <a:latin typeface="Comic Sans MS" pitchFamily="66" charset="0"/>
              </a:rPr>
              <a:t>sevdiklerinden; tertipli olmalarını sağlamak için anne-babalar ya da büyükler, onları sürekli suçlama, dağınık olduklarını söyleme, aldığı bir eşyayı daha sonra yerine koyma gibi öğütler verme yerine, bu dağınıklığın kendileri için ne anlama geldiği onlara anlatmaya çalışmaları ve aşırı uçlardaki her konuda, onu tersine özendirmeye çalışmaları daha etkili olacaktır</a:t>
            </a:r>
            <a:r>
              <a:rPr lang="tr-TR" sz="1200" dirty="0" smtClean="0">
                <a:latin typeface="Comic Sans MS" pitchFamily="66" charset="0"/>
              </a:rPr>
              <a:t>.</a:t>
            </a:r>
            <a:endParaRPr lang="tr-TR" sz="1200" dirty="0">
              <a:latin typeface="Comic Sans MS" pitchFamily="66" charset="0"/>
            </a:endParaRPr>
          </a:p>
          <a:p>
            <a:pPr marL="285750" indent="-285750">
              <a:lnSpc>
                <a:spcPct val="150000"/>
              </a:lnSpc>
              <a:buFont typeface="Wingdings" panose="05000000000000000000" pitchFamily="2" charset="2"/>
              <a:buChar char="ü"/>
            </a:pPr>
            <a:r>
              <a:rPr lang="tr-TR" sz="1200" dirty="0">
                <a:latin typeface="Comic Sans MS" pitchFamily="66" charset="0"/>
              </a:rPr>
              <a:t>Düzenli olmaları konusunda baskı yapılmamalıdır. Annesiyle sürekli mücadele edebilir ve karşı çıkabilir. Bu tür durumda anne çocuğuna, ne hissettiğini anlatmaya çalışmalı, bu </a:t>
            </a:r>
            <a:r>
              <a:rPr lang="tr-TR" sz="1200" dirty="0" smtClean="0">
                <a:latin typeface="Comic Sans MS" pitchFamily="66" charset="0"/>
              </a:rPr>
              <a:t>karışıklığın </a:t>
            </a:r>
            <a:r>
              <a:rPr lang="tr-TR" sz="1200" dirty="0">
                <a:latin typeface="Comic Sans MS" pitchFamily="66" charset="0"/>
              </a:rPr>
              <a:t>kendisini nasıl etkilediğini çocuğuna izah etmelidir. Bu şekilde davranma çocuğun annesini anlamasını </a:t>
            </a:r>
            <a:r>
              <a:rPr lang="tr-TR" sz="1200" dirty="0" smtClean="0">
                <a:latin typeface="Comic Sans MS" pitchFamily="66" charset="0"/>
              </a:rPr>
              <a:t>kolaylaştıracaktır</a:t>
            </a:r>
          </a:p>
          <a:p>
            <a:pPr marL="285750" indent="-285750">
              <a:lnSpc>
                <a:spcPct val="150000"/>
              </a:lnSpc>
              <a:buFont typeface="Wingdings" panose="05000000000000000000" pitchFamily="2" charset="2"/>
              <a:buChar char="ü"/>
            </a:pPr>
            <a:r>
              <a:rPr lang="tr-TR" sz="1200" dirty="0">
                <a:latin typeface="Comic Sans MS" pitchFamily="66" charset="0"/>
              </a:rPr>
              <a:t>Çalışırken kendi istedikleri yerde ve şekilde çalışmalarına izin verilmelidir.</a:t>
            </a:r>
          </a:p>
          <a:p>
            <a:pPr marL="285750" indent="-285750">
              <a:lnSpc>
                <a:spcPct val="150000"/>
              </a:lnSpc>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p:txBody>
      </p:sp>
      <p:pic>
        <p:nvPicPr>
          <p:cNvPr id="7"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3143248"/>
            <a:ext cx="357190" cy="347356"/>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8"/>
          <p:cNvSpPr>
            <a:spLocks noGrp="1"/>
          </p:cNvSpPr>
          <p:nvPr>
            <p:ph type="title"/>
          </p:nvPr>
        </p:nvSpPr>
        <p:spPr>
          <a:xfrm>
            <a:off x="785786" y="642918"/>
            <a:ext cx="7400948" cy="1011222"/>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a:bodyPr>
          <a:lstStyle/>
          <a:p>
            <a:r>
              <a:rPr lang="tr-TR" sz="2800" b="1" spc="300" dirty="0" smtClean="0">
                <a:solidFill>
                  <a:schemeClr val="accent5">
                    <a:lumMod val="75000"/>
                  </a:schemeClr>
                </a:solidFill>
                <a:latin typeface="Comic Sans MS" pitchFamily="66" charset="0"/>
              </a:rPr>
              <a:t>Dokunsal Öğrenme Stiline Sahip </a:t>
            </a:r>
            <a:br>
              <a:rPr lang="tr-TR" sz="2800" b="1" spc="300" dirty="0" smtClean="0">
                <a:solidFill>
                  <a:schemeClr val="accent5">
                    <a:lumMod val="75000"/>
                  </a:schemeClr>
                </a:solidFill>
                <a:latin typeface="Comic Sans MS" pitchFamily="66" charset="0"/>
              </a:rPr>
            </a:br>
            <a:r>
              <a:rPr lang="tr-TR" sz="2800" b="1" spc="300" dirty="0" smtClean="0">
                <a:solidFill>
                  <a:schemeClr val="accent5">
                    <a:lumMod val="75000"/>
                  </a:schemeClr>
                </a:solidFill>
                <a:latin typeface="Comic Sans MS" pitchFamily="66" charset="0"/>
              </a:rPr>
              <a:t>Çocuklara Nasıl Davranmalı?</a:t>
            </a:r>
            <a:endParaRPr lang="tr-TR" sz="2800" b="1" spc="300" dirty="0">
              <a:solidFill>
                <a:schemeClr val="accent5">
                  <a:lumMod val="75000"/>
                </a:schemeClr>
              </a:solidFill>
              <a:latin typeface="Comic Sans MS" pitchFamily="66" charset="0"/>
            </a:endParaRPr>
          </a:p>
        </p:txBody>
      </p:sp>
      <p:pic>
        <p:nvPicPr>
          <p:cNvPr id="11"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2357430"/>
            <a:ext cx="357190" cy="347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3857628"/>
            <a:ext cx="357190" cy="347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643446"/>
            <a:ext cx="357190" cy="34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0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just"/>
            <a:r>
              <a:rPr lang="tr-TR" sz="2000" dirty="0" smtClean="0">
                <a:solidFill>
                  <a:schemeClr val="accent1">
                    <a:lumMod val="75000"/>
                  </a:schemeClr>
                </a:solidFill>
                <a:latin typeface="Comic Sans MS" pitchFamily="66" charset="0"/>
                <a:ea typeface="+mn-ea"/>
                <a:cs typeface="+mn-cs"/>
              </a:rPr>
              <a:t>Aslında herkes dahidir ama bir balığı ağaca tırmanma yeteneğine göre yargılarsanız tüm hayatını başarısız olduğuna inanarak geçirecektir.</a:t>
            </a:r>
            <a:endParaRPr lang="tr-TR" sz="2000" dirty="0">
              <a:solidFill>
                <a:schemeClr val="accent1">
                  <a:lumMod val="75000"/>
                </a:schemeClr>
              </a:solidFill>
              <a:latin typeface="Comic Sans MS" pitchFamily="66" charset="0"/>
              <a:ea typeface="+mn-ea"/>
              <a:cs typeface="+mn-cs"/>
            </a:endParaRPr>
          </a:p>
        </p:txBody>
      </p:sp>
      <p:sp>
        <p:nvSpPr>
          <p:cNvPr id="3" name="2 İçerik Yer Tutucusu"/>
          <p:cNvSpPr>
            <a:spLocks noGrp="1"/>
          </p:cNvSpPr>
          <p:nvPr>
            <p:ph idx="1"/>
          </p:nvPr>
        </p:nvSpPr>
        <p:spPr>
          <a:xfrm>
            <a:off x="4643438" y="2214555"/>
            <a:ext cx="4043362" cy="3357586"/>
          </a:xfrm>
        </p:spPr>
        <p:txBody>
          <a:bodyPr>
            <a:normAutofit fontScale="92500" lnSpcReduction="10000"/>
          </a:bodyPr>
          <a:lstStyle/>
          <a:p>
            <a:r>
              <a:rPr lang="tr-TR" sz="2000" dirty="0" smtClean="0">
                <a:latin typeface="Comic Sans MS" pitchFamily="66" charset="0"/>
              </a:rPr>
              <a:t>Öğrenciler yaşamı boyunca tüm stillerini kullanmaktadır ancak bir tanesini daha etkin kullanmaktadır. </a:t>
            </a:r>
            <a:r>
              <a:rPr lang="tr-TR" sz="2000" dirty="0">
                <a:latin typeface="Comic Sans MS" pitchFamily="66" charset="0"/>
              </a:rPr>
              <a:t>Bir öğrenme stili bir diğerinden iyi veya kötü değildir. Önemli </a:t>
            </a:r>
            <a:r>
              <a:rPr lang="tr-TR" sz="2000" dirty="0" smtClean="0">
                <a:latin typeface="Comic Sans MS" pitchFamily="66" charset="0"/>
              </a:rPr>
              <a:t>olan </a:t>
            </a:r>
            <a:r>
              <a:rPr lang="tr-TR" sz="2000" dirty="0">
                <a:latin typeface="Comic Sans MS" pitchFamily="66" charset="0"/>
              </a:rPr>
              <a:t>bireyin </a:t>
            </a:r>
            <a:r>
              <a:rPr lang="tr-TR" sz="2000" dirty="0" smtClean="0">
                <a:latin typeface="Comic Sans MS" pitchFamily="66" charset="0"/>
              </a:rPr>
              <a:t>etkin öğrenme stiline göre çalışmalarını planlamasıdır. Öğrenci etkin öğrenme stiline göre çalışmalarını planladığında daha kolay öğrenecektir. </a:t>
            </a:r>
            <a:endParaRPr lang="tr-TR" sz="2000" dirty="0">
              <a:latin typeface="Comic Sans MS" pitchFamily="66" charset="0"/>
            </a:endParaRPr>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0" y="2143116"/>
            <a:ext cx="3857652" cy="345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428868"/>
            <a:ext cx="8229600" cy="1143000"/>
          </a:xfrm>
        </p:spPr>
        <p:txBody>
          <a:bodyPr/>
          <a:lstStyle/>
          <a:p>
            <a:r>
              <a:rPr lang="tr-TR" b="1" dirty="0" smtClean="0">
                <a:solidFill>
                  <a:schemeClr val="tx2"/>
                </a:solidFill>
                <a:latin typeface="Comic Sans MS" pitchFamily="66" charset="0"/>
              </a:rPr>
              <a:t>TEŞEKKÜRLER…</a:t>
            </a:r>
            <a:endParaRPr lang="tr-TR" b="1" dirty="0">
              <a:solidFill>
                <a:schemeClr val="tx2"/>
              </a:solidFill>
              <a:latin typeface="Comic Sans MS" pitchFamily="66" charset="0"/>
            </a:endParaRPr>
          </a:p>
        </p:txBody>
      </p:sp>
      <p:sp>
        <p:nvSpPr>
          <p:cNvPr id="3" name="2 İçerik Yer Tutucusu"/>
          <p:cNvSpPr>
            <a:spLocks noGrp="1"/>
          </p:cNvSpPr>
          <p:nvPr>
            <p:ph idx="1"/>
          </p:nvPr>
        </p:nvSpPr>
        <p:spPr>
          <a:xfrm>
            <a:off x="428596" y="6072206"/>
            <a:ext cx="8229600" cy="614354"/>
          </a:xfrm>
        </p:spPr>
        <p:txBody>
          <a:bodyPr>
            <a:normAutofit/>
          </a:bodyPr>
          <a:lstStyle/>
          <a:p>
            <a:pPr algn="ctr">
              <a:buNone/>
            </a:pPr>
            <a:r>
              <a:rPr lang="tr-TR" sz="1400" dirty="0" smtClean="0"/>
              <a:t>Kaynakça: Sorgun ve Kepez ramdan faydalanılmıştır. </a:t>
            </a:r>
            <a:endParaRPr lang="tr-T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Ögrenme Stilleri - Kepez Rehberlik ve Araştırma Merkezi"/>
          <p:cNvPicPr>
            <a:picLocks noChangeAspect="1" noChangeArrowheads="1"/>
          </p:cNvPicPr>
          <p:nvPr/>
        </p:nvPicPr>
        <p:blipFill>
          <a:blip r:embed="rId2"/>
          <a:srcRect/>
          <a:stretch>
            <a:fillRect/>
          </a:stretch>
        </p:blipFill>
        <p:spPr bwMode="auto">
          <a:xfrm>
            <a:off x="857224" y="857232"/>
            <a:ext cx="7643866" cy="4572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just"/>
            <a:r>
              <a:rPr lang="tr-TR" sz="2800" dirty="0" smtClean="0">
                <a:solidFill>
                  <a:schemeClr val="tx2">
                    <a:lumMod val="60000"/>
                    <a:lumOff val="40000"/>
                  </a:schemeClr>
                </a:solidFill>
                <a:latin typeface="Comic Sans MS" pitchFamily="66" charset="0"/>
              </a:rPr>
              <a:t>Herkes öğrenebilir ama herkes aynı metotla öğrenemez.</a:t>
            </a:r>
            <a:endParaRPr lang="tr-TR" sz="2800"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4857752" y="1600200"/>
            <a:ext cx="3829048" cy="4525963"/>
          </a:xfrm>
        </p:spPr>
        <p:txBody>
          <a:bodyPr>
            <a:normAutofit/>
          </a:bodyPr>
          <a:lstStyle/>
          <a:p>
            <a:pPr>
              <a:buNone/>
            </a:pPr>
            <a:r>
              <a:rPr lang="tr-TR" sz="2200" dirty="0" smtClean="0"/>
              <a:t>     Her öğrencinin en iyi öğrendiği yolu bilmesi yani öğrenme stilini keşfetmesi başarılı olması için önemlidir. Öğrencilerimizin tek başına öğrenme stillerinin farkında olması yeterli olmayıp siz ailelerin ve öğretmenlerinin de farkında olarak öğrenciyi desteklemesi son derece önemlidir. </a:t>
            </a:r>
          </a:p>
          <a:p>
            <a:endParaRPr lang="tr-TR" dirty="0"/>
          </a:p>
        </p:txBody>
      </p:sp>
      <p:pic>
        <p:nvPicPr>
          <p:cNvPr id="28674" name="Picture 2"/>
          <p:cNvPicPr>
            <a:picLocks noChangeAspect="1" noChangeArrowheads="1"/>
          </p:cNvPicPr>
          <p:nvPr/>
        </p:nvPicPr>
        <p:blipFill>
          <a:blip r:embed="rId2" cstate="print"/>
          <a:srcRect/>
          <a:stretch>
            <a:fillRect/>
          </a:stretch>
        </p:blipFill>
        <p:spPr bwMode="auto">
          <a:xfrm>
            <a:off x="500033" y="2214554"/>
            <a:ext cx="4411455" cy="257176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143000"/>
          </a:xfrm>
        </p:spPr>
        <p:txBody>
          <a:bodyPr>
            <a:normAutofit fontScale="90000"/>
          </a:bodyPr>
          <a:lstStyle/>
          <a:p>
            <a:r>
              <a:rPr lang="tr-TR" b="1" spc="600" dirty="0">
                <a:solidFill>
                  <a:schemeClr val="tx2">
                    <a:lumMod val="60000"/>
                    <a:lumOff val="40000"/>
                  </a:schemeClr>
                </a:solidFill>
                <a:latin typeface="Comic Sans MS" pitchFamily="66" charset="0"/>
              </a:rPr>
              <a:t>Öğrenme </a:t>
            </a:r>
            <a:r>
              <a:rPr lang="tr-TR" b="1" spc="600" dirty="0" smtClean="0">
                <a:solidFill>
                  <a:schemeClr val="tx2">
                    <a:lumMod val="60000"/>
                    <a:lumOff val="40000"/>
                  </a:schemeClr>
                </a:solidFill>
                <a:latin typeface="Comic Sans MS" pitchFamily="66" charset="0"/>
              </a:rPr>
              <a:t>Stilleri</a:t>
            </a:r>
            <a:br>
              <a:rPr lang="tr-TR" b="1" spc="600" dirty="0" smtClean="0">
                <a:solidFill>
                  <a:schemeClr val="tx2">
                    <a:lumMod val="60000"/>
                    <a:lumOff val="40000"/>
                  </a:schemeClr>
                </a:solidFill>
                <a:latin typeface="Comic Sans MS" pitchFamily="66" charset="0"/>
              </a:rPr>
            </a:br>
            <a:r>
              <a:rPr lang="tr-TR" b="1" spc="600" dirty="0" smtClean="0">
                <a:solidFill>
                  <a:schemeClr val="tx2">
                    <a:lumMod val="60000"/>
                    <a:lumOff val="40000"/>
                  </a:schemeClr>
                </a:solidFill>
                <a:latin typeface="Comic Sans MS" pitchFamily="66" charset="0"/>
              </a:rPr>
              <a:t/>
            </a:r>
            <a:br>
              <a:rPr lang="tr-TR" b="1" spc="600" dirty="0" smtClean="0">
                <a:solidFill>
                  <a:schemeClr val="tx2">
                    <a:lumMod val="60000"/>
                    <a:lumOff val="40000"/>
                  </a:schemeClr>
                </a:solidFill>
                <a:latin typeface="Comic Sans MS" pitchFamily="66" charset="0"/>
              </a:rPr>
            </a:br>
            <a:r>
              <a:rPr lang="tr-TR" sz="2700" b="1" spc="600" dirty="0" smtClean="0">
                <a:latin typeface="Comic Sans MS" pitchFamily="66" charset="0"/>
              </a:rPr>
              <a:t>Üç tane öğrenme stili vardır;</a:t>
            </a:r>
            <a:r>
              <a:rPr lang="tr-TR" b="1" spc="600" dirty="0">
                <a:solidFill>
                  <a:schemeClr val="tx2">
                    <a:lumMod val="60000"/>
                    <a:lumOff val="40000"/>
                  </a:schemeClr>
                </a:solidFill>
                <a:latin typeface="Comic Sans MS" pitchFamily="66" charset="0"/>
              </a:rPr>
              <a:t/>
            </a:r>
            <a:br>
              <a:rPr lang="tr-TR" b="1" spc="600" dirty="0">
                <a:solidFill>
                  <a:schemeClr val="tx2">
                    <a:lumMod val="60000"/>
                    <a:lumOff val="40000"/>
                  </a:schemeClr>
                </a:solidFill>
                <a:latin typeface="Comic Sans MS" pitchFamily="66" charset="0"/>
              </a:rPr>
            </a:br>
            <a:endParaRPr lang="tr-TR" dirty="0"/>
          </a:p>
        </p:txBody>
      </p:sp>
      <p:pic>
        <p:nvPicPr>
          <p:cNvPr id="4" name="Picture 5" descr="işitsel öğrenme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27407"/>
          <a:stretch/>
        </p:blipFill>
        <p:spPr bwMode="auto">
          <a:xfrm>
            <a:off x="1571604" y="4071942"/>
            <a:ext cx="592935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08" y="2071678"/>
            <a:ext cx="4857784" cy="242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Sonlandırıcı 8"/>
          <p:cNvSpPr/>
          <p:nvPr/>
        </p:nvSpPr>
        <p:spPr>
          <a:xfrm>
            <a:off x="35496" y="980728"/>
            <a:ext cx="8754119" cy="1805657"/>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Sonlandırıcı 10"/>
          <p:cNvSpPr/>
          <p:nvPr/>
        </p:nvSpPr>
        <p:spPr>
          <a:xfrm>
            <a:off x="275531" y="3068960"/>
            <a:ext cx="8568952" cy="158963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Sonlandırıcı 11"/>
          <p:cNvSpPr/>
          <p:nvPr/>
        </p:nvSpPr>
        <p:spPr>
          <a:xfrm>
            <a:off x="220663" y="4952950"/>
            <a:ext cx="8568952" cy="15896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Depolanmış Veri 9"/>
          <p:cNvSpPr/>
          <p:nvPr/>
        </p:nvSpPr>
        <p:spPr>
          <a:xfrm flipH="1">
            <a:off x="2051720" y="1116386"/>
            <a:ext cx="6336704" cy="1520526"/>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u="sng" spc="300" dirty="0">
                <a:solidFill>
                  <a:schemeClr val="tx2">
                    <a:lumMod val="60000"/>
                    <a:lumOff val="40000"/>
                  </a:schemeClr>
                </a:solidFill>
                <a:latin typeface="Comic Sans MS" pitchFamily="66" charset="0"/>
              </a:rPr>
              <a:t>Görsel Ağırlıklı Öğrenenler</a:t>
            </a:r>
            <a:r>
              <a:rPr lang="tr-TR" b="1" u="sng" dirty="0">
                <a:solidFill>
                  <a:schemeClr val="tx2">
                    <a:lumMod val="60000"/>
                    <a:lumOff val="40000"/>
                  </a:schemeClr>
                </a:solidFill>
                <a:latin typeface="Comic Sans MS" pitchFamily="66" charset="0"/>
              </a:rPr>
              <a:t>: </a:t>
            </a:r>
            <a:r>
              <a:rPr lang="tr-TR" sz="1600" dirty="0">
                <a:solidFill>
                  <a:schemeClr val="tx1">
                    <a:lumMod val="95000"/>
                    <a:lumOff val="5000"/>
                  </a:schemeClr>
                </a:solidFill>
                <a:latin typeface="Comic Sans MS" pitchFamily="66" charset="0"/>
              </a:rPr>
              <a:t>Görerek ve okuyarak öğrenmeyi tercih ederler. Kendi kendine okuyarak öğrenirler. Renkli şeyleri, grafik ve haritaları tercih ederler.</a:t>
            </a:r>
          </a:p>
        </p:txBody>
      </p:sp>
      <p:sp>
        <p:nvSpPr>
          <p:cNvPr id="13" name="Oval 12"/>
          <p:cNvSpPr/>
          <p:nvPr/>
        </p:nvSpPr>
        <p:spPr>
          <a:xfrm>
            <a:off x="323528" y="1116384"/>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7" descr="C:\Users\Asus\Desktop\ÖĞRENME STİLLERİ\social-studies-pictures-s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70" y="1141027"/>
            <a:ext cx="1395282" cy="1495885"/>
          </a:xfrm>
          <a:prstGeom prst="ellipse">
            <a:avLst/>
          </a:prstGeom>
          <a:noFill/>
          <a:extLst>
            <a:ext uri="{909E8E84-426E-40DD-AFC4-6F175D3DCCD1}">
              <a14:hiddenFill xmlns:a14="http://schemas.microsoft.com/office/drawing/2010/main">
                <a:solidFill>
                  <a:srgbClr val="FFFFFF"/>
                </a:solidFill>
              </a14:hiddenFill>
            </a:ext>
          </a:extLst>
        </p:spPr>
      </p:pic>
      <p:sp>
        <p:nvSpPr>
          <p:cNvPr id="16" name="Akış Çizelgesi: Depolanmış Veri 15"/>
          <p:cNvSpPr/>
          <p:nvPr/>
        </p:nvSpPr>
        <p:spPr>
          <a:xfrm flipH="1">
            <a:off x="2051720" y="3140968"/>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u="sng" dirty="0">
                <a:solidFill>
                  <a:schemeClr val="tx2">
                    <a:lumMod val="60000"/>
                    <a:lumOff val="40000"/>
                  </a:schemeClr>
                </a:solidFill>
                <a:latin typeface="Comic Sans MS" pitchFamily="66" charset="0"/>
              </a:rPr>
              <a:t>İşitsel Ağırlıklı Öğrenenler:</a:t>
            </a:r>
            <a:r>
              <a:rPr lang="tr-TR" sz="1600" b="1" u="sng" dirty="0">
                <a:solidFill>
                  <a:schemeClr val="tx1">
                    <a:lumMod val="95000"/>
                    <a:lumOff val="5000"/>
                  </a:schemeClr>
                </a:solidFill>
                <a:latin typeface="Comic Sans MS" pitchFamily="66" charset="0"/>
              </a:rPr>
              <a:t> </a:t>
            </a:r>
            <a:endParaRPr lang="tr-TR" sz="1600" b="1" u="sng" dirty="0" smtClean="0">
              <a:solidFill>
                <a:schemeClr val="tx1">
                  <a:lumMod val="95000"/>
                  <a:lumOff val="5000"/>
                </a:schemeClr>
              </a:solidFill>
              <a:latin typeface="Comic Sans MS" pitchFamily="66" charset="0"/>
            </a:endParaRPr>
          </a:p>
          <a:p>
            <a:r>
              <a:rPr lang="tr-TR" sz="1600" dirty="0" smtClean="0">
                <a:solidFill>
                  <a:schemeClr val="tx1">
                    <a:lumMod val="95000"/>
                    <a:lumOff val="5000"/>
                  </a:schemeClr>
                </a:solidFill>
                <a:latin typeface="Comic Sans MS" pitchFamily="66" charset="0"/>
              </a:rPr>
              <a:t>İşiterek</a:t>
            </a:r>
            <a:r>
              <a:rPr lang="tr-TR" sz="1600" dirty="0">
                <a:solidFill>
                  <a:schemeClr val="tx1">
                    <a:lumMod val="95000"/>
                    <a:lumOff val="5000"/>
                  </a:schemeClr>
                </a:solidFill>
                <a:latin typeface="Comic Sans MS" pitchFamily="66" charset="0"/>
              </a:rPr>
              <a:t>, dinleyerek ve tartışarak öğrenmeyi tercih eder. Sohbet etmeyi, birileri ile çalışmayı severler. </a:t>
            </a:r>
          </a:p>
          <a:p>
            <a:pPr algn="just"/>
            <a:endParaRPr lang="tr-TR" sz="1600" b="1" dirty="0">
              <a:solidFill>
                <a:schemeClr val="tx1">
                  <a:lumMod val="95000"/>
                  <a:lumOff val="5000"/>
                </a:schemeClr>
              </a:solidFill>
            </a:endParaRPr>
          </a:p>
        </p:txBody>
      </p:sp>
      <p:sp>
        <p:nvSpPr>
          <p:cNvPr id="17" name="Oval 16"/>
          <p:cNvSpPr/>
          <p:nvPr/>
        </p:nvSpPr>
        <p:spPr>
          <a:xfrm>
            <a:off x="475928" y="3140968"/>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9" descr="işitsel öğren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262"/>
          <a:stretch/>
        </p:blipFill>
        <p:spPr bwMode="auto">
          <a:xfrm>
            <a:off x="944470" y="3212975"/>
            <a:ext cx="1529268" cy="1379837"/>
          </a:xfrm>
          <a:prstGeom prst="ellipse">
            <a:avLst/>
          </a:prstGeom>
          <a:noFill/>
          <a:extLst>
            <a:ext uri="{909E8E84-426E-40DD-AFC4-6F175D3DCCD1}">
              <a14:hiddenFill xmlns:a14="http://schemas.microsoft.com/office/drawing/2010/main">
                <a:solidFill>
                  <a:srgbClr val="FFFFFF"/>
                </a:solidFill>
              </a14:hiddenFill>
            </a:ext>
          </a:extLst>
        </p:spPr>
      </p:pic>
      <p:sp>
        <p:nvSpPr>
          <p:cNvPr id="21" name="Akış Çizelgesi: Depolanmış Veri 20"/>
          <p:cNvSpPr/>
          <p:nvPr/>
        </p:nvSpPr>
        <p:spPr>
          <a:xfrm flipH="1">
            <a:off x="2123728" y="5013176"/>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u="sng" dirty="0" smtClean="0">
                <a:solidFill>
                  <a:schemeClr val="tx2">
                    <a:lumMod val="60000"/>
                    <a:lumOff val="40000"/>
                  </a:schemeClr>
                </a:solidFill>
              </a:rPr>
              <a:t>D</a:t>
            </a:r>
            <a:r>
              <a:rPr lang="tr-TR" sz="1600" b="1" u="sng" dirty="0" smtClean="0">
                <a:solidFill>
                  <a:schemeClr val="tx2">
                    <a:lumMod val="60000"/>
                    <a:lumOff val="40000"/>
                  </a:schemeClr>
                </a:solidFill>
                <a:latin typeface="Comic Sans MS" pitchFamily="66" charset="0"/>
              </a:rPr>
              <a:t>okunsal/</a:t>
            </a:r>
            <a:r>
              <a:rPr lang="tr-TR" sz="1600" b="1" u="sng" dirty="0" err="1" smtClean="0">
                <a:solidFill>
                  <a:schemeClr val="tx2">
                    <a:lumMod val="60000"/>
                    <a:lumOff val="40000"/>
                  </a:schemeClr>
                </a:solidFill>
                <a:latin typeface="Comic Sans MS" pitchFamily="66" charset="0"/>
              </a:rPr>
              <a:t>kinestetik</a:t>
            </a:r>
            <a:r>
              <a:rPr lang="tr-TR" sz="1600" b="1" u="sng" dirty="0" smtClean="0">
                <a:solidFill>
                  <a:schemeClr val="tx2">
                    <a:lumMod val="60000"/>
                    <a:lumOff val="40000"/>
                  </a:schemeClr>
                </a:solidFill>
                <a:latin typeface="Comic Sans MS" pitchFamily="66" charset="0"/>
              </a:rPr>
              <a:t> Öğrenenler</a:t>
            </a:r>
            <a:r>
              <a:rPr lang="tr-TR" sz="1600" u="sng" dirty="0" smtClean="0">
                <a:solidFill>
                  <a:schemeClr val="tx2">
                    <a:lumMod val="60000"/>
                    <a:lumOff val="40000"/>
                  </a:schemeClr>
                </a:solidFill>
                <a:latin typeface="Comic Sans MS" pitchFamily="66" charset="0"/>
              </a:rPr>
              <a:t>: </a:t>
            </a:r>
            <a:r>
              <a:rPr lang="tr-TR" sz="1600" dirty="0" smtClean="0">
                <a:solidFill>
                  <a:schemeClr val="tx1">
                    <a:lumMod val="95000"/>
                    <a:lumOff val="5000"/>
                  </a:schemeClr>
                </a:solidFill>
                <a:latin typeface="Comic Sans MS" pitchFamily="66" charset="0"/>
              </a:rPr>
              <a:t>Dokunarak-yaparak yaşayarak</a:t>
            </a:r>
            <a:endParaRPr lang="tr-TR" sz="1600" dirty="0">
              <a:solidFill>
                <a:schemeClr val="tx1">
                  <a:lumMod val="95000"/>
                  <a:lumOff val="5000"/>
                </a:schemeClr>
              </a:solidFill>
              <a:latin typeface="Comic Sans MS" pitchFamily="66" charset="0"/>
            </a:endParaRPr>
          </a:p>
          <a:p>
            <a:r>
              <a:rPr lang="tr-TR" sz="1600" dirty="0" smtClean="0">
                <a:solidFill>
                  <a:schemeClr val="tx1">
                    <a:lumMod val="95000"/>
                    <a:lumOff val="5000"/>
                  </a:schemeClr>
                </a:solidFill>
                <a:latin typeface="Comic Sans MS" pitchFamily="66" charset="0"/>
              </a:rPr>
              <a:t>Öğrenmeyi tercih ederler. Öğrenecekleri şeylerle fiziksel temas kurarak öğrenirler.</a:t>
            </a:r>
            <a:endParaRPr lang="tr-TR" sz="1600" dirty="0">
              <a:solidFill>
                <a:schemeClr val="tx1">
                  <a:lumMod val="95000"/>
                  <a:lumOff val="5000"/>
                </a:schemeClr>
              </a:solidFill>
              <a:latin typeface="Comic Sans MS" pitchFamily="66" charset="0"/>
            </a:endParaRPr>
          </a:p>
        </p:txBody>
      </p:sp>
      <p:sp>
        <p:nvSpPr>
          <p:cNvPr id="14" name="Metin kutusu 13"/>
          <p:cNvSpPr txBox="1"/>
          <p:nvPr/>
        </p:nvSpPr>
        <p:spPr>
          <a:xfrm>
            <a:off x="1115616" y="116632"/>
            <a:ext cx="7272808" cy="769441"/>
          </a:xfrm>
          <a:prstGeom prst="rect">
            <a:avLst/>
          </a:prstGeom>
          <a:noFill/>
        </p:spPr>
        <p:txBody>
          <a:bodyPr wrap="square" rtlCol="0">
            <a:spAutoFit/>
          </a:bodyPr>
          <a:lstStyle/>
          <a:p>
            <a:pPr algn="ctr"/>
            <a:r>
              <a:rPr lang="tr-TR" sz="4400" b="1" spc="600" dirty="0" smtClean="0">
                <a:solidFill>
                  <a:schemeClr val="tx2">
                    <a:lumMod val="60000"/>
                    <a:lumOff val="40000"/>
                  </a:schemeClr>
                </a:solidFill>
                <a:latin typeface="Comic Sans MS" pitchFamily="66" charset="0"/>
              </a:rPr>
              <a:t>Öğrenme Stilleri</a:t>
            </a:r>
            <a:endParaRPr lang="tr-TR" sz="4400" b="1" spc="600" dirty="0">
              <a:solidFill>
                <a:schemeClr val="tx2">
                  <a:lumMod val="60000"/>
                  <a:lumOff val="40000"/>
                </a:schemeClr>
              </a:solidFill>
              <a:latin typeface="Comic Sans MS" pitchFamily="66" charset="0"/>
            </a:endParaRPr>
          </a:p>
        </p:txBody>
      </p:sp>
      <p:sp>
        <p:nvSpPr>
          <p:cNvPr id="23" name="Oval 22"/>
          <p:cNvSpPr/>
          <p:nvPr/>
        </p:nvSpPr>
        <p:spPr>
          <a:xfrm>
            <a:off x="448964" y="5004817"/>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Picture 10" descr="J02325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668" y="4827797"/>
            <a:ext cx="1320800" cy="16338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3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Asus\Desktop\ÖĞRENME STİLLERİ\big_paper.pn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500298" y="142852"/>
            <a:ext cx="4214842"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spc="600" dirty="0" smtClean="0">
                <a:solidFill>
                  <a:schemeClr val="tx2">
                    <a:lumMod val="60000"/>
                    <a:lumOff val="40000"/>
                  </a:schemeClr>
                </a:solidFill>
                <a:latin typeface="Comic Sans MS" pitchFamily="66" charset="0"/>
              </a:rPr>
              <a:t>Görsel Öğrenme Stili</a:t>
            </a:r>
            <a:endParaRPr lang="tr-TR" sz="2800" b="1" spc="600" dirty="0">
              <a:solidFill>
                <a:schemeClr val="tx2">
                  <a:lumMod val="60000"/>
                  <a:lumOff val="40000"/>
                </a:schemeClr>
              </a:solidFill>
              <a:latin typeface="Comic Sans MS" pitchFamily="66"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flipH="1">
            <a:off x="142844" y="0"/>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0" y="2428868"/>
            <a:ext cx="4194720" cy="3662734"/>
          </a:xfrm>
          <a:prstGeom prst="rect">
            <a:avLst/>
          </a:prstGeom>
        </p:spPr>
        <p:txBody>
          <a:bodyPr wrap="square">
            <a:spAutoFit/>
          </a:bodyPr>
          <a:lstStyle/>
          <a:p>
            <a:pPr marL="285750" indent="-285750">
              <a:lnSpc>
                <a:spcPct val="150000"/>
              </a:lnSpc>
              <a:buFont typeface="Wingdings" pitchFamily="2" charset="2"/>
              <a:buChar char="v"/>
            </a:pPr>
            <a:r>
              <a:rPr lang="tr-TR" sz="1200" b="1" dirty="0" smtClean="0">
                <a:latin typeface="Comic Sans MS" pitchFamily="66" charset="0"/>
              </a:rPr>
              <a:t>Detaylı </a:t>
            </a:r>
            <a:r>
              <a:rPr lang="tr-TR" sz="1200" b="1" dirty="0">
                <a:latin typeface="Comic Sans MS" pitchFamily="66" charset="0"/>
              </a:rPr>
              <a:t>notlar alırlar</a:t>
            </a:r>
            <a:r>
              <a:rPr lang="tr-TR" sz="1200" b="1" dirty="0" smtClean="0">
                <a:latin typeface="Comic Sans MS" pitchFamily="66" charset="0"/>
              </a:rPr>
              <a:t>.</a:t>
            </a:r>
          </a:p>
          <a:p>
            <a:pPr marL="285750" indent="-285750">
              <a:lnSpc>
                <a:spcPct val="150000"/>
              </a:lnSpc>
              <a:buFont typeface="Wingdings" pitchFamily="2" charset="2"/>
              <a:buChar char="v"/>
            </a:pPr>
            <a:r>
              <a:rPr lang="tr-TR" sz="1200" b="1" dirty="0">
                <a:latin typeface="Comic Sans MS" pitchFamily="66" charset="0"/>
              </a:rPr>
              <a:t>Görerek öğrenmeyi severler.</a:t>
            </a:r>
          </a:p>
          <a:p>
            <a:pPr marL="285750" indent="-285750">
              <a:lnSpc>
                <a:spcPct val="150000"/>
              </a:lnSpc>
              <a:buFont typeface="Wingdings" pitchFamily="2" charset="2"/>
              <a:buChar char="v"/>
            </a:pPr>
            <a:r>
              <a:rPr lang="tr-TR" sz="1200" b="1" dirty="0" smtClean="0">
                <a:latin typeface="Comic Sans MS" pitchFamily="66" charset="0"/>
              </a:rPr>
              <a:t>Düzenli ve planlı olmayı severler.</a:t>
            </a:r>
          </a:p>
          <a:p>
            <a:pPr marL="285750" indent="-285750">
              <a:lnSpc>
                <a:spcPct val="150000"/>
              </a:lnSpc>
              <a:buFont typeface="Wingdings" pitchFamily="2" charset="2"/>
              <a:buChar char="v"/>
            </a:pPr>
            <a:r>
              <a:rPr lang="tr-TR" sz="1200" b="1" dirty="0" smtClean="0">
                <a:latin typeface="Comic Sans MS" pitchFamily="66" charset="0"/>
              </a:rPr>
              <a:t>Bir </a:t>
            </a:r>
            <a:r>
              <a:rPr lang="tr-TR" sz="1200" b="1" dirty="0">
                <a:latin typeface="Comic Sans MS" pitchFamily="66" charset="0"/>
              </a:rPr>
              <a:t>şeyler canlandırırken ya da hatırlamaya çalışırken genellikle gözlerini kapatırlar</a:t>
            </a:r>
            <a:r>
              <a:rPr lang="tr-TR" sz="1200" b="1" dirty="0" smtClean="0">
                <a:latin typeface="Comic Sans MS" pitchFamily="66" charset="0"/>
              </a:rPr>
              <a:t>.</a:t>
            </a:r>
          </a:p>
          <a:p>
            <a:pPr marL="285750" indent="-285750">
              <a:lnSpc>
                <a:spcPct val="150000"/>
              </a:lnSpc>
              <a:buFont typeface="Wingdings" pitchFamily="2" charset="2"/>
              <a:buChar char="v"/>
            </a:pPr>
            <a:r>
              <a:rPr lang="tr-TR" sz="1200" b="1" dirty="0" smtClean="0">
                <a:latin typeface="Comic Sans MS" pitchFamily="66" charset="0"/>
              </a:rPr>
              <a:t>Sıkıldıklarında </a:t>
            </a:r>
            <a:r>
              <a:rPr lang="tr-TR" sz="1200" b="1" dirty="0">
                <a:latin typeface="Comic Sans MS" pitchFamily="66" charset="0"/>
              </a:rPr>
              <a:t>seyredecek bir şeyler bulurlar</a:t>
            </a:r>
            <a:r>
              <a:rPr lang="tr-TR" sz="1200" b="1" dirty="0" smtClean="0">
                <a:latin typeface="Comic Sans MS" pitchFamily="66" charset="0"/>
              </a:rPr>
              <a:t>.</a:t>
            </a:r>
          </a:p>
          <a:p>
            <a:pPr marL="285750" indent="-285750">
              <a:lnSpc>
                <a:spcPct val="150000"/>
              </a:lnSpc>
              <a:buFont typeface="Wingdings" pitchFamily="2" charset="2"/>
              <a:buChar char="v"/>
            </a:pPr>
            <a:r>
              <a:rPr lang="tr-TR" sz="1200" b="1" dirty="0" smtClean="0">
                <a:latin typeface="Comic Sans MS" pitchFamily="66" charset="0"/>
              </a:rPr>
              <a:t>Renkli </a:t>
            </a:r>
            <a:r>
              <a:rPr lang="tr-TR" sz="1200" b="1" dirty="0">
                <a:latin typeface="Comic Sans MS" pitchFamily="66" charset="0"/>
              </a:rPr>
              <a:t>tablolardan ya da şekillerden hoşlanırlar</a:t>
            </a:r>
            <a:r>
              <a:rPr lang="tr-TR" sz="1200" b="1" dirty="0" smtClean="0">
                <a:latin typeface="Comic Sans MS" pitchFamily="66" charset="0"/>
              </a:rPr>
              <a:t>.</a:t>
            </a:r>
          </a:p>
          <a:p>
            <a:pPr marL="285750" indent="-285750">
              <a:lnSpc>
                <a:spcPct val="150000"/>
              </a:lnSpc>
              <a:buFont typeface="Wingdings" pitchFamily="2" charset="2"/>
              <a:buChar char="v"/>
            </a:pPr>
            <a:r>
              <a:rPr lang="tr-TR" sz="1200" b="1" dirty="0" smtClean="0">
                <a:latin typeface="Comic Sans MS" pitchFamily="66" charset="0"/>
              </a:rPr>
              <a:t>İşitsel yönergelere uymakta zorlanırlar.</a:t>
            </a:r>
          </a:p>
          <a:p>
            <a:pPr marL="285750" indent="-285750">
              <a:lnSpc>
                <a:spcPct val="150000"/>
              </a:lnSpc>
              <a:buFont typeface="Wingdings" pitchFamily="2" charset="2"/>
              <a:buChar char="v"/>
            </a:pPr>
            <a:r>
              <a:rPr lang="tr-TR" sz="1200" b="1" dirty="0" smtClean="0">
                <a:latin typeface="Comic Sans MS" pitchFamily="66" charset="0"/>
              </a:rPr>
              <a:t>Pasif </a:t>
            </a:r>
            <a:r>
              <a:rPr lang="tr-TR" sz="1200" b="1" dirty="0">
                <a:latin typeface="Comic Sans MS" pitchFamily="66" charset="0"/>
              </a:rPr>
              <a:t>bir çevreyi ideal </a:t>
            </a:r>
            <a:r>
              <a:rPr lang="tr-TR" sz="1200" b="1" dirty="0" smtClean="0">
                <a:latin typeface="Comic Sans MS" pitchFamily="66" charset="0"/>
              </a:rPr>
              <a:t>bulurlar.</a:t>
            </a:r>
          </a:p>
          <a:p>
            <a:pPr marL="285750" indent="-285750">
              <a:lnSpc>
                <a:spcPct val="150000"/>
              </a:lnSpc>
              <a:buFont typeface="Wingdings" pitchFamily="2" charset="2"/>
              <a:buChar char="v"/>
            </a:pPr>
            <a:r>
              <a:rPr lang="tr-TR" sz="1200" b="1" dirty="0" smtClean="0">
                <a:latin typeface="Comic Sans MS" pitchFamily="66" charset="0"/>
              </a:rPr>
              <a:t>Okumaya </a:t>
            </a:r>
            <a:r>
              <a:rPr lang="tr-TR" sz="1200" b="1" dirty="0">
                <a:latin typeface="Comic Sans MS" pitchFamily="66" charset="0"/>
              </a:rPr>
              <a:t>düşkündürler</a:t>
            </a:r>
            <a:r>
              <a:rPr lang="tr-TR" sz="1200" b="1" dirty="0" smtClean="0">
                <a:latin typeface="Comic Sans MS" pitchFamily="66" charset="0"/>
              </a:rPr>
              <a:t>. Okuma hızları genelde iyidir.</a:t>
            </a:r>
          </a:p>
          <a:p>
            <a:pPr marL="285750" indent="-285750">
              <a:lnSpc>
                <a:spcPct val="150000"/>
              </a:lnSpc>
              <a:buFont typeface="Wingdings" pitchFamily="2" charset="2"/>
              <a:buChar char="v"/>
            </a:pPr>
            <a:r>
              <a:rPr lang="tr-TR" sz="1200" b="1" dirty="0" smtClean="0">
                <a:latin typeface="Comic Sans MS" pitchFamily="66" charset="0"/>
              </a:rPr>
              <a:t>Yüzleri </a:t>
            </a:r>
            <a:r>
              <a:rPr lang="tr-TR" sz="1200" b="1" dirty="0">
                <a:latin typeface="Comic Sans MS" pitchFamily="66" charset="0"/>
              </a:rPr>
              <a:t>iyi hatırlarlar</a:t>
            </a:r>
            <a:r>
              <a:rPr lang="tr-TR" sz="1200" b="1" dirty="0" smtClean="0">
                <a:latin typeface="Comic Sans MS" pitchFamily="66" charset="0"/>
              </a:rPr>
              <a:t>.</a:t>
            </a:r>
          </a:p>
          <a:p>
            <a:pPr marL="285750" indent="-285750">
              <a:lnSpc>
                <a:spcPct val="150000"/>
              </a:lnSpc>
              <a:buFont typeface="Wingdings" pitchFamily="2" charset="2"/>
              <a:buChar char="v"/>
            </a:pPr>
            <a:r>
              <a:rPr lang="tr-TR" sz="1200" b="1" dirty="0" smtClean="0">
                <a:latin typeface="Comic Sans MS" pitchFamily="66" charset="0"/>
              </a:rPr>
              <a:t>Liste </a:t>
            </a:r>
            <a:r>
              <a:rPr lang="tr-TR" sz="1200" b="1" dirty="0">
                <a:latin typeface="Comic Sans MS" pitchFamily="66" charset="0"/>
              </a:rPr>
              <a:t>ve program yapmayı severler.</a:t>
            </a:r>
          </a:p>
        </p:txBody>
      </p:sp>
      <p:sp>
        <p:nvSpPr>
          <p:cNvPr id="17" name="Dikdörtgen 16"/>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357686" y="2428868"/>
            <a:ext cx="4326518" cy="2831737"/>
          </a:xfrm>
          <a:prstGeom prst="rect">
            <a:avLst/>
          </a:prstGeom>
        </p:spPr>
        <p:txBody>
          <a:bodyPr wrap="square">
            <a:spAutoFit/>
          </a:bodyPr>
          <a:lstStyle/>
          <a:p>
            <a:pPr marL="285750" indent="-285750">
              <a:lnSpc>
                <a:spcPct val="150000"/>
              </a:lnSpc>
              <a:buClr>
                <a:schemeClr val="accent4">
                  <a:lumMod val="75000"/>
                </a:schemeClr>
              </a:buClr>
              <a:buSzPct val="70000"/>
              <a:buFont typeface="Arial" pitchFamily="34" charset="0"/>
              <a:buChar char="•"/>
            </a:pPr>
            <a:r>
              <a:rPr lang="tr-TR" sz="1200" b="1" dirty="0">
                <a:solidFill>
                  <a:schemeClr val="accent1">
                    <a:lumMod val="75000"/>
                  </a:schemeClr>
                </a:solidFill>
                <a:latin typeface="Comic Sans MS" pitchFamily="66" charset="0"/>
              </a:rPr>
              <a:t>Duyduklarını uzun süre bellekte tutamazlar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Ders </a:t>
            </a:r>
            <a:r>
              <a:rPr lang="tr-TR" sz="1200" b="1" dirty="0">
                <a:solidFill>
                  <a:schemeClr val="accent1">
                    <a:lumMod val="75000"/>
                  </a:schemeClr>
                </a:solidFill>
                <a:latin typeface="Comic Sans MS" pitchFamily="66" charset="0"/>
              </a:rPr>
              <a:t>anlatılırken not alamazlarsa huzursuz olurlar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Yazılı </a:t>
            </a:r>
            <a:r>
              <a:rPr lang="tr-TR" sz="1200" b="1" dirty="0">
                <a:solidFill>
                  <a:schemeClr val="accent1">
                    <a:lumMod val="75000"/>
                  </a:schemeClr>
                </a:solidFill>
                <a:latin typeface="Comic Sans MS" pitchFamily="66" charset="0"/>
              </a:rPr>
              <a:t>olmayan bilgiyi algılamayabilirler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Karmaşık </a:t>
            </a:r>
            <a:r>
              <a:rPr lang="tr-TR" sz="1200" b="1" dirty="0">
                <a:solidFill>
                  <a:schemeClr val="accent1">
                    <a:lumMod val="75000"/>
                  </a:schemeClr>
                </a:solidFill>
                <a:latin typeface="Comic Sans MS" pitchFamily="66" charset="0"/>
              </a:rPr>
              <a:t>ve karışık ortamlarda huzursuz olabilirler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İsimleri </a:t>
            </a:r>
            <a:r>
              <a:rPr lang="tr-TR" sz="1200" b="1" dirty="0">
                <a:solidFill>
                  <a:schemeClr val="accent1">
                    <a:lumMod val="75000"/>
                  </a:schemeClr>
                </a:solidFill>
                <a:latin typeface="Comic Sans MS" pitchFamily="66" charset="0"/>
              </a:rPr>
              <a:t>hatırlamakta zorlanırlar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Görsel </a:t>
            </a:r>
            <a:r>
              <a:rPr lang="tr-TR" sz="1200" b="1" dirty="0">
                <a:solidFill>
                  <a:schemeClr val="accent1">
                    <a:lumMod val="75000"/>
                  </a:schemeClr>
                </a:solidFill>
                <a:latin typeface="Comic Sans MS" pitchFamily="66" charset="0"/>
              </a:rPr>
              <a:t>materyallere dayanmayan uzun anlatımlara tahammül </a:t>
            </a:r>
            <a:r>
              <a:rPr lang="tr-TR" sz="1200" b="1" dirty="0" smtClean="0">
                <a:solidFill>
                  <a:schemeClr val="accent1">
                    <a:lumMod val="75000"/>
                  </a:schemeClr>
                </a:solidFill>
                <a:latin typeface="Comic Sans MS" pitchFamily="66" charset="0"/>
              </a:rPr>
              <a:t>edemezler.</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Dağınıklığa </a:t>
            </a:r>
            <a:r>
              <a:rPr lang="tr-TR" sz="1200" b="1" dirty="0">
                <a:solidFill>
                  <a:schemeClr val="accent1">
                    <a:lumMod val="75000"/>
                  </a:schemeClr>
                </a:solidFill>
                <a:latin typeface="Comic Sans MS" pitchFamily="66" charset="0"/>
              </a:rPr>
              <a:t>düzensizliğe tahammülsüzdürler</a:t>
            </a:r>
            <a:r>
              <a:rPr lang="tr-TR" sz="1200" b="1" dirty="0" smtClean="0">
                <a:solidFill>
                  <a:schemeClr val="accent1">
                    <a:lumMod val="75000"/>
                  </a:schemeClr>
                </a:solidFill>
                <a:latin typeface="Comic Sans MS" pitchFamily="66" charset="0"/>
              </a:rPr>
              <a:t>.</a:t>
            </a:r>
          </a:p>
          <a:p>
            <a:pPr marL="285750" indent="-285750">
              <a:lnSpc>
                <a:spcPct val="150000"/>
              </a:lnSpc>
              <a:buClr>
                <a:schemeClr val="accent4">
                  <a:lumMod val="75000"/>
                </a:schemeClr>
              </a:buClr>
              <a:buSzPct val="70000"/>
              <a:buFont typeface="Arial" pitchFamily="34" charset="0"/>
              <a:buChar char="•"/>
            </a:pPr>
            <a:r>
              <a:rPr lang="tr-TR" sz="1200" b="1" dirty="0" smtClean="0">
                <a:solidFill>
                  <a:schemeClr val="accent1">
                    <a:lumMod val="75000"/>
                  </a:schemeClr>
                </a:solidFill>
                <a:latin typeface="Comic Sans MS" pitchFamily="66" charset="0"/>
              </a:rPr>
              <a:t>Plansızlığa</a:t>
            </a:r>
            <a:r>
              <a:rPr lang="tr-TR" sz="1200" b="1" dirty="0">
                <a:solidFill>
                  <a:schemeClr val="accent1">
                    <a:lumMod val="75000"/>
                  </a:schemeClr>
                </a:solidFill>
                <a:latin typeface="Comic Sans MS" pitchFamily="66" charset="0"/>
              </a:rPr>
              <a:t>, programsızlığa tahammül edemeyebilirler.</a:t>
            </a:r>
          </a:p>
        </p:txBody>
      </p:sp>
      <p:sp>
        <p:nvSpPr>
          <p:cNvPr id="19" name="Metin kutusu 18"/>
          <p:cNvSpPr txBox="1"/>
          <p:nvPr/>
        </p:nvSpPr>
        <p:spPr>
          <a:xfrm>
            <a:off x="4572000" y="2000240"/>
            <a:ext cx="3384376" cy="369332"/>
          </a:xfrm>
          <a:prstGeom prst="rect">
            <a:avLst/>
          </a:prstGeom>
          <a:noFill/>
        </p:spPr>
        <p:txBody>
          <a:bodyPr wrap="square" rtlCol="0">
            <a:spAutoFit/>
          </a:bodyPr>
          <a:lstStyle/>
          <a:p>
            <a:pPr algn="ctr"/>
            <a:r>
              <a:rPr lang="tr-TR" b="1" spc="300" dirty="0" smtClean="0">
                <a:solidFill>
                  <a:schemeClr val="accent1">
                    <a:lumMod val="75000"/>
                  </a:schemeClr>
                </a:solidFill>
                <a:latin typeface="Comic Sans MS" pitchFamily="66" charset="0"/>
              </a:rPr>
              <a:t>Zayıf Özellikleri</a:t>
            </a:r>
            <a:endParaRPr lang="tr-TR" b="1" spc="300" dirty="0">
              <a:solidFill>
                <a:schemeClr val="accent1">
                  <a:lumMod val="75000"/>
                </a:schemeClr>
              </a:solidFill>
              <a:latin typeface="Comic Sans MS" pitchFamily="66" charset="0"/>
            </a:endParaRPr>
          </a:p>
        </p:txBody>
      </p:sp>
      <p:pic>
        <p:nvPicPr>
          <p:cNvPr id="3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a:off x="7055347" y="0"/>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ikdörtgen 20"/>
          <p:cNvSpPr/>
          <p:nvPr/>
        </p:nvSpPr>
        <p:spPr>
          <a:xfrm>
            <a:off x="142844" y="1857364"/>
            <a:ext cx="3114956" cy="584775"/>
          </a:xfrm>
          <a:prstGeom prst="rect">
            <a:avLst/>
          </a:prstGeom>
        </p:spPr>
        <p:txBody>
          <a:bodyPr wrap="none">
            <a:spAutoFit/>
          </a:bodyPr>
          <a:lstStyle/>
          <a:p>
            <a:pPr algn="ctr"/>
            <a:r>
              <a:rPr lang="tr-TR" sz="1600" b="1" dirty="0" smtClean="0">
                <a:latin typeface="Comic Sans MS" pitchFamily="66" charset="0"/>
              </a:rPr>
              <a:t>Görsel Öğrenme Stiline Sahip</a:t>
            </a:r>
          </a:p>
          <a:p>
            <a:r>
              <a:rPr lang="tr-TR" sz="1600" b="1" dirty="0" smtClean="0">
                <a:latin typeface="Comic Sans MS" pitchFamily="66" charset="0"/>
              </a:rPr>
              <a:t> Öğrencilerin Özellikleri</a:t>
            </a:r>
            <a:endParaRPr lang="tr-TR" sz="1600" b="1" dirty="0">
              <a:latin typeface="Comic Sans MS" pitchFamily="66" charset="0"/>
            </a:endParaRPr>
          </a:p>
        </p:txBody>
      </p:sp>
    </p:spTree>
    <p:extLst>
      <p:ext uri="{BB962C8B-B14F-4D97-AF65-F5344CB8AC3E}">
        <p14:creationId xmlns:p14="http://schemas.microsoft.com/office/powerpoint/2010/main" val="367935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928802"/>
            <a:ext cx="5043494" cy="4525963"/>
          </a:xfrm>
        </p:spPr>
        <p:txBody>
          <a:bodyPr>
            <a:normAutofit fontScale="40000" lnSpcReduction="20000"/>
          </a:bodyPr>
          <a:lstStyle/>
          <a:p>
            <a:pPr lvl="0">
              <a:buFont typeface="Wingdings" pitchFamily="2" charset="2"/>
              <a:buChar char="v"/>
            </a:pPr>
            <a:r>
              <a:rPr lang="tr-TR" sz="2900" dirty="0" smtClean="0">
                <a:latin typeface="Comic Sans MS" pitchFamily="66" charset="0"/>
              </a:rPr>
              <a:t>Not alarak, liste yaparak, öğrenilecek bilgileri okuyarak, bir gösteriyi izleyerek öğrenir. Kitaplardan video  filmlerinden ve basılı materyallerden yararlanır.</a:t>
            </a:r>
          </a:p>
          <a:p>
            <a:pPr lvl="0">
              <a:buNone/>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Düz anlatım yönteminden yeterince yararlanamazlar.</a:t>
            </a:r>
          </a:p>
          <a:p>
            <a:pPr lvl="0">
              <a:buNone/>
            </a:pPr>
            <a:r>
              <a:rPr lang="tr-TR" sz="2900" dirty="0" smtClean="0">
                <a:latin typeface="Comic Sans MS" pitchFamily="66" charset="0"/>
              </a:rPr>
              <a:t> </a:t>
            </a:r>
          </a:p>
          <a:p>
            <a:pPr lvl="0">
              <a:buFont typeface="Wingdings" pitchFamily="2" charset="2"/>
              <a:buChar char="v"/>
            </a:pPr>
            <a:r>
              <a:rPr lang="tr-TR" sz="2900" dirty="0" smtClean="0">
                <a:latin typeface="Comic Sans MS" pitchFamily="66" charset="0"/>
              </a:rPr>
              <a:t>Tam olarak anlamaları için dersin mutlaka görsel malzemelerle desteklenmesi gerekir</a:t>
            </a:r>
          </a:p>
          <a:p>
            <a:pPr lvl="0">
              <a:buNone/>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Ödevlendirirken öğrenmeleri gereken konuyu şekillerle ifade etmeleri istenebilir.</a:t>
            </a:r>
          </a:p>
          <a:p>
            <a:pPr lvl="0">
              <a:buNone/>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Harita,poster,şema, grafik gibi görsel araçlarla kolay öğrenirler ve bu araçlarla öğrendiklerini kolay hatırlarlar</a:t>
            </a:r>
          </a:p>
          <a:p>
            <a:pPr lvl="0">
              <a:buNone/>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Not alarak, liste yaparak, öğrenilecek bilgileri okuyarak, bir gösteriyi izleyerek öğrenir. Kitaplardan video  filmlerinden ve basılı materyallerden yararlanır.</a:t>
            </a:r>
          </a:p>
          <a:p>
            <a:pPr lvl="0">
              <a:buNone/>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Yalnız ve sessiz ortamda çalışmayı tercih ederler. </a:t>
            </a:r>
          </a:p>
          <a:p>
            <a:pPr lvl="0">
              <a:buFont typeface="Wingdings" pitchFamily="2" charset="2"/>
              <a:buChar char="v"/>
            </a:pPr>
            <a:endParaRPr lang="tr-TR" sz="2900" dirty="0" smtClean="0">
              <a:latin typeface="Comic Sans MS" pitchFamily="66" charset="0"/>
            </a:endParaRPr>
          </a:p>
          <a:p>
            <a:pPr lvl="0">
              <a:buFont typeface="Wingdings" pitchFamily="2" charset="2"/>
              <a:buChar char="v"/>
            </a:pPr>
            <a:r>
              <a:rPr lang="tr-TR" sz="2900" dirty="0" smtClean="0">
                <a:latin typeface="Comic Sans MS" pitchFamily="66" charset="0"/>
              </a:rPr>
              <a:t>Bu tip öğrencilere derste küçük notlar tutmayı, evde çalışırken renkli kalemler kullanmayı önermeliyiz. </a:t>
            </a:r>
          </a:p>
          <a:p>
            <a:endParaRPr lang="tr-TR" dirty="0"/>
          </a:p>
        </p:txBody>
      </p:sp>
      <p:pic>
        <p:nvPicPr>
          <p:cNvPr id="4" name="Picture 2"/>
          <p:cNvPicPr>
            <a:picLocks noChangeAspect="1" noChangeArrowheads="1"/>
          </p:cNvPicPr>
          <p:nvPr/>
        </p:nvPicPr>
        <p:blipFill>
          <a:blip r:embed="rId2"/>
          <a:srcRect/>
          <a:stretch>
            <a:fillRect/>
          </a:stretch>
        </p:blipFill>
        <p:spPr bwMode="auto">
          <a:xfrm>
            <a:off x="5715008" y="2071678"/>
            <a:ext cx="3143272" cy="3500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Dikdörtgen 8"/>
          <p:cNvSpPr>
            <a:spLocks noGrp="1"/>
          </p:cNvSpPr>
          <p:nvPr>
            <p:ph type="title"/>
          </p:nvPr>
        </p:nvSpPr>
        <p:spPr>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800" b="1" spc="300" dirty="0" smtClean="0">
                <a:solidFill>
                  <a:schemeClr val="accent5">
                    <a:lumMod val="75000"/>
                  </a:schemeClr>
                </a:solidFill>
                <a:latin typeface="Comic Sans MS" pitchFamily="66" charset="0"/>
              </a:rPr>
              <a:t>Görsel Öğrenme Stiline Sahip </a:t>
            </a:r>
            <a:br>
              <a:rPr lang="tr-TR" sz="2800" b="1" spc="300" dirty="0" smtClean="0">
                <a:solidFill>
                  <a:schemeClr val="accent5">
                    <a:lumMod val="75000"/>
                  </a:schemeClr>
                </a:solidFill>
                <a:latin typeface="Comic Sans MS" pitchFamily="66" charset="0"/>
              </a:rPr>
            </a:br>
            <a:r>
              <a:rPr lang="tr-TR" sz="2800" b="1" spc="300" dirty="0" smtClean="0">
                <a:solidFill>
                  <a:schemeClr val="accent5">
                    <a:lumMod val="75000"/>
                  </a:schemeClr>
                </a:solidFill>
                <a:latin typeface="Comic Sans MS" pitchFamily="66" charset="0"/>
              </a:rPr>
              <a:t>Çocuklara Nasıl Davranmalı?</a:t>
            </a:r>
            <a:endParaRPr lang="tr-TR" sz="2800" b="1" spc="300" dirty="0">
              <a:solidFill>
                <a:schemeClr val="accent5">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a:off x="928662" y="0"/>
            <a:ext cx="1362354" cy="12583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87824" y="467054"/>
            <a:ext cx="3168352" cy="523220"/>
          </a:xfrm>
          <a:prstGeom prst="rect">
            <a:avLst/>
          </a:prstGeom>
          <a:solidFill>
            <a:schemeClr val="accent5">
              <a:lumMod val="60000"/>
              <a:lumOff val="40000"/>
            </a:schemeClr>
          </a:solidFill>
        </p:spPr>
        <p:txBody>
          <a:bodyPr wrap="square" rtlCol="0" anchor="ctr">
            <a:spAutoFit/>
          </a:bodyPr>
          <a:lstStyle/>
          <a:p>
            <a:pPr algn="ctr"/>
            <a:r>
              <a:rPr lang="tr-TR" sz="2800" b="1" dirty="0" smtClean="0">
                <a:solidFill>
                  <a:schemeClr val="bg1">
                    <a:lumMod val="95000"/>
                  </a:schemeClr>
                </a:solidFill>
              </a:rPr>
              <a:t>İşitsel Öğreniciler</a:t>
            </a:r>
            <a:endParaRPr lang="tr-TR" sz="2800" b="1" dirty="0">
              <a:solidFill>
                <a:schemeClr val="bg1">
                  <a:lumMod val="95000"/>
                </a:schemeClr>
              </a:solidFill>
            </a:endParaRPr>
          </a:p>
        </p:txBody>
      </p:sp>
      <p:pic>
        <p:nvPicPr>
          <p:cNvPr id="6"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flipH="1">
            <a:off x="6572264" y="0"/>
            <a:ext cx="1362354" cy="125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Users\Asus\Desktop\ÖĞRENME STİLLERİ\big_pap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p:cNvSpPr/>
          <p:nvPr/>
        </p:nvSpPr>
        <p:spPr>
          <a:xfrm>
            <a:off x="21410" y="1836688"/>
            <a:ext cx="3902518" cy="4216732"/>
          </a:xfrm>
          <a:prstGeom prst="rect">
            <a:avLst/>
          </a:prstGeom>
        </p:spPr>
        <p:txBody>
          <a:bodyPr wrap="square">
            <a:spAutoFit/>
          </a:bodyPr>
          <a:lstStyle/>
          <a:p>
            <a:pPr marL="285750" indent="-285750">
              <a:lnSpc>
                <a:spcPct val="150000"/>
              </a:lnSpc>
              <a:buSzPct val="90000"/>
              <a:buFont typeface="Wingdings" panose="05000000000000000000" pitchFamily="2" charset="2"/>
              <a:buChar char="ü"/>
            </a:pPr>
            <a:r>
              <a:rPr lang="tr-TR" sz="1200" b="1" dirty="0">
                <a:latin typeface="Comic Sans MS" pitchFamily="66" charset="0"/>
                <a:cs typeface="Times New Roman" panose="02020603050405020304" pitchFamily="18" charset="0"/>
              </a:rPr>
              <a:t>İşittiklerini hatırlarlar</a:t>
            </a:r>
            <a:r>
              <a:rPr lang="tr-TR" sz="1200" b="1" dirty="0" smtClean="0">
                <a:latin typeface="Comic Sans MS" pitchFamily="66"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200" b="1" dirty="0">
                <a:latin typeface="Comic Sans MS" pitchFamily="66" charset="0"/>
                <a:cs typeface="Times New Roman" panose="02020603050405020304" pitchFamily="18" charset="0"/>
              </a:rPr>
              <a:t>Uzun anlatımlarda bile anlatılanların içerisinde kaybolmazlar</a:t>
            </a:r>
            <a:r>
              <a:rPr lang="tr-TR" sz="1200" b="1" dirty="0" smtClean="0">
                <a:latin typeface="Comic Sans MS" pitchFamily="66"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Dinlediklerini </a:t>
            </a:r>
            <a:r>
              <a:rPr lang="tr-TR" sz="1200" b="1" dirty="0">
                <a:latin typeface="Comic Sans MS" pitchFamily="66" charset="0"/>
                <a:cs typeface="Times New Roman" panose="02020603050405020304" pitchFamily="18" charset="0"/>
              </a:rPr>
              <a:t>hatırlarlar</a:t>
            </a:r>
            <a:r>
              <a:rPr lang="tr-TR" sz="1200" b="1" dirty="0" smtClean="0">
                <a:latin typeface="Comic Sans MS" pitchFamily="66"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Okumaktansa dinlemeyi tercih ederler.</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Bir bilgiyi hatırlamak istediklerinde genelde o bilgiyle ilgili yaptıkları sesli tekrarları hatırlamaya çalışırlar.</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İşitseller, küçük </a:t>
            </a:r>
            <a:r>
              <a:rPr lang="tr-TR" sz="1200" b="1" dirty="0">
                <a:latin typeface="Comic Sans MS" pitchFamily="66" charset="0"/>
                <a:cs typeface="Times New Roman" panose="02020603050405020304" pitchFamily="18" charset="0"/>
              </a:rPr>
              <a:t>yaşlarda kendi kendilerine konuşurlar. Ses ve müziğe duyarlıdırlar</a:t>
            </a:r>
            <a:r>
              <a:rPr lang="tr-TR" sz="1200" b="1" dirty="0" smtClean="0">
                <a:latin typeface="Comic Sans MS" pitchFamily="66"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 </a:t>
            </a:r>
            <a:r>
              <a:rPr lang="tr-TR" sz="1200" b="1" dirty="0">
                <a:latin typeface="Comic Sans MS" pitchFamily="66" charset="0"/>
                <a:cs typeface="Times New Roman" panose="02020603050405020304" pitchFamily="18" charset="0"/>
              </a:rPr>
              <a:t>Sohbet </a:t>
            </a:r>
            <a:r>
              <a:rPr lang="tr-TR" sz="1200" b="1" dirty="0" smtClean="0">
                <a:latin typeface="Comic Sans MS" pitchFamily="66" charset="0"/>
                <a:cs typeface="Times New Roman" panose="02020603050405020304" pitchFamily="18" charset="0"/>
              </a:rPr>
              <a:t>etmeyi, birileri </a:t>
            </a:r>
            <a:r>
              <a:rPr lang="tr-TR" sz="1200" b="1" dirty="0">
                <a:latin typeface="Comic Sans MS" pitchFamily="66" charset="0"/>
                <a:cs typeface="Times New Roman" panose="02020603050405020304" pitchFamily="18" charset="0"/>
              </a:rPr>
              <a:t>ile çalışmayı </a:t>
            </a:r>
            <a:r>
              <a:rPr lang="tr-TR" sz="1200" b="1" dirty="0" smtClean="0">
                <a:latin typeface="Comic Sans MS" pitchFamily="66" charset="0"/>
                <a:cs typeface="Times New Roman" panose="02020603050405020304" pitchFamily="18" charset="0"/>
              </a:rPr>
              <a:t>severler.</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 Genellikle </a:t>
            </a:r>
            <a:r>
              <a:rPr lang="tr-TR" sz="1200" b="1" dirty="0">
                <a:latin typeface="Comic Sans MS" pitchFamily="66" charset="0"/>
                <a:cs typeface="Times New Roman" panose="02020603050405020304" pitchFamily="18" charset="0"/>
              </a:rPr>
              <a:t>ahenkli ve güzel konuşurlar</a:t>
            </a:r>
            <a:r>
              <a:rPr lang="tr-TR" sz="1200" b="1" dirty="0" smtClean="0">
                <a:latin typeface="Comic Sans MS" pitchFamily="66"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200" b="1" dirty="0" smtClean="0">
                <a:latin typeface="Comic Sans MS" pitchFamily="66" charset="0"/>
                <a:cs typeface="Times New Roman" panose="02020603050405020304" pitchFamily="18" charset="0"/>
              </a:rPr>
              <a:t> </a:t>
            </a:r>
            <a:r>
              <a:rPr lang="tr-TR" sz="1200" b="1" dirty="0">
                <a:latin typeface="Comic Sans MS" pitchFamily="66" charset="0"/>
                <a:cs typeface="Times New Roman" panose="02020603050405020304" pitchFamily="18" charset="0"/>
              </a:rPr>
              <a:t>Yabancı dil </a:t>
            </a:r>
            <a:r>
              <a:rPr lang="tr-TR" sz="1200" b="1" dirty="0" smtClean="0">
                <a:latin typeface="Comic Sans MS" pitchFamily="66" charset="0"/>
                <a:cs typeface="Times New Roman" panose="02020603050405020304" pitchFamily="18" charset="0"/>
              </a:rPr>
              <a:t>öğreniminde, konuşma ve</a:t>
            </a:r>
          </a:p>
          <a:p>
            <a:pPr>
              <a:lnSpc>
                <a:spcPct val="150000"/>
              </a:lnSpc>
              <a:buSzPct val="90000"/>
            </a:pPr>
            <a:r>
              <a:rPr lang="tr-TR" sz="1200" b="1" dirty="0" smtClean="0">
                <a:latin typeface="Comic Sans MS" pitchFamily="66" charset="0"/>
                <a:cs typeface="Times New Roman" panose="02020603050405020304" pitchFamily="18" charset="0"/>
              </a:rPr>
              <a:t>       dinleme </a:t>
            </a:r>
            <a:r>
              <a:rPr lang="tr-TR" sz="1200" b="1" dirty="0">
                <a:latin typeface="Comic Sans MS" pitchFamily="66" charset="0"/>
                <a:cs typeface="Times New Roman" panose="02020603050405020304" pitchFamily="18" charset="0"/>
              </a:rPr>
              <a:t>becerilerinde başarılıdırlar.</a:t>
            </a:r>
          </a:p>
        </p:txBody>
      </p:sp>
      <p:sp>
        <p:nvSpPr>
          <p:cNvPr id="9" name="Metin kutusu 8"/>
          <p:cNvSpPr txBox="1"/>
          <p:nvPr/>
        </p:nvSpPr>
        <p:spPr>
          <a:xfrm>
            <a:off x="4429124" y="2786058"/>
            <a:ext cx="3984166" cy="2427459"/>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tr-TR" sz="1200" b="1" dirty="0" smtClean="0">
                <a:solidFill>
                  <a:schemeClr val="accent1">
                    <a:lumMod val="75000"/>
                  </a:schemeClr>
                </a:solidFill>
                <a:latin typeface="Comic Sans MS" pitchFamily="66" charset="0"/>
              </a:rPr>
              <a:t>Yazarken sıklıkla noktalama ve dil bilgisi hataları yapabilirler</a:t>
            </a:r>
          </a:p>
          <a:p>
            <a:pPr marL="171450" indent="-171450">
              <a:lnSpc>
                <a:spcPct val="150000"/>
              </a:lnSpc>
              <a:buFont typeface="Wingdings" panose="05000000000000000000" pitchFamily="2" charset="2"/>
              <a:buChar char="ü"/>
            </a:pPr>
            <a:r>
              <a:rPr lang="tr-TR" sz="1200" b="1" dirty="0">
                <a:solidFill>
                  <a:schemeClr val="accent1">
                    <a:lumMod val="75000"/>
                  </a:schemeClr>
                </a:solidFill>
                <a:latin typeface="Comic Sans MS" pitchFamily="66" charset="0"/>
              </a:rPr>
              <a:t>Gözle okuma esnasında hiçbir şey anlamayabilir.</a:t>
            </a:r>
          </a:p>
          <a:p>
            <a:pPr marL="171450" lvl="0" indent="-171450" fontAlgn="base">
              <a:lnSpc>
                <a:spcPct val="150000"/>
              </a:lnSpc>
              <a:spcBef>
                <a:spcPct val="20000"/>
              </a:spcBef>
              <a:spcAft>
                <a:spcPct val="0"/>
              </a:spcAft>
              <a:buFont typeface="Wingdings" panose="05000000000000000000" pitchFamily="2" charset="2"/>
              <a:buChar char="ü"/>
            </a:pPr>
            <a:r>
              <a:rPr lang="tr-TR" sz="1200" b="1" dirty="0">
                <a:solidFill>
                  <a:schemeClr val="accent1">
                    <a:lumMod val="75000"/>
                  </a:schemeClr>
                </a:solidFill>
                <a:latin typeface="Comic Sans MS" pitchFamily="66" charset="0"/>
              </a:rPr>
              <a:t>Gürültüden rahatsız olurlar.</a:t>
            </a:r>
          </a:p>
          <a:p>
            <a:pPr marL="171450" lvl="0" indent="-171450" fontAlgn="base">
              <a:lnSpc>
                <a:spcPct val="150000"/>
              </a:lnSpc>
              <a:spcBef>
                <a:spcPct val="20000"/>
              </a:spcBef>
              <a:spcAft>
                <a:spcPct val="0"/>
              </a:spcAft>
              <a:buFont typeface="Wingdings" panose="05000000000000000000" pitchFamily="2" charset="2"/>
              <a:buChar char="ü"/>
            </a:pPr>
            <a:r>
              <a:rPr lang="tr-TR" sz="1200" b="1" dirty="0">
                <a:solidFill>
                  <a:schemeClr val="accent1">
                    <a:lumMod val="75000"/>
                  </a:schemeClr>
                </a:solidFill>
                <a:latin typeface="Comic Sans MS" pitchFamily="66" charset="0"/>
              </a:rPr>
              <a:t>Gürültülü ortamlarda konsantre </a:t>
            </a:r>
            <a:r>
              <a:rPr lang="tr-TR" sz="1200" b="1" dirty="0" smtClean="0">
                <a:solidFill>
                  <a:schemeClr val="accent1">
                    <a:lumMod val="75000"/>
                  </a:schemeClr>
                </a:solidFill>
                <a:latin typeface="Comic Sans MS" pitchFamily="66" charset="0"/>
              </a:rPr>
              <a:t>olamazlar</a:t>
            </a:r>
          </a:p>
          <a:p>
            <a:pPr marL="171450" lvl="0" indent="-171450" fontAlgn="base">
              <a:lnSpc>
                <a:spcPct val="150000"/>
              </a:lnSpc>
              <a:spcBef>
                <a:spcPct val="20000"/>
              </a:spcBef>
              <a:spcAft>
                <a:spcPct val="0"/>
              </a:spcAft>
              <a:buFont typeface="Wingdings" panose="05000000000000000000" pitchFamily="2" charset="2"/>
              <a:buChar char="ü"/>
            </a:pPr>
            <a:r>
              <a:rPr lang="tr-TR" sz="1200" b="1" dirty="0">
                <a:solidFill>
                  <a:schemeClr val="accent1">
                    <a:lumMod val="75000"/>
                  </a:schemeClr>
                </a:solidFill>
                <a:latin typeface="Comic Sans MS" pitchFamily="66" charset="0"/>
              </a:rPr>
              <a:t>Bilgilerin yazılı olarak sunulması bazen anlamalarını zorlaştırabilir</a:t>
            </a:r>
            <a:r>
              <a:rPr lang="tr-TR" sz="1200" b="1" dirty="0" smtClean="0">
                <a:solidFill>
                  <a:schemeClr val="accent1">
                    <a:lumMod val="75000"/>
                  </a:schemeClr>
                </a:solidFill>
                <a:latin typeface="Comic Sans MS" pitchFamily="66" charset="0"/>
              </a:rPr>
              <a:t>.</a:t>
            </a:r>
          </a:p>
          <a:p>
            <a:pPr marL="171450" lvl="0" indent="-171450" fontAlgn="base">
              <a:lnSpc>
                <a:spcPct val="150000"/>
              </a:lnSpc>
              <a:spcBef>
                <a:spcPct val="20000"/>
              </a:spcBef>
              <a:spcAft>
                <a:spcPct val="0"/>
              </a:spcAft>
              <a:buFont typeface="Wingdings" panose="05000000000000000000" pitchFamily="2" charset="2"/>
              <a:buChar char="ü"/>
            </a:pPr>
            <a:r>
              <a:rPr lang="tr-TR" sz="1200" b="1" dirty="0" smtClean="0">
                <a:solidFill>
                  <a:schemeClr val="accent1">
                    <a:lumMod val="75000"/>
                  </a:schemeClr>
                </a:solidFill>
                <a:latin typeface="Comic Sans MS" pitchFamily="66" charset="0"/>
              </a:rPr>
              <a:t>Yüzleri </a:t>
            </a:r>
            <a:r>
              <a:rPr lang="tr-TR" sz="1200" b="1" dirty="0">
                <a:solidFill>
                  <a:schemeClr val="accent1">
                    <a:lumMod val="75000"/>
                  </a:schemeClr>
                </a:solidFill>
                <a:latin typeface="Comic Sans MS" pitchFamily="66" charset="0"/>
              </a:rPr>
              <a:t>hatırlamakta </a:t>
            </a:r>
            <a:r>
              <a:rPr lang="tr-TR" sz="1200" b="1" dirty="0" smtClean="0">
                <a:solidFill>
                  <a:schemeClr val="accent1">
                    <a:lumMod val="75000"/>
                  </a:schemeClr>
                </a:solidFill>
                <a:latin typeface="Comic Sans MS" pitchFamily="66" charset="0"/>
              </a:rPr>
              <a:t>zorlanırlar.</a:t>
            </a:r>
            <a:endParaRPr lang="tr-TR" sz="1200" b="1" dirty="0">
              <a:solidFill>
                <a:schemeClr val="accent1">
                  <a:lumMod val="75000"/>
                </a:schemeClr>
              </a:solidFill>
              <a:latin typeface="Comic Sans MS" pitchFamily="66" charset="0"/>
            </a:endParaRPr>
          </a:p>
        </p:txBody>
      </p:sp>
      <p:sp>
        <p:nvSpPr>
          <p:cNvPr id="14" name="Dikdörtgen 13"/>
          <p:cNvSpPr/>
          <p:nvPr/>
        </p:nvSpPr>
        <p:spPr>
          <a:xfrm>
            <a:off x="5000628" y="2214554"/>
            <a:ext cx="2654894" cy="461858"/>
          </a:xfrm>
          <a:prstGeom prst="rect">
            <a:avLst/>
          </a:prstGeom>
        </p:spPr>
        <p:txBody>
          <a:bodyPr wrap="none">
            <a:spAutoFit/>
          </a:bodyPr>
          <a:lstStyle/>
          <a:p>
            <a:pPr>
              <a:lnSpc>
                <a:spcPct val="150000"/>
              </a:lnSpc>
            </a:pPr>
            <a:r>
              <a:rPr lang="tr-TR" b="1" spc="300" dirty="0">
                <a:solidFill>
                  <a:schemeClr val="accent1">
                    <a:lumMod val="75000"/>
                  </a:schemeClr>
                </a:solidFill>
                <a:latin typeface="Comic Sans MS" pitchFamily="66" charset="0"/>
              </a:rPr>
              <a:t>Zayıf Özellikleri</a:t>
            </a:r>
          </a:p>
        </p:txBody>
      </p:sp>
      <p:sp>
        <p:nvSpPr>
          <p:cNvPr id="12" name="Dikdörtgen 8"/>
          <p:cNvSpPr/>
          <p:nvPr/>
        </p:nvSpPr>
        <p:spPr>
          <a:xfrm>
            <a:off x="2643174" y="142852"/>
            <a:ext cx="3714776"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spc="600" dirty="0" smtClean="0">
                <a:solidFill>
                  <a:schemeClr val="tx2">
                    <a:lumMod val="60000"/>
                    <a:lumOff val="40000"/>
                  </a:schemeClr>
                </a:solidFill>
                <a:latin typeface="Comic Sans MS" pitchFamily="66" charset="0"/>
              </a:rPr>
              <a:t>İşitsel Öğrenme Stili</a:t>
            </a:r>
            <a:endParaRPr lang="tr-TR" sz="2800" b="1" spc="600" dirty="0">
              <a:solidFill>
                <a:schemeClr val="tx2">
                  <a:lumMod val="60000"/>
                  <a:lumOff val="40000"/>
                </a:schemeClr>
              </a:solidFill>
              <a:latin typeface="Comic Sans MS" pitchFamily="66" charset="0"/>
            </a:endParaRPr>
          </a:p>
        </p:txBody>
      </p:sp>
      <p:sp>
        <p:nvSpPr>
          <p:cNvPr id="13" name="12 Dikdörtgen"/>
          <p:cNvSpPr/>
          <p:nvPr/>
        </p:nvSpPr>
        <p:spPr>
          <a:xfrm>
            <a:off x="0" y="1285860"/>
            <a:ext cx="4071966" cy="646331"/>
          </a:xfrm>
          <a:prstGeom prst="rect">
            <a:avLst/>
          </a:prstGeom>
        </p:spPr>
        <p:txBody>
          <a:bodyPr wrap="square">
            <a:spAutoFit/>
          </a:bodyPr>
          <a:lstStyle/>
          <a:p>
            <a:pPr algn="ctr"/>
            <a:r>
              <a:rPr lang="tr-TR" b="1" dirty="0" smtClean="0">
                <a:latin typeface="Comic Sans MS" pitchFamily="66" charset="0"/>
              </a:rPr>
              <a:t>İşitsel Öğrenme Stiline Sahip</a:t>
            </a:r>
          </a:p>
          <a:p>
            <a:pPr algn="ctr"/>
            <a:r>
              <a:rPr lang="tr-TR" b="1" dirty="0" smtClean="0">
                <a:latin typeface="Comic Sans MS" pitchFamily="66" charset="0"/>
              </a:rPr>
              <a:t> Öğrencilerin Özellikleri</a:t>
            </a:r>
            <a:endParaRPr lang="tr-TR" b="1" dirty="0">
              <a:latin typeface="Comic Sans MS" pitchFamily="66" charset="0"/>
            </a:endParaRPr>
          </a:p>
        </p:txBody>
      </p:sp>
    </p:spTree>
    <p:extLst>
      <p:ext uri="{BB962C8B-B14F-4D97-AF65-F5344CB8AC3E}">
        <p14:creationId xmlns:p14="http://schemas.microsoft.com/office/powerpoint/2010/main" val="160984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ota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2898"/>
            <a:ext cx="8532440" cy="259248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6512" y="109076"/>
            <a:ext cx="9101046" cy="4832092"/>
          </a:xfrm>
          <a:prstGeom prst="rect">
            <a:avLst/>
          </a:prstGeom>
          <a:noFill/>
        </p:spPr>
        <p:txBody>
          <a:bodyPr wrap="square" lIns="720000">
            <a:spAutoFit/>
          </a:bodyPr>
          <a:lstStyle/>
          <a:p>
            <a:pPr>
              <a:lnSpc>
                <a:spcPct val="200000"/>
              </a:lnSpc>
            </a:pPr>
            <a:endParaRPr lang="tr-TR" sz="1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200000"/>
              </a:lnSpc>
            </a:pPr>
            <a:r>
              <a:rPr lang="tr-TR" sz="1400" dirty="0" smtClean="0">
                <a:latin typeface="Comic Sans MS" pitchFamily="66" charset="0"/>
                <a:cs typeface="Times New Roman" panose="02020603050405020304" pitchFamily="18" charset="0"/>
              </a:rPr>
              <a:t>Bir </a:t>
            </a:r>
            <a:r>
              <a:rPr lang="tr-TR" sz="1400" dirty="0">
                <a:latin typeface="Comic Sans MS" pitchFamily="66" charset="0"/>
                <a:cs typeface="Times New Roman" panose="02020603050405020304" pitchFamily="18" charset="0"/>
              </a:rPr>
              <a:t>çalışma grubu </a:t>
            </a:r>
            <a:r>
              <a:rPr lang="tr-TR" sz="1400" dirty="0" smtClean="0">
                <a:latin typeface="Comic Sans MS" pitchFamily="66" charset="0"/>
                <a:cs typeface="Times New Roman" panose="02020603050405020304" pitchFamily="18" charset="0"/>
              </a:rPr>
              <a:t>oluşturulabilir, birbirlerine ifade ederek daha iyi öğrenebilirler.</a:t>
            </a:r>
          </a:p>
          <a:p>
            <a:pPr>
              <a:lnSpc>
                <a:spcPct val="200000"/>
              </a:lnSpc>
            </a:pPr>
            <a:r>
              <a:rPr lang="tr-TR" sz="1400" dirty="0">
                <a:latin typeface="Comic Sans MS" pitchFamily="66" charset="0"/>
                <a:cs typeface="Times New Roman" panose="02020603050405020304" pitchFamily="18" charset="0"/>
              </a:rPr>
              <a:t>Gözle okuma esnasında hiçbir şey anlamayabilirler. Bu nedenle en azından kendi kulağının duyabileceği bir sesle okumalarına </a:t>
            </a:r>
            <a:r>
              <a:rPr lang="tr-TR" sz="1400" dirty="0" smtClean="0">
                <a:latin typeface="Comic Sans MS" pitchFamily="66" charset="0"/>
                <a:cs typeface="Times New Roman" panose="02020603050405020304" pitchFamily="18" charset="0"/>
              </a:rPr>
              <a:t>izin </a:t>
            </a:r>
            <a:r>
              <a:rPr lang="tr-TR" sz="1400" dirty="0">
                <a:latin typeface="Comic Sans MS" pitchFamily="66" charset="0"/>
                <a:cs typeface="Times New Roman" panose="02020603050405020304" pitchFamily="18" charset="0"/>
              </a:rPr>
              <a:t>verilmelidir</a:t>
            </a:r>
            <a:r>
              <a:rPr lang="tr-TR" sz="1400" dirty="0" smtClean="0">
                <a:latin typeface="Comic Sans MS" pitchFamily="66" charset="0"/>
                <a:cs typeface="Times New Roman" panose="02020603050405020304" pitchFamily="18" charset="0"/>
              </a:rPr>
              <a:t>.</a:t>
            </a:r>
          </a:p>
          <a:p>
            <a:pPr>
              <a:lnSpc>
                <a:spcPct val="200000"/>
              </a:lnSpc>
            </a:pPr>
            <a:r>
              <a:rPr lang="tr-TR" sz="1400" dirty="0">
                <a:latin typeface="Comic Sans MS" pitchFamily="66" charset="0"/>
                <a:cs typeface="Times New Roman" panose="02020603050405020304" pitchFamily="18" charset="0"/>
              </a:rPr>
              <a:t>Olay ve kavramları birinin anlatması ile daha iyi anlarlar</a:t>
            </a:r>
            <a:r>
              <a:rPr lang="tr-TR" sz="1400" dirty="0" smtClean="0">
                <a:latin typeface="Comic Sans MS" pitchFamily="66" charset="0"/>
                <a:cs typeface="Times New Roman" panose="02020603050405020304" pitchFamily="18" charset="0"/>
              </a:rPr>
              <a:t>.</a:t>
            </a:r>
          </a:p>
          <a:p>
            <a:pPr>
              <a:lnSpc>
                <a:spcPct val="200000"/>
              </a:lnSpc>
            </a:pPr>
            <a:r>
              <a:rPr lang="tr-TR" sz="1400" dirty="0">
                <a:latin typeface="Comic Sans MS" pitchFamily="66" charset="0"/>
                <a:cs typeface="Times New Roman" panose="02020603050405020304" pitchFamily="18" charset="0"/>
              </a:rPr>
              <a:t>Öğrenilmesi gereken bilgiye dair komik bir şarkı/ melodi üretip yüksek sesle söyleyerek öğrenme sürecini hem stiline uygun hem de eğlenceli hale getirebilirler</a:t>
            </a:r>
            <a:r>
              <a:rPr lang="tr-TR" sz="1400" dirty="0" smtClean="0">
                <a:latin typeface="Comic Sans MS" pitchFamily="66" charset="0"/>
                <a:cs typeface="Times New Roman" panose="02020603050405020304" pitchFamily="18" charset="0"/>
              </a:rPr>
              <a:t>.</a:t>
            </a:r>
          </a:p>
          <a:p>
            <a:pPr>
              <a:lnSpc>
                <a:spcPct val="200000"/>
              </a:lnSpc>
            </a:pPr>
            <a:r>
              <a:rPr lang="tr-TR" sz="1400" dirty="0" smtClean="0">
                <a:latin typeface="Comic Sans MS" pitchFamily="66" charset="0"/>
                <a:cs typeface="Times New Roman" panose="02020603050405020304" pitchFamily="18" charset="0"/>
              </a:rPr>
              <a:t>Tarihleri</a:t>
            </a:r>
            <a:r>
              <a:rPr lang="tr-TR" sz="1400" dirty="0">
                <a:latin typeface="Comic Sans MS" pitchFamily="66" charset="0"/>
                <a:cs typeface="Times New Roman" panose="02020603050405020304" pitchFamily="18" charset="0"/>
              </a:rPr>
              <a:t>, isimleri ve olguları kafiye (ses) benzerliği aracılığıyla öğrenip </a:t>
            </a:r>
            <a:r>
              <a:rPr lang="tr-TR" sz="1400" dirty="0" smtClean="0">
                <a:latin typeface="Comic Sans MS" pitchFamily="66" charset="0"/>
                <a:cs typeface="Times New Roman" panose="02020603050405020304" pitchFamily="18" charset="0"/>
              </a:rPr>
              <a:t>hatırlayabilirler</a:t>
            </a:r>
            <a:r>
              <a:rPr lang="tr-TR" sz="1400" dirty="0">
                <a:latin typeface="Comic Sans MS" pitchFamily="66" charset="0"/>
                <a:cs typeface="Times New Roman" panose="02020603050405020304" pitchFamily="18" charset="0"/>
              </a:rPr>
              <a:t>.</a:t>
            </a:r>
          </a:p>
          <a:p>
            <a:pPr>
              <a:lnSpc>
                <a:spcPct val="200000"/>
              </a:lnSpc>
            </a:pPr>
            <a:r>
              <a:rPr lang="tr-TR" sz="1400" dirty="0">
                <a:latin typeface="Comic Sans MS" pitchFamily="66" charset="0"/>
                <a:cs typeface="Times New Roman" panose="02020603050405020304" pitchFamily="18" charset="0"/>
              </a:rPr>
              <a:t>Kukla , şiir ve sözel oyunlar aracılığıyla zevkli bir öğrenme süreci </a:t>
            </a:r>
            <a:r>
              <a:rPr lang="tr-TR" sz="1400" dirty="0" smtClean="0">
                <a:latin typeface="Comic Sans MS" pitchFamily="66" charset="0"/>
                <a:cs typeface="Times New Roman" panose="02020603050405020304" pitchFamily="18" charset="0"/>
              </a:rPr>
              <a:t>yaşaması önerilir.</a:t>
            </a:r>
            <a:r>
              <a:rPr lang="tr-TR" sz="1400" dirty="0">
                <a:latin typeface="Comic Sans MS" pitchFamily="66" charset="0"/>
                <a:cs typeface="Times New Roman" panose="02020603050405020304" pitchFamily="18" charset="0"/>
              </a:rPr>
              <a:t/>
            </a:r>
            <a:br>
              <a:rPr lang="tr-TR" sz="1400" dirty="0">
                <a:latin typeface="Comic Sans MS" pitchFamily="66" charset="0"/>
                <a:cs typeface="Times New Roman" panose="02020603050405020304" pitchFamily="18" charset="0"/>
              </a:rPr>
            </a:br>
            <a:r>
              <a:rPr lang="tr-TR" sz="1400" dirty="0" smtClean="0">
                <a:latin typeface="Comic Sans MS" pitchFamily="66" charset="0"/>
                <a:cs typeface="Times New Roman" panose="02020603050405020304" pitchFamily="18" charset="0"/>
              </a:rPr>
              <a:t>Bilgisayar </a:t>
            </a:r>
            <a:r>
              <a:rPr lang="tr-TR" sz="1400" dirty="0">
                <a:latin typeface="Comic Sans MS" pitchFamily="66" charset="0"/>
                <a:cs typeface="Times New Roman" panose="02020603050405020304" pitchFamily="18" charset="0"/>
              </a:rPr>
              <a:t>ile ses kayıtları da yaparak çeşitli sunumlar hazırlamaları kolayca öğrenmelerine yardımcı </a:t>
            </a:r>
            <a:r>
              <a:rPr lang="tr-TR" sz="1400" dirty="0" smtClean="0">
                <a:latin typeface="Comic Sans MS" pitchFamily="66" charset="0"/>
                <a:cs typeface="Times New Roman" panose="02020603050405020304" pitchFamily="18" charset="0"/>
              </a:rPr>
              <a:t>  olacaktır</a:t>
            </a:r>
            <a:endParaRPr lang="tr-TR" sz="1400" dirty="0">
              <a:latin typeface="Comic Sans MS" pitchFamily="66" charset="0"/>
              <a:cs typeface="Times New Roman" panose="02020603050405020304" pitchFamily="18" charset="0"/>
            </a:endParaRPr>
          </a:p>
        </p:txBody>
      </p:sp>
      <p:pic>
        <p:nvPicPr>
          <p:cNvPr id="15" name="Picture 8" descr="nota png ile ilgili görsel sonucu"/>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630" y="5232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nota png ile ilgili görsel sonucu"/>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099264"/>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nota png ile ilgili görsel sonucu"/>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7473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nota png ile ilgili görsel sonucu"/>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3234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nota png ile ilgili görsel sonucu"/>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04348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nota png ile ilgili görsel sonucu"/>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5475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nota png ile ilgili görsel sonucu"/>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48689" y="4064135"/>
            <a:ext cx="323930" cy="45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92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861</Words>
  <Application>Microsoft Office PowerPoint</Application>
  <PresentationFormat>Ekran Gösterisi (4:3)</PresentationFormat>
  <Paragraphs>114</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2021-2022 EĞİTİM ÖĞRETİM YILI REHBERLİK VE PSİKOLOJİK DANIŞMA HİZMETLERİ İÇERİK HAZIRLAMA KOMİSYONU</vt:lpstr>
      <vt:lpstr>PowerPoint Sunusu</vt:lpstr>
      <vt:lpstr>Herkes öğrenebilir ama herkes aynı metotla öğrenemez.</vt:lpstr>
      <vt:lpstr>Öğrenme Stilleri  Üç tane öğrenme stili vardır; </vt:lpstr>
      <vt:lpstr>PowerPoint Sunusu</vt:lpstr>
      <vt:lpstr>PowerPoint Sunusu</vt:lpstr>
      <vt:lpstr>Görsel Öğrenme Stiline Sahip  Çocuklara Nasıl Davranmalı?</vt:lpstr>
      <vt:lpstr>PowerPoint Sunusu</vt:lpstr>
      <vt:lpstr>PowerPoint Sunusu</vt:lpstr>
      <vt:lpstr>PowerPoint Sunusu</vt:lpstr>
      <vt:lpstr>Dokunsal Öğrenme Stiline Sahip  Çocuklara Nasıl Davranmalı?</vt:lpstr>
      <vt:lpstr>Aslında herkes dahidir ama bir balığı ağaca tırmanma yeteneğine göre yargılarsanız tüm hayatını başarısız olduğuna inanarak geçirecektir.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RAM</cp:lastModifiedBy>
  <cp:revision>24</cp:revision>
  <dcterms:created xsi:type="dcterms:W3CDTF">2021-10-01T06:26:42Z</dcterms:created>
  <dcterms:modified xsi:type="dcterms:W3CDTF">2021-10-20T08:46:34Z</dcterms:modified>
</cp:coreProperties>
</file>