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81" r:id="rId21"/>
    <p:sldId id="282" r:id="rId22"/>
    <p:sldId id="291" r:id="rId23"/>
    <p:sldId id="284" r:id="rId24"/>
    <p:sldId id="286" r:id="rId25"/>
    <p:sldId id="289" r:id="rId26"/>
    <p:sldId id="290" r:id="rId27"/>
    <p:sldId id="292" r:id="rId28"/>
    <p:sldId id="288" r:id="rId29"/>
    <p:sldId id="287" r:id="rId30"/>
    <p:sldId id="293" r:id="rId31"/>
    <p:sldId id="294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02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CF81-55A0-439A-B1D1-4BE91E477184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3914-8815-4D78-9C09-5ABE67392FD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CF81-55A0-439A-B1D1-4BE91E477184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3914-8815-4D78-9C09-5ABE67392FD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CF81-55A0-439A-B1D1-4BE91E477184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3914-8815-4D78-9C09-5ABE67392FD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CF81-55A0-439A-B1D1-4BE91E477184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3914-8815-4D78-9C09-5ABE67392FD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CF81-55A0-439A-B1D1-4BE91E477184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3914-8815-4D78-9C09-5ABE67392FD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CF81-55A0-439A-B1D1-4BE91E477184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3914-8815-4D78-9C09-5ABE67392FD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CF81-55A0-439A-B1D1-4BE91E477184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3914-8815-4D78-9C09-5ABE67392FD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CF81-55A0-439A-B1D1-4BE91E477184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3914-8815-4D78-9C09-5ABE67392FD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CF81-55A0-439A-B1D1-4BE91E477184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3914-8815-4D78-9C09-5ABE67392FD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CF81-55A0-439A-B1D1-4BE91E477184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463914-8815-4D78-9C09-5ABE67392FD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CF81-55A0-439A-B1D1-4BE91E477184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3914-8815-4D78-9C09-5ABE67392FD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EF0CF81-55A0-439A-B1D1-4BE91E477184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5463914-8815-4D78-9C09-5ABE67392FD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108520" y="836711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SINAVLARDA BAŞARILI OLMA</a:t>
            </a:r>
          </a:p>
          <a:p>
            <a:pPr algn="ctr"/>
            <a:r>
              <a:rPr lang="tr-TR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VE </a:t>
            </a:r>
          </a:p>
          <a:p>
            <a:pPr algn="ctr"/>
            <a:r>
              <a:rPr lang="tr-TR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ÇALIŞMA YOLLARI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076056" y="5085184"/>
            <a:ext cx="357320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Kastamonu</a:t>
            </a:r>
            <a:r>
              <a:rPr lang="tr-T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 </a:t>
            </a:r>
          </a:p>
          <a:p>
            <a:pPr algn="ctr"/>
            <a:r>
              <a:rPr lang="tr-TR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İL MİLLİ EĞİTİM MÜDÜRLÜĞÜ</a:t>
            </a:r>
            <a:endParaRPr lang="tr-TR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026" name="Picture 2" descr="Dosya:Milli Eğitim Bakanlığı Logo.svg - Vikipe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16" y="3387137"/>
            <a:ext cx="1699087" cy="169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75702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1640" y="548680"/>
            <a:ext cx="4557466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3200" b="1" dirty="0">
                <a:solidFill>
                  <a:srgbClr val="202124"/>
                </a:solidFill>
                <a:effectLst/>
                <a:latin typeface="Calibri"/>
                <a:ea typeface="Calibri"/>
                <a:cs typeface="Calibri"/>
              </a:rPr>
              <a:t>Dinlenmeye Zaman Ayırın</a:t>
            </a:r>
            <a:endParaRPr lang="tr-TR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55576" y="1412776"/>
            <a:ext cx="71836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 Ders çalışırken belirli aralıklarla mola vermelisiniz. Ancak molalarda kendinizi yoracak ve dikkatinizi dağıtacak etkinlikler yapmaktan uzak durun.</a:t>
            </a:r>
          </a:p>
          <a:p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 Ders çalışma programınıza müzik dinlemek, film izlemek, yürüyüş  ve spor yapmak  gibi eğlendiren ve dinlendiren etkinlikler de eklemelisiniz.</a:t>
            </a:r>
          </a:p>
          <a:p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   Ayrıca beslenme ve uyku düzeninize de dikkat etmelisiniz</a:t>
            </a:r>
            <a:r>
              <a:rPr lang="tr-TR" dirty="0"/>
              <a:t>.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599149" y="5180735"/>
            <a:ext cx="1512168" cy="1478112"/>
            <a:chOff x="2304" y="1584"/>
            <a:chExt cx="1740" cy="1554"/>
          </a:xfrm>
        </p:grpSpPr>
        <p:sp>
          <p:nvSpPr>
            <p:cNvPr id="5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" name="Sound"/>
            <p:cNvSpPr>
              <a:spLocks noEditPoints="1" noChangeArrowheads="1"/>
            </p:cNvSpPr>
            <p:nvPr/>
          </p:nvSpPr>
          <p:spPr bwMode="auto">
            <a:xfrm>
              <a:off x="2724" y="1584"/>
              <a:ext cx="1008" cy="768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" name="Photo"/>
            <p:cNvSpPr>
              <a:spLocks noEditPoints="1" noChangeArrowheads="1"/>
            </p:cNvSpPr>
            <p:nvPr/>
          </p:nvSpPr>
          <p:spPr bwMode="auto">
            <a:xfrm>
              <a:off x="3108" y="2040"/>
              <a:ext cx="936" cy="696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" name="Music"/>
            <p:cNvSpPr>
              <a:spLocks noEditPoints="1" noChangeArrowheads="1"/>
            </p:cNvSpPr>
            <p:nvPr/>
          </p:nvSpPr>
          <p:spPr bwMode="auto">
            <a:xfrm>
              <a:off x="3216" y="2448"/>
              <a:ext cx="768" cy="672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9" name="Music"/>
          <p:cNvSpPr>
            <a:spLocks noEditPoints="1" noChangeArrowheads="1"/>
          </p:cNvSpPr>
          <p:nvPr/>
        </p:nvSpPr>
        <p:spPr bwMode="auto">
          <a:xfrm>
            <a:off x="3563885" y="5085184"/>
            <a:ext cx="1008113" cy="1212939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Music"/>
          <p:cNvSpPr>
            <a:spLocks noEditPoints="1" noChangeArrowheads="1"/>
          </p:cNvSpPr>
          <p:nvPr/>
        </p:nvSpPr>
        <p:spPr bwMode="auto">
          <a:xfrm>
            <a:off x="4861624" y="5720641"/>
            <a:ext cx="688851" cy="904875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31" name="Picture 11" descr="C:\Program Files\Microsoft Office\MEDIA\CAGCAT10\j02127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162" y="953562"/>
            <a:ext cx="1212361" cy="170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09054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56877" y="544324"/>
            <a:ext cx="3875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Kendinizi Motive Edin</a:t>
            </a:r>
            <a:endParaRPr lang="tr-T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22065" y="1700808"/>
            <a:ext cx="5382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Sınavlar bir kişilik testi ya da bir yarışma değildir.</a:t>
            </a:r>
          </a:p>
          <a:p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Ön yargılardan ve cesaret kırıcı düşüncelerden uzak durun.</a:t>
            </a:r>
          </a:p>
        </p:txBody>
      </p:sp>
      <p:pic>
        <p:nvPicPr>
          <p:cNvPr id="4" name="Resim 3" descr="Fazla pozitiflik göz çıkarır"/>
          <p:cNvPicPr/>
          <p:nvPr/>
        </p:nvPicPr>
        <p:blipFill>
          <a:blip r:embed="rId2" cstate="print">
            <a:clrChange>
              <a:clrFrom>
                <a:srgbClr val="FDECA6"/>
              </a:clrFrom>
              <a:clrTo>
                <a:srgbClr val="FDECA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70303"/>
            <a:ext cx="3888432" cy="2282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863987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 rot="19147894">
            <a:off x="939745" y="2182264"/>
            <a:ext cx="656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HANGİ DERSE NASIL ÇALIŞMALISINIZ?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508104" y="2780928"/>
            <a:ext cx="17002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290476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>
          <a:xfrm>
            <a:off x="467544" y="1097280"/>
            <a:ext cx="5760640" cy="3987904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tr-TR" sz="2400" b="0" dirty="0">
                <a:latin typeface="Calibri"/>
                <a:ea typeface="Calibri"/>
                <a:cs typeface="Times New Roman"/>
              </a:rPr>
              <a:t>Okuduğunuzu anlamak ve anladığınızı yorumlayabilmek için bolca kitap okumalısınız.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tr-TR" sz="2400" b="0" dirty="0">
                <a:latin typeface="Calibri"/>
                <a:ea typeface="Calibri"/>
                <a:cs typeface="Times New Roman"/>
              </a:rPr>
              <a:t>Dil bilgisi çalışırken not tutmanız ve kavram haritaları oluşturmanız konuyu anlamanızda size yardımcı olacaktır.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tr-TR" sz="2400" b="0" dirty="0">
                <a:latin typeface="Calibri"/>
                <a:ea typeface="Calibri"/>
                <a:cs typeface="Times New Roman"/>
              </a:rPr>
              <a:t>Yazım yanlışları ve noktalama-imla  konularını çok sık tekrar etmelisiniz.</a:t>
            </a:r>
            <a:endParaRPr lang="tr-TR" sz="2400" b="0" dirty="0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b="1" dirty="0">
                <a:latin typeface="Calibri"/>
                <a:ea typeface="Calibri"/>
                <a:cs typeface="Times New Roman"/>
              </a:rPr>
              <a:t>TÜRKÇE DERSİ NASIL ÇALIŞILMALIDIR?</a:t>
            </a:r>
            <a:endParaRPr lang="tr-TR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İçerik Yer Tutucusu 5" descr="C:\Users\ACER1\Desktop\kutu2.pn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7" b="17347"/>
          <a:stretch/>
        </p:blipFill>
        <p:spPr bwMode="auto">
          <a:xfrm>
            <a:off x="5940152" y="1844824"/>
            <a:ext cx="259228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9879136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>
          <a:xfrm>
            <a:off x="251520" y="1097280"/>
            <a:ext cx="6552728" cy="4563968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tr-TR" sz="3100" b="0" dirty="0">
                <a:latin typeface="Calibri"/>
                <a:ea typeface="Calibri"/>
                <a:cs typeface="Times New Roman"/>
              </a:rPr>
              <a:t>Derste başarılı olabilmek için önyargısız ve sabırlı olmalısınız.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tr-TR" sz="3100" b="0" dirty="0">
                <a:latin typeface="Calibri"/>
                <a:ea typeface="Calibri"/>
                <a:cs typeface="Times New Roman"/>
              </a:rPr>
              <a:t>Konuları kavrayabilmeniz için önce dört işlem, çarpım tablosu, işlem önceliği gibi temel bilgileri öğrenmeniz gerekir. 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tr-TR" sz="3100" b="0" dirty="0">
                <a:latin typeface="Calibri"/>
                <a:ea typeface="Calibri"/>
                <a:cs typeface="Times New Roman"/>
              </a:rPr>
              <a:t>Soru çözerken öncelikle basit sorulardan başlamalı ve konuyu iyice pekiştirmelisiniz.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tr-TR" sz="3100" b="0" dirty="0">
                <a:latin typeface="Calibri"/>
                <a:ea typeface="Calibri"/>
                <a:cs typeface="Times New Roman"/>
              </a:rPr>
              <a:t>Konu iyi öğrenilmeden soru çözümüne geçilmemeli, konunun mantığı güzelce anlaşılmalıdır.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tr-TR" sz="3100" b="0" dirty="0">
                <a:latin typeface="Calibri"/>
                <a:ea typeface="Calibri"/>
                <a:cs typeface="Times New Roman"/>
              </a:rPr>
              <a:t>Bolca soru çözüp pratiğinizi artırmalısınız.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tr-TR" b="0" dirty="0">
                <a:latin typeface="Calibri"/>
                <a:ea typeface="Calibri"/>
                <a:cs typeface="Times New Roman"/>
              </a:rPr>
              <a:t> </a:t>
            </a:r>
          </a:p>
          <a:p>
            <a:endParaRPr lang="tr-TR" dirty="0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libri"/>
                <a:ea typeface="Calibri"/>
                <a:cs typeface="Times New Roman"/>
              </a:rPr>
              <a:t> </a:t>
            </a:r>
            <a:r>
              <a:rPr lang="tr-TR" b="1" dirty="0">
                <a:latin typeface="Calibri"/>
                <a:ea typeface="Calibri"/>
                <a:cs typeface="Times New Roman"/>
              </a:rPr>
              <a:t>MATEMATİK DERSİ NASIL ÇALIŞILMALIDIR?</a:t>
            </a:r>
            <a:r>
              <a:rPr lang="tr-TR" dirty="0">
                <a:latin typeface="Calibri"/>
                <a:ea typeface="Calibri"/>
                <a:cs typeface="Times New Roman"/>
              </a:rPr>
              <a:t> </a:t>
            </a:r>
            <a:br>
              <a:rPr lang="tr-TR" dirty="0">
                <a:latin typeface="Calibri"/>
                <a:ea typeface="Calibri"/>
                <a:cs typeface="Times New Roman"/>
              </a:rPr>
            </a:br>
            <a:endParaRPr lang="tr-TR" dirty="0"/>
          </a:p>
        </p:txBody>
      </p:sp>
      <p:pic>
        <p:nvPicPr>
          <p:cNvPr id="5" name="İçerik Yer Tutucusu 4" descr="C:\Users\ACER1\Desktop\maxresdefault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6" r="58023" b="25643"/>
          <a:stretch/>
        </p:blipFill>
        <p:spPr bwMode="auto">
          <a:xfrm>
            <a:off x="6804248" y="1700808"/>
            <a:ext cx="2187749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4398501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>
          <a:xfrm>
            <a:off x="395535" y="1097280"/>
            <a:ext cx="6983655" cy="413192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tr-TR" b="0" dirty="0">
                <a:latin typeface="Calibri"/>
                <a:ea typeface="Calibri"/>
                <a:cs typeface="Times New Roman"/>
              </a:rPr>
              <a:t>Konularda yer alan formüllerin mantığını anlamaya çalışın ve bunları sık sık tekrar edin.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tr-TR" b="0" dirty="0">
                <a:latin typeface="Calibri"/>
                <a:ea typeface="Calibri"/>
                <a:cs typeface="Times New Roman"/>
              </a:rPr>
              <a:t>Grafik ya da tablo sorularında öğrendiğiniz bilgilerle bağlantı kurmanız önemlidir.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tr-TR" b="0" dirty="0">
                <a:latin typeface="Calibri"/>
                <a:ea typeface="Calibri"/>
                <a:cs typeface="Times New Roman"/>
              </a:rPr>
              <a:t>Konular öğrenilirken bütün içinde düşünülmelidir. Örneğin mitoz ve </a:t>
            </a:r>
            <a:r>
              <a:rPr lang="tr-TR" b="0" dirty="0" err="1">
                <a:latin typeface="Calibri"/>
                <a:ea typeface="Calibri"/>
                <a:cs typeface="Times New Roman"/>
              </a:rPr>
              <a:t>mayoz</a:t>
            </a:r>
            <a:r>
              <a:rPr lang="tr-TR" b="0" dirty="0">
                <a:latin typeface="Calibri"/>
                <a:ea typeface="Calibri"/>
                <a:cs typeface="Times New Roman"/>
              </a:rPr>
              <a:t> bölünme konusunun kavranabilmesi için DNA'nın özelliklerini, kalıtımı, eşeyli üremeyi iyi bilmeniz gerekir. Aksi durumda konu kavranmayacak ve bilgi kısa sürede unutulacaktır.</a:t>
            </a:r>
          </a:p>
          <a:p>
            <a:endParaRPr lang="tr-TR" dirty="0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b="1" dirty="0">
                <a:latin typeface="Calibri"/>
                <a:ea typeface="Calibri"/>
                <a:cs typeface="Times New Roman"/>
              </a:rPr>
              <a:t>FEN VE TEKNOLOJİ DERSİ NASIL ÇALIŞILMALIDIR?</a:t>
            </a:r>
            <a:r>
              <a:rPr lang="tr-TR" dirty="0">
                <a:latin typeface="Calibri"/>
                <a:ea typeface="Calibri"/>
                <a:cs typeface="Times New Roman"/>
              </a:rPr>
              <a:t/>
            </a:r>
            <a:br>
              <a:rPr lang="tr-TR" dirty="0">
                <a:latin typeface="Calibri"/>
                <a:ea typeface="Calibri"/>
                <a:cs typeface="Times New Roman"/>
              </a:rPr>
            </a:br>
            <a:endParaRPr lang="tr-TR" dirty="0"/>
          </a:p>
        </p:txBody>
      </p:sp>
      <p:pic>
        <p:nvPicPr>
          <p:cNvPr id="8194" name="Picture 2" descr="C:\Users\win 10\AppData\Local\Microsoft\Windows\INetCache\IE\832R1VW4\erlenmeyer-flask-29680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91" y="2924944"/>
            <a:ext cx="1738523" cy="198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win 10\AppData\Local\Microsoft\Windows\INetCache\IE\832R1VW4\c8sc05103h-s1_hi-res[1]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8071" y="4318351"/>
            <a:ext cx="155146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win 10\AppData\Local\Microsoft\Windows\INetCache\IE\THNM8YFJ\erlenmeyer-flask-309689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25" y="692696"/>
            <a:ext cx="1505833" cy="196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36462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5333216" cy="4131920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tr-TR" b="0" dirty="0">
                <a:latin typeface="Calibri"/>
                <a:ea typeface="Calibri"/>
                <a:cs typeface="Times New Roman"/>
              </a:rPr>
              <a:t>Dil bilgisi konularını ve kurallarını öğrenmelisiniz.</a:t>
            </a:r>
          </a:p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tr-TR" b="0" dirty="0">
                <a:latin typeface="Calibri"/>
                <a:ea typeface="Calibri"/>
                <a:cs typeface="Times New Roman"/>
              </a:rPr>
              <a:t> İngilizce kitaplar okumalı ve günlük yaşamda İngilizce konuşmaya çalışmalısınız.</a:t>
            </a:r>
          </a:p>
          <a:p>
            <a:pPr lvl="0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tr-TR" b="0" dirty="0">
                <a:latin typeface="Calibri"/>
                <a:ea typeface="Calibri"/>
                <a:cs typeface="Times New Roman"/>
              </a:rPr>
              <a:t>Soruların çoğunluğu okuduğunu anlama üzerine olduğu için kelime çalışmalarına ağırlık vermelisiniz. </a:t>
            </a:r>
          </a:p>
          <a:p>
            <a:endParaRPr lang="tr-TR" dirty="0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20940" cy="54864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b="1" dirty="0">
                <a:latin typeface="Calibri"/>
                <a:ea typeface="Calibri"/>
                <a:cs typeface="Times New Roman"/>
              </a:rPr>
              <a:t>İNGİLİZCE DERSİ NASIL ÇALIŞILMALIDIR? </a:t>
            </a:r>
            <a:r>
              <a:rPr lang="tr-TR" dirty="0">
                <a:latin typeface="Calibri"/>
                <a:ea typeface="Calibri"/>
                <a:cs typeface="Times New Roman"/>
              </a:rPr>
              <a:t/>
            </a:r>
            <a:br>
              <a:rPr lang="tr-TR" dirty="0">
                <a:latin typeface="Calibri"/>
                <a:ea typeface="Calibri"/>
                <a:cs typeface="Times New Roman"/>
              </a:rPr>
            </a:br>
            <a:endParaRPr lang="tr-TR" dirty="0"/>
          </a:p>
        </p:txBody>
      </p:sp>
      <p:pic>
        <p:nvPicPr>
          <p:cNvPr id="9218" name="Picture 2" descr="C:\Users\win 10\AppData\Local\Microsoft\Windows\INetCache\IE\2BEMFN3V\Wordle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953204" cy="23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353523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253096" cy="371246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tr-TR" b="0" dirty="0">
                <a:latin typeface="Calibri"/>
                <a:ea typeface="Calibri"/>
                <a:cs typeface="Times New Roman"/>
              </a:rPr>
              <a:t>Tarih konularını, neden-sonuç ilişkisine göre yazarak çalışılmalısınız.</a:t>
            </a:r>
          </a:p>
          <a:p>
            <a:pPr lvl="0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tr-TR" b="0" dirty="0">
                <a:latin typeface="Calibri"/>
                <a:ea typeface="Calibri"/>
                <a:cs typeface="Times New Roman"/>
              </a:rPr>
              <a:t>Konuların özetini çıkarıp, sık sık tekrar yapmalısınız.</a:t>
            </a:r>
          </a:p>
          <a:p>
            <a:endParaRPr lang="tr-TR" dirty="0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20940" cy="54864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libri"/>
                <a:ea typeface="Calibri"/>
                <a:cs typeface="Times New Roman"/>
              </a:rPr>
              <a:t> </a:t>
            </a:r>
            <a:r>
              <a:rPr lang="tr-TR" b="1" dirty="0">
                <a:latin typeface="Calibri"/>
                <a:ea typeface="Calibri"/>
                <a:cs typeface="Times New Roman"/>
              </a:rPr>
              <a:t>İNKILAP TARİHİ VE ATATÜRKÇÜLÜK DERSİ NASIL ÇALIŞILMALIDIR?</a:t>
            </a:r>
            <a:r>
              <a:rPr lang="tr-TR" dirty="0">
                <a:latin typeface="Calibri"/>
                <a:ea typeface="Calibri"/>
                <a:cs typeface="Times New Roman"/>
              </a:rPr>
              <a:t> </a:t>
            </a:r>
            <a:br>
              <a:rPr lang="tr-TR" dirty="0">
                <a:latin typeface="Calibri"/>
                <a:ea typeface="Calibri"/>
                <a:cs typeface="Times New Roman"/>
              </a:rPr>
            </a:br>
            <a:endParaRPr lang="tr-TR" dirty="0"/>
          </a:p>
        </p:txBody>
      </p:sp>
      <p:pic>
        <p:nvPicPr>
          <p:cNvPr id="10243" name="Picture 3" descr="C:\Users\win 10\AppData\Local\Microsoft\Windows\INetCache\IE\2BEMFN3V\1322665754_4ac1423599d9bf6ed85bdd023f7ec00b_1520395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38392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219366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>
          <a:xfrm>
            <a:off x="467544" y="1240840"/>
            <a:ext cx="5184576" cy="4204383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60000"/>
              </a:lnSpc>
              <a:buFont typeface="Symbol"/>
              <a:buChar char=""/>
            </a:pPr>
            <a:r>
              <a:rPr lang="tr-TR" sz="3100" b="0" dirty="0">
                <a:latin typeface="Calibri"/>
                <a:ea typeface="Calibri"/>
                <a:cs typeface="Times New Roman"/>
              </a:rPr>
              <a:t>Çok fazla soyut kavram olduğu için not alarak çalışmalısınız.</a:t>
            </a:r>
          </a:p>
          <a:p>
            <a:pPr lvl="0">
              <a:lnSpc>
                <a:spcPct val="160000"/>
              </a:lnSpc>
              <a:buFont typeface="Symbol"/>
              <a:buChar char=""/>
            </a:pPr>
            <a:r>
              <a:rPr lang="tr-TR" sz="3100" b="0" dirty="0">
                <a:latin typeface="Calibri"/>
                <a:ea typeface="Calibri"/>
                <a:cs typeface="Times New Roman"/>
              </a:rPr>
              <a:t>Bilinmesi gereken kavramları listeleyip yanına açıklamasını yapmalısınız.</a:t>
            </a:r>
          </a:p>
          <a:p>
            <a:pPr lvl="0">
              <a:lnSpc>
                <a:spcPct val="160000"/>
              </a:lnSpc>
              <a:spcAft>
                <a:spcPts val="1000"/>
              </a:spcAft>
              <a:buFont typeface="Symbol"/>
              <a:buChar char=""/>
            </a:pPr>
            <a:r>
              <a:rPr lang="tr-TR" sz="3100" b="0" dirty="0">
                <a:latin typeface="Calibri"/>
                <a:ea typeface="Calibri"/>
                <a:cs typeface="Times New Roman"/>
              </a:rPr>
              <a:t>Kavramların kalıcı olması için şema hazırlamalısınız.</a:t>
            </a:r>
          </a:p>
          <a:p>
            <a:endParaRPr lang="tr-TR" dirty="0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683568" y="714618"/>
            <a:ext cx="7520940" cy="548640"/>
          </a:xfrm>
        </p:spPr>
        <p:txBody>
          <a:bodyPr/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tr-TR" b="1" dirty="0">
                <a:latin typeface="Calibri"/>
                <a:ea typeface="Calibri"/>
                <a:cs typeface="Times New Roman"/>
              </a:rPr>
              <a:t>DİN KÜLTÜRÜ VE AHLAK BİLGİSİ DERSİ  NASIL ÇALIŞILMALIDIR?</a:t>
            </a:r>
            <a:r>
              <a:rPr lang="tr-TR" dirty="0">
                <a:latin typeface="Calibri"/>
                <a:ea typeface="Calibri"/>
                <a:cs typeface="Times New Roman"/>
              </a:rPr>
              <a:t/>
            </a:r>
            <a:br>
              <a:rPr lang="tr-TR" dirty="0">
                <a:latin typeface="Calibri"/>
                <a:ea typeface="Calibri"/>
                <a:cs typeface="Times New Roman"/>
              </a:rPr>
            </a:br>
            <a:endParaRPr lang="tr-TR" dirty="0"/>
          </a:p>
        </p:txBody>
      </p:sp>
      <p:pic>
        <p:nvPicPr>
          <p:cNvPr id="11268" name="Picture 4" descr="C:\Users\win 10\AppData\Local\Microsoft\Windows\INetCache\IE\2BEMFN3V\B056_Mevlana_Kloster_Mevlana_Klost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372604" cy="2244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921073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latin typeface="Calibri"/>
                <a:ea typeface="Calibri"/>
                <a:cs typeface="Times New Roman"/>
              </a:rPr>
              <a:t>SINAV ÖNCESİ VE SINAV GÜNÜ</a:t>
            </a:r>
            <a:r>
              <a:rPr lang="tr-TR" dirty="0">
                <a:latin typeface="Calibri"/>
                <a:ea typeface="Calibri"/>
                <a:cs typeface="Times New Roman"/>
              </a:rPr>
              <a:t/>
            </a:r>
            <a:br>
              <a:rPr lang="tr-TR" dirty="0">
                <a:latin typeface="Calibri"/>
                <a:ea typeface="Calibri"/>
                <a:cs typeface="Times New Roman"/>
              </a:rPr>
            </a:br>
            <a:r>
              <a:rPr lang="tr-TR" b="1" dirty="0">
                <a:latin typeface="Calibri"/>
                <a:ea typeface="Calibri"/>
                <a:cs typeface="Times New Roman"/>
              </a:rPr>
              <a:t>NELER YAPMALIYIZ?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5382019" y="2636912"/>
            <a:ext cx="148149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20000" b="1" dirty="0">
                <a:ln w="31550" cmpd="sng">
                  <a:gradFill>
                    <a:gsLst>
                      <a:gs pos="70000">
                        <a:srgbClr val="506E94">
                          <a:shade val="50000"/>
                          <a:satMod val="190000"/>
                        </a:srgbClr>
                      </a:gs>
                      <a:gs pos="0">
                        <a:srgbClr val="506E94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506E94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2413259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SEVGİLİ ÖĞRENCİLER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3699749"/>
          </a:xfrm>
        </p:spPr>
        <p:txBody>
          <a:bodyPr>
            <a:noAutofit/>
          </a:bodyPr>
          <a:lstStyle/>
          <a:p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tr-TR" sz="2800" b="0" dirty="0">
                <a:latin typeface="Calibri" panose="020F0502020204030204" pitchFamily="34" charset="0"/>
                <a:cs typeface="Calibri" panose="020F0502020204030204" pitchFamily="34" charset="0"/>
              </a:rPr>
              <a:t>Sınavlar  eğitim hayatımızın bir parçası. </a:t>
            </a:r>
            <a:br>
              <a:rPr lang="tr-TR" sz="2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8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2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800" b="0" dirty="0">
                <a:latin typeface="Calibri" panose="020F0502020204030204" pitchFamily="34" charset="0"/>
                <a:cs typeface="Calibri" panose="020F0502020204030204" pitchFamily="34" charset="0"/>
              </a:rPr>
              <a:t>  Sınavda başarılı olmak ise sadece sınav anıyla ilgili değil öncesinde bir hazırlık sürecini gerektiriyor.</a:t>
            </a:r>
            <a:br>
              <a:rPr lang="tr-TR" sz="2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8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2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800" b="0" dirty="0">
                <a:latin typeface="Calibri" panose="020F0502020204030204" pitchFamily="34" charset="0"/>
                <a:cs typeface="Calibri" panose="020F0502020204030204" pitchFamily="34" charset="0"/>
              </a:rPr>
              <a:t>   Sınavlar sadece bilgimizi ölçmüyor. Bilginin yanında; dikkat, özgüven, motivasyon, inanç, sakinlik, pratiklik, zamanı etkili kullanma, okuduğunu anlama ve yorumlama da gerektiriyor.</a:t>
            </a:r>
          </a:p>
        </p:txBody>
      </p:sp>
    </p:spTree>
    <p:extLst>
      <p:ext uri="{BB962C8B-B14F-4D97-AF65-F5344CB8AC3E}">
        <p14:creationId xmlns:p14="http://schemas.microsoft.com/office/powerpoint/2010/main" val="2455090350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260648"/>
            <a:ext cx="85689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tr-TR" sz="2400" dirty="0"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Mideyi yoracak şekilde aşırı yemek tüketiminden kaçının.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Sınav gecesinde hafif yemekler tercih edin.	  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Sınav sabahı her zamanki gibi kahvaltınızı  yapın, alışık olmadığınız yiyecek tüketiminden  kaçının.	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Dişlerinizi fırçalayarak ve tuvalet ihtiyacınızı gidererek evden çıkın.</a:t>
            </a:r>
          </a:p>
        </p:txBody>
      </p:sp>
      <p:pic>
        <p:nvPicPr>
          <p:cNvPr id="5" name="Resi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304416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2932835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260648"/>
            <a:ext cx="842493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latin typeface="Calibri"/>
                <a:ea typeface="Calibri"/>
                <a:cs typeface="Times New Roman"/>
              </a:rPr>
              <a:t> Stresinizi yönetecek aktiviteler yapın. (kitap okuma, yürüyüş, müzik dinleme, …)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448050" algn="l"/>
              </a:tabLst>
            </a:pPr>
            <a:r>
              <a:rPr lang="tr-TR" sz="2400" dirty="0">
                <a:effectLst/>
                <a:latin typeface="Calibri"/>
                <a:ea typeface="Calibri"/>
                <a:cs typeface="Times New Roman"/>
              </a:rPr>
              <a:t> Belli miktar kaygının normal olduğunu kabullenin. Aşırı düzeyde olmadığı sürece size enerji ve motivasyon veren bir duygu olarak kabul edin.	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tr-TR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290" name="Picture 2" descr="C:\Users\win 10\AppData\Local\Microsoft\Windows\INetCache\IE\4Q9IML8G\pic17-370x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2880320" cy="2335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971574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55576" y="684658"/>
            <a:ext cx="7704856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Uykunuza önem verin.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Uzun süreli aç kalmayın.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Sınavdan önce bir miktar çikolata yemek enerjini yükseltebilir.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Mevsime uygun ve rahat giyinin.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Moralinizi bozan kişilerden uzak durun.</a:t>
            </a:r>
            <a:r>
              <a:rPr lang="tr-TR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tr-TR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681354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 rot="19139021">
            <a:off x="939985" y="1830322"/>
            <a:ext cx="61424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tr-TR" sz="3600" b="1" dirty="0">
                <a:effectLst/>
                <a:latin typeface="Calibri"/>
                <a:ea typeface="Calibri"/>
                <a:cs typeface="Times New Roman"/>
              </a:rPr>
              <a:t>SINAV ANI NELER YAPMALIYIZ</a:t>
            </a:r>
            <a:r>
              <a:rPr lang="tr-TR" sz="4000" b="1" dirty="0">
                <a:latin typeface="Calibri"/>
                <a:ea typeface="Calibri"/>
                <a:cs typeface="Times New Roman"/>
              </a:rPr>
              <a:t>?</a:t>
            </a:r>
            <a:endParaRPr lang="tr-TR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508104" y="2780928"/>
            <a:ext cx="148149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20000" b="1" dirty="0">
                <a:ln w="31550" cmpd="sng">
                  <a:gradFill>
                    <a:gsLst>
                      <a:gs pos="70000">
                        <a:srgbClr val="506E94">
                          <a:shade val="50000"/>
                          <a:satMod val="190000"/>
                        </a:srgbClr>
                      </a:gs>
                      <a:gs pos="0">
                        <a:srgbClr val="506E94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506E94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8663408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764704"/>
            <a:ext cx="7776864" cy="40324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3100" b="0" dirty="0">
                <a:latin typeface="Calibri"/>
                <a:ea typeface="Calibri"/>
                <a:cs typeface="Times New Roman"/>
              </a:rPr>
              <a:t>Sınavın hemen öncesinde nefesinizi kontrol edin. (nefes egzersizi yapabilirsiniz)</a:t>
            </a:r>
          </a:p>
          <a:p>
            <a:pPr>
              <a:lnSpc>
                <a:spcPct val="16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3100" b="0" dirty="0">
                <a:latin typeface="Calibri"/>
                <a:ea typeface="Calibri"/>
                <a:cs typeface="Times New Roman"/>
              </a:rPr>
              <a:t>Sınav anında kitapçıkla aranızda 20-30 cm mesafe bırakmalısınız.</a:t>
            </a:r>
          </a:p>
          <a:p>
            <a:pPr>
              <a:lnSpc>
                <a:spcPct val="16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3100" b="0" dirty="0">
                <a:latin typeface="Calibri"/>
                <a:ea typeface="Calibri"/>
                <a:cs typeface="Times New Roman"/>
              </a:rPr>
              <a:t>Motivenizi sürdürmek için zaman zaman duruşunuzu kontrol edin ve dikleştirin.</a:t>
            </a:r>
          </a:p>
          <a:p>
            <a:pPr>
              <a:lnSpc>
                <a:spcPct val="160000"/>
              </a:lnSpc>
            </a:pPr>
            <a:endParaRPr lang="tr-TR" sz="2400" b="0" dirty="0"/>
          </a:p>
        </p:txBody>
      </p:sp>
    </p:spTree>
    <p:extLst>
      <p:ext uri="{BB962C8B-B14F-4D97-AF65-F5344CB8AC3E}">
        <p14:creationId xmlns:p14="http://schemas.microsoft.com/office/powerpoint/2010/main" val="4261455154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0" dirty="0">
                <a:latin typeface="Calibri" panose="020F0502020204030204" pitchFamily="34" charset="0"/>
                <a:cs typeface="Calibri" panose="020F0502020204030204" pitchFamily="34" charset="0"/>
              </a:rPr>
              <a:t>Sorulardaki önemli bilgilerin </a:t>
            </a:r>
            <a:r>
              <a:rPr lang="tr-TR" sz="2400" b="0" u="sng" dirty="0">
                <a:latin typeface="Calibri" panose="020F0502020204030204" pitchFamily="34" charset="0"/>
                <a:cs typeface="Calibri" panose="020F0502020204030204" pitchFamily="34" charset="0"/>
              </a:rPr>
              <a:t>altını çizin</a:t>
            </a:r>
            <a:r>
              <a:rPr lang="tr-TR" sz="24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0" dirty="0">
                <a:latin typeface="Calibri" panose="020F0502020204030204" pitchFamily="34" charset="0"/>
                <a:cs typeface="Calibri" panose="020F0502020204030204" pitchFamily="34" charset="0"/>
              </a:rPr>
              <a:t>Karmaşık gözüken soruları okumadan atlamayın.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0" dirty="0">
                <a:latin typeface="Calibri" panose="020F0502020204030204" pitchFamily="34" charset="0"/>
                <a:cs typeface="Calibri" panose="020F0502020204030204" pitchFamily="34" charset="0"/>
              </a:rPr>
              <a:t>Uzun paragraflı sorulardan korkmayın.</a:t>
            </a:r>
          </a:p>
          <a:p>
            <a:pPr marL="0" indent="0">
              <a:lnSpc>
                <a:spcPct val="150000"/>
              </a:lnSpc>
            </a:pPr>
            <a:r>
              <a:rPr lang="tr-TR" sz="2400" b="0" dirty="0">
                <a:latin typeface="Calibri" panose="020F0502020204030204" pitchFamily="34" charset="0"/>
                <a:cs typeface="Calibri" panose="020F0502020204030204" pitchFamily="34" charset="0"/>
              </a:rPr>
              <a:t> Asıl uzun paragraflı soruları çözmek daha kolaydır çünkü cevap metnin içinde saklıdır.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38" name="Picture 2" descr="C:\Users\win 10\AppData\Local\Microsoft\Windows\INetCache\IE\THNM8YFJ\inch-tape-311800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03">
            <a:off x="3939449" y="3304497"/>
            <a:ext cx="532859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774409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548680"/>
            <a:ext cx="7520940" cy="3579849"/>
          </a:xfrm>
        </p:spPr>
        <p:txBody>
          <a:bodyPr/>
          <a:lstStyle/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Süreyi iyi kullanmak için kafadan çözülen sorularda işlem hatası ortaya çıkabildiğinden soruları kalem kullanarak çözün.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Soruları sadece bakarak yapmaya çalışmayın.</a:t>
            </a:r>
          </a:p>
          <a:p>
            <a:pPr marL="0" lvl="0" indent="0">
              <a:lnSpc>
                <a:spcPct val="150000"/>
              </a:lnSpc>
            </a:pPr>
            <a:r>
              <a:rPr lang="tr-TR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tr-TR" sz="2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Aklınızı, gözünüzü ve kaleminizi birlikte kullanın.</a:t>
            </a:r>
          </a:p>
          <a:p>
            <a:endParaRPr lang="tr-TR" i="1" dirty="0"/>
          </a:p>
        </p:txBody>
      </p:sp>
      <p:pic>
        <p:nvPicPr>
          <p:cNvPr id="4" name="Picture 2" descr="C:\Users\win 10\AppData\Local\Microsoft\Windows\INetCache\IE\2BEMFN3V\metal-pen-closeu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2952328" cy="1463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30617"/>
      </p:ext>
    </p:extLst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39552" y="404664"/>
            <a:ext cx="5760640" cy="46805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0" dirty="0">
                <a:latin typeface="Calibri" panose="020F0502020204030204" pitchFamily="34" charset="0"/>
                <a:cs typeface="Calibri" panose="020F0502020204030204" pitchFamily="34" charset="0"/>
              </a:rPr>
              <a:t>Soru köklerine dikkat edin.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0" dirty="0">
                <a:latin typeface="Calibri" panose="020F0502020204030204" pitchFamily="34" charset="0"/>
                <a:cs typeface="Calibri" panose="020F0502020204030204" pitchFamily="34" charset="0"/>
              </a:rPr>
              <a:t>Soru kökü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değildir, yanlıştır, olamaz, yoktur  </a:t>
            </a:r>
            <a:r>
              <a:rPr lang="tr-TR" sz="2400" b="0" dirty="0">
                <a:latin typeface="Calibri" panose="020F0502020204030204" pitchFamily="34" charset="0"/>
                <a:cs typeface="Calibri" panose="020F0502020204030204" pitchFamily="34" charset="0"/>
              </a:rPr>
              <a:t>gibi olumsuz anlatımlar taşıyabilir.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0" dirty="0">
                <a:latin typeface="Calibri" panose="020F0502020204030204" pitchFamily="34" charset="0"/>
                <a:cs typeface="Calibri" panose="020F0502020204030204" pitchFamily="34" charset="0"/>
              </a:rPr>
              <a:t>Olumlu soru türlerine koşullanıp olumsuz soru kökünü gözden kaçırabilirsiniz. Bu yüzden  soru kökünün son cümlesinde ne istendiğine dikkat edin.</a:t>
            </a:r>
          </a:p>
        </p:txBody>
      </p:sp>
      <p:pic>
        <p:nvPicPr>
          <p:cNvPr id="15362" name="Picture 2" descr="C:\Users\win 10\AppData\Local\Microsoft\Windows\INetCache\IE\2BEMFN3V\exclamation-491244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1484784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110788"/>
      </p:ext>
    </p:extLst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2960" y="1100628"/>
            <a:ext cx="5117192" cy="3579849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0" dirty="0">
                <a:latin typeface="Calibri" panose="020F0502020204030204" pitchFamily="34" charset="0"/>
                <a:cs typeface="Calibri" panose="020F0502020204030204" pitchFamily="34" charset="0"/>
              </a:rPr>
              <a:t>Su şişesi gibi dökülme riski olan materyalleri sıranızın üzerine koymayın.</a:t>
            </a:r>
          </a:p>
          <a:p>
            <a:pPr marL="0" indent="0">
              <a:lnSpc>
                <a:spcPct val="150000"/>
              </a:lnSpc>
            </a:pPr>
            <a:endParaRPr lang="tr-TR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6" name="Picture 2" descr="C:\Users\win 10\AppData\Local\Microsoft\Windows\INetCache\IE\4Q9IML8G\mineral-33734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20688"/>
            <a:ext cx="2290564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win 10\AppData\Local\Microsoft\Windows\INetCache\IE\THNM8YFJ\120px-DIN_4844-2_Warnung_vor_einer_Gefahrenstelle_D-W000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57" y="2500708"/>
            <a:ext cx="938386" cy="8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73834"/>
      </p:ext>
    </p:extLst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23527" y="240847"/>
            <a:ext cx="6696745" cy="29001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tr-TR" sz="2400" b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Sınavda 2 şık arasında kararsız kalırsanız soruyu boş bırakın.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0" dirty="0">
                <a:latin typeface="Calibri" panose="020F0502020204030204" pitchFamily="34" charset="0"/>
                <a:cs typeface="Calibri" panose="020F0502020204030204" pitchFamily="34" charset="0"/>
              </a:rPr>
              <a:t>Çözemediğiniz sorularla inatlaşmayın sonraki soruyla devam edin. </a:t>
            </a:r>
          </a:p>
        </p:txBody>
      </p:sp>
      <p:pic>
        <p:nvPicPr>
          <p:cNvPr id="13315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47403" cy="196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467543" y="2708920"/>
            <a:ext cx="8256115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Sınav sonunda boş bıraktığınız sorulara geri dönün. Zamanınızı turlama yapabilecek şekilde düzenleyin.</a:t>
            </a:r>
          </a:p>
          <a:p>
            <a:pPr marL="342900" lvl="0" indent="-342900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Bazı sorular çok zor olabilir. Tüm soruları cevaplama beklentisi içinde olmayın.</a:t>
            </a:r>
          </a:p>
        </p:txBody>
      </p:sp>
    </p:spTree>
    <p:extLst>
      <p:ext uri="{BB962C8B-B14F-4D97-AF65-F5344CB8AC3E}">
        <p14:creationId xmlns:p14="http://schemas.microsoft.com/office/powerpoint/2010/main" val="2107696626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19140000">
            <a:off x="600026" y="1139997"/>
            <a:ext cx="5650992" cy="1876269"/>
          </a:xfrm>
        </p:spPr>
        <p:txBody>
          <a:bodyPr>
            <a:normAutofit/>
          </a:bodyPr>
          <a:lstStyle/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SINAVA HAZIRLIK SÜRECİNDE NELER YAPMALIYIZ?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36096" y="2636912"/>
            <a:ext cx="149199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6199066"/>
      </p:ext>
    </p:extLst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>
          <a:xfrm>
            <a:off x="683568" y="1052736"/>
            <a:ext cx="6696744" cy="4104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0" dirty="0">
                <a:latin typeface="Calibri" panose="020F0502020204030204" pitchFamily="34" charset="0"/>
                <a:cs typeface="Calibri" panose="020F0502020204030204" pitchFamily="34" charset="0"/>
              </a:rPr>
              <a:t>Her sorunun birbirinden bağımsız olduğunu unutmayın ve her bir soruya ayrı ayrı yoğunlaşın.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0" dirty="0">
                <a:latin typeface="Calibri" panose="020F0502020204030204" pitchFamily="34" charset="0"/>
                <a:cs typeface="Calibri" panose="020F0502020204030204" pitchFamily="34" charset="0"/>
              </a:rPr>
              <a:t>Eğer sınav anında bir önceki sorudan kurtulamıyor  ve soruların içinde kaybolduğunuzu hissediyorsanız kısa bir süre için başınızı kaldırıp ara verin 15-20sn kadar nefes egzersizi yapın.</a:t>
            </a:r>
          </a:p>
        </p:txBody>
      </p:sp>
    </p:spTree>
    <p:extLst>
      <p:ext uri="{BB962C8B-B14F-4D97-AF65-F5344CB8AC3E}">
        <p14:creationId xmlns:p14="http://schemas.microsoft.com/office/powerpoint/2010/main" val="3001370030"/>
      </p:ext>
    </p:extLst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1"/>
          <p:cNvSpPr>
            <a:spLocks noGrp="1"/>
          </p:cNvSpPr>
          <p:nvPr>
            <p:ph idx="4294967295"/>
          </p:nvPr>
        </p:nvSpPr>
        <p:spPr>
          <a:xfrm>
            <a:off x="1475656" y="980728"/>
            <a:ext cx="5832648" cy="3324225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8434" name="Picture 2" descr="C:\Users\win 10\AppData\Local\Microsoft\Windows\INetCache\IE\832R1VW4\heart-2286379_960_720[1]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" t="9771" r="4419" b="9374"/>
          <a:stretch/>
        </p:blipFill>
        <p:spPr bwMode="auto">
          <a:xfrm>
            <a:off x="1546188" y="132137"/>
            <a:ext cx="6272719" cy="55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4283968" y="2830917"/>
            <a:ext cx="2808312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800"/>
              </a:spcBef>
            </a:pPr>
            <a:r>
              <a:rPr lang="tr-TR" sz="2000" b="1" dirty="0">
                <a:solidFill>
                  <a:srgbClr val="F96A1B">
                    <a:lumMod val="50000"/>
                  </a:srgbClr>
                </a:solidFill>
              </a:rPr>
              <a:t>Unutmayın!</a:t>
            </a:r>
          </a:p>
          <a:p>
            <a:pPr marL="342900" lvl="0" indent="-342900">
              <a:spcBef>
                <a:spcPts val="800"/>
              </a:spcBef>
            </a:pPr>
            <a:r>
              <a:rPr lang="tr-TR" sz="2000" b="1" dirty="0">
                <a:solidFill>
                  <a:srgbClr val="F96A1B">
                    <a:lumMod val="50000"/>
                  </a:srgbClr>
                </a:solidFill>
              </a:rPr>
              <a:t>     Hepiniz biricik ve çok özelsiniz.</a:t>
            </a:r>
          </a:p>
          <a:p>
            <a:pPr marL="342900" lvl="0" indent="-342900">
              <a:spcBef>
                <a:spcPts val="800"/>
              </a:spcBef>
            </a:pPr>
            <a:r>
              <a:rPr lang="tr-TR" sz="2000" b="1" dirty="0">
                <a:solidFill>
                  <a:srgbClr val="F96A1B">
                    <a:lumMod val="50000"/>
                  </a:srgbClr>
                </a:solidFill>
              </a:rPr>
              <a:t>     Gireceğiniz tüm sınavlarda başarılar.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196611591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Hedef Belirleme Teorisi – Edwin Locke – Gary Latham | Savaş Şaka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57192"/>
            <a:ext cx="180020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323528" y="1052736"/>
            <a:ext cx="864096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/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Çalışmalarınızdan yüksek verim almak istiyorsanız neden çalıştığınızı bilmelisiniz.</a:t>
            </a:r>
            <a:b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Yetenek ve becerilerinize göre ulaşılabilir, güçlü, kesin, belirgin hedefler koymalısınız.</a:t>
            </a:r>
          </a:p>
          <a:p>
            <a:pPr eaLnBrk="0" fontAlgn="base" hangingPunct="0"/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/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tr-TR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Hayattan ne istediğini biliyorsan, başarıya giden yolda bir adım atmışsındır demektir. Hedefler düşüncelerin netleşmesine ve zamanını etkili bir biçimde kullanmana yardımcı olur. </a:t>
            </a:r>
            <a:endParaRPr lang="tr-TR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/>
            <a:r>
              <a:rPr lang="tr-TR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ROZ TOWNSEND</a:t>
            </a:r>
            <a:br>
              <a:rPr lang="tr-TR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tr-TR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Rotası belli olmayan gemiye hiçbir rüzgar yardım edemez.</a:t>
            </a:r>
            <a:endParaRPr lang="tr-TR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MONTAIGNE     </a:t>
            </a:r>
            <a:endParaRPr lang="tr-TR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971600" y="397875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Hedef Belirleyin</a:t>
            </a:r>
          </a:p>
        </p:txBody>
      </p:sp>
    </p:spTree>
    <p:extLst>
      <p:ext uri="{BB962C8B-B14F-4D97-AF65-F5344CB8AC3E}">
        <p14:creationId xmlns:p14="http://schemas.microsoft.com/office/powerpoint/2010/main" val="2645674592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1340768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     Sorumlu olduğumuz sınava ait konulara en başından beri sımsıkı sarılarak çalışmamız gerekmektedir.</a:t>
            </a:r>
          </a:p>
          <a:p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    Son gün çalışmak size hiçbir şey katmayacaktır.</a:t>
            </a:r>
            <a:b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    Kendi özelliklerinize uygun günlük haftalık ve aylık planlar yaparak sistemli konu tekrarı ve soru çözümleri yapmalısınız</a:t>
            </a:r>
            <a:r>
              <a:rPr lang="tr-T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928548" y="397874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Plan –Program yapın</a:t>
            </a:r>
          </a:p>
        </p:txBody>
      </p:sp>
      <p:pic>
        <p:nvPicPr>
          <p:cNvPr id="4" name="Resim 3" descr="Temizliği bir plan, program hazırlayıp buna bağlı kalarak yapmak daha mı  verimli olur? - KizlarSoruy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330" y="5085184"/>
            <a:ext cx="2225798" cy="1664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5547435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71600" y="548680"/>
            <a:ext cx="5320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Çevresel Faktörleri Düzenleyin</a:t>
            </a:r>
            <a:endParaRPr lang="tr-T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971600" y="1412776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  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Ders çalıştığınız yeri organize etmelisiniz.</a:t>
            </a:r>
          </a:p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  Etrafta dikkat dağıtacak televizyon, telefon, poster gibi uyaranlar olmamalı. </a:t>
            </a:r>
          </a:p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  Aydınlık , ferah, yeterli ısıda , temiz ve düzenli bir ortamda ders çalışmak veriminizi artırır.</a:t>
            </a:r>
          </a:p>
        </p:txBody>
      </p:sp>
      <p:pic>
        <p:nvPicPr>
          <p:cNvPr id="4" name="Resim 3" descr="Club Penguin Ofis ve Çalışma Masası Sandalyeleri Bilgisayar masası, kalem,  açı, mobilya png | PNGEg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71" t="17914" r="15429" b="17147"/>
          <a:stretch/>
        </p:blipFill>
        <p:spPr bwMode="auto">
          <a:xfrm>
            <a:off x="5148064" y="5157401"/>
            <a:ext cx="2426186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8688580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476672"/>
            <a:ext cx="3628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Dersi Derste Anlayın</a:t>
            </a:r>
            <a:endParaRPr lang="tr-T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74828" y="1194501"/>
            <a:ext cx="7857612" cy="374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  Dersi dikkatli dinlemek ve iyi not tutmak konuyu daha kısa sürede öğrenmeni sağlar.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tr-T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tr-T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  Böylece konulara yeniden çalışmak yerine birkaç tekrar yapmak bilgilerinizi tazelemenize yardımcı olur.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tr-T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tr-T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  Ayrıca öğretmeninizin verdiği sınav tüyolarını da kaçırmamış olursunuz.</a:t>
            </a:r>
            <a:endParaRPr lang="tr-TR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1" name="Picture 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4941168"/>
            <a:ext cx="2240409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273831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KIŞ AÇISI HAYAT KURTARIR – Proje Notları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17329"/>
            <a:ext cx="2534702" cy="152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971600" y="548680"/>
            <a:ext cx="3330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Kendinizi Test Edin</a:t>
            </a:r>
            <a:endParaRPr lang="tr-T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67544" y="148478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     Konuya hakim olduktan sonra mutlaka farklı kaynaklardan test ve deneme çözmeli , sorulara farklı açılardan bakmaya çalışmalısınız.</a:t>
            </a:r>
          </a:p>
          <a:p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   Kendinizi test ederek eksiklerinizi görmelisiniz. Deneme sınavları sayesinde yanlış yaptığınız soruların doğru cevaplarını bir kez daha hatırlamış olursunuz.</a:t>
            </a:r>
          </a:p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    Ayrıca sınav günü için pratik yapmış, sınav süresini etkin kullanmayı öğrenmiş ve sınav kaygısını azaltmış olursunuz.</a:t>
            </a:r>
          </a:p>
        </p:txBody>
      </p:sp>
      <p:pic>
        <p:nvPicPr>
          <p:cNvPr id="3075" name="Picture 3" descr="C:\Users\win 10\AppData\Local\Microsoft\Windows\INetCache\IE\4Q9IML8G\Test-Rincón-Emprendedo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82375"/>
            <a:ext cx="2391770" cy="1595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825621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27584" y="332656"/>
            <a:ext cx="7088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000000"/>
                </a:solidFill>
                <a:latin typeface="Calibri"/>
                <a:ea typeface="Calibri"/>
              </a:rPr>
              <a:t>Bol Kitap Okuyun - Beyninizi Zinde Tutun</a:t>
            </a:r>
            <a:endParaRPr lang="tr-TR" sz="3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3568" y="1197333"/>
            <a:ext cx="644702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Kitap okumak, soruları hızlı ve doğru anlamamızı sağlar ve bu sayede hemen çözüm aşamasına geçebiliriz.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Ayrıca spor yapma ve zeka oyunu gibi egzersizlerle de beyninizi zinde tutabilirsiniz.</a:t>
            </a:r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7" name="Resim 3" descr="Beyin karikatür yorgun vektörler | Beyin karikatür yorgun vektör çizimler,  vektörel grafik | Depositphotos®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87" y="1185470"/>
            <a:ext cx="2442220" cy="209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66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:\Users\win 10\AppData\Local\Microsoft\Windows\INetCache\IE\2BEMFN3V\12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32775"/>
            <a:ext cx="3240360" cy="20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71872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396</TotalTime>
  <Words>845</Words>
  <Application>Microsoft Office PowerPoint</Application>
  <PresentationFormat>Ekran Gösterisi (4:3)</PresentationFormat>
  <Paragraphs>113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Açılar</vt:lpstr>
      <vt:lpstr>PowerPoint Sunusu</vt:lpstr>
      <vt:lpstr>SEVGİLİ ÖĞRENCİLER</vt:lpstr>
      <vt:lpstr>SINAVA HAZIRLIK SÜRECİNDE NELER YAPMALIYIZ?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TÜRKÇE DERSİ NASIL ÇALIŞILMALIDIR?</vt:lpstr>
      <vt:lpstr> MATEMATİK DERSİ NASIL ÇALIŞILMALIDIR?  </vt:lpstr>
      <vt:lpstr>FEN VE TEKNOLOJİ DERSİ NASIL ÇALIŞILMALIDIR? </vt:lpstr>
      <vt:lpstr>İNGİLİZCE DERSİ NASIL ÇALIŞILMALIDIR?  </vt:lpstr>
      <vt:lpstr> İNKILAP TARİHİ VE ATATÜRKÇÜLÜK DERSİ NASIL ÇALIŞILMALIDIR?  </vt:lpstr>
      <vt:lpstr>DİN KÜLTÜRÜ VE AHLAK BİLGİSİ DERSİ  NASIL ÇALIŞILMALIDIR? </vt:lpstr>
      <vt:lpstr>SINAV ÖNCESİ VE SINAV GÜNÜ NELER YAPMALIYIZ?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Silentall.com | ronaldinho424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RAM</cp:lastModifiedBy>
  <cp:revision>18</cp:revision>
  <dcterms:created xsi:type="dcterms:W3CDTF">2021-09-27T05:38:02Z</dcterms:created>
  <dcterms:modified xsi:type="dcterms:W3CDTF">2021-10-18T13:20:00Z</dcterms:modified>
</cp:coreProperties>
</file>