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8" r:id="rId1"/>
  </p:sldMasterIdLst>
  <p:sldIdLst>
    <p:sldId id="279" r:id="rId2"/>
    <p:sldId id="257" r:id="rId3"/>
    <p:sldId id="277" r:id="rId4"/>
    <p:sldId id="271" r:id="rId5"/>
    <p:sldId id="272" r:id="rId6"/>
    <p:sldId id="273" r:id="rId7"/>
    <p:sldId id="262" r:id="rId8"/>
    <p:sldId id="263" r:id="rId9"/>
    <p:sldId id="283" r:id="rId10"/>
    <p:sldId id="265" r:id="rId11"/>
    <p:sldId id="266" r:id="rId12"/>
    <p:sldId id="259" r:id="rId13"/>
    <p:sldId id="260" r:id="rId14"/>
    <p:sldId id="261" r:id="rId15"/>
    <p:sldId id="267" r:id="rId16"/>
    <p:sldId id="268" r:id="rId17"/>
    <p:sldId id="278" r:id="rId18"/>
    <p:sldId id="269" r:id="rId19"/>
    <p:sldId id="270" r:id="rId20"/>
    <p:sldId id="274" r:id="rId21"/>
    <p:sldId id="275" r:id="rId22"/>
    <p:sldId id="276" r:id="rId23"/>
    <p:sldId id="282" r:id="rId24"/>
    <p:sldId id="284"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6" y="-25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28.09.2021</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28.09.2021</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28.09.2021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28.09.2021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28.09.2021</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28.09.2021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28.09.2021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28.09.2021</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28.09.2021</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28.09.2021</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3765" y="548680"/>
            <a:ext cx="8072494" cy="2664296"/>
          </a:xfrm>
        </p:spPr>
        <p:txBody>
          <a:bodyPr/>
          <a:lstStyle/>
          <a:p>
            <a:r>
              <a:rPr lang="tr-TR" b="1" dirty="0" smtClean="0">
                <a:solidFill>
                  <a:schemeClr val="tx1"/>
                </a:solidFill>
              </a:rPr>
              <a:t>OKUL BAŞARISINDA </a:t>
            </a:r>
            <a:br>
              <a:rPr lang="tr-TR" b="1" dirty="0" smtClean="0">
                <a:solidFill>
                  <a:schemeClr val="tx1"/>
                </a:solidFill>
              </a:rPr>
            </a:br>
            <a:r>
              <a:rPr lang="tr-TR" b="1" dirty="0" smtClean="0">
                <a:solidFill>
                  <a:schemeClr val="tx1"/>
                </a:solidFill>
              </a:rPr>
              <a:t>AİLENİN ROLÜ</a:t>
            </a:r>
            <a:r>
              <a:rPr lang="tr-TR" dirty="0" smtClean="0"/>
              <a:t/>
            </a:r>
            <a:br>
              <a:rPr lang="tr-TR" dirty="0" smtClean="0"/>
            </a:br>
            <a:endParaRPr lang="tr-TR" dirty="0"/>
          </a:p>
        </p:txBody>
      </p:sp>
      <p:pic>
        <p:nvPicPr>
          <p:cNvPr id="3" name="Picture 7" descr="C:\Belgelerim\Resimleri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22189"/>
            <a:ext cx="4968552" cy="3544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620688"/>
            <a:ext cx="8229600" cy="5181616"/>
          </a:xfrm>
        </p:spPr>
        <p:txBody>
          <a:bodyPr>
            <a:normAutofit fontScale="85000" lnSpcReduction="10000"/>
          </a:bodyPr>
          <a:lstStyle/>
          <a:p>
            <a:pPr>
              <a:buNone/>
            </a:pPr>
            <a:r>
              <a:rPr lang="tr-TR" sz="3300" dirty="0" smtClean="0">
                <a:latin typeface="Calibri" pitchFamily="34" charset="0"/>
                <a:cs typeface="Calibri" pitchFamily="34" charset="0"/>
              </a:rPr>
              <a:t>	Haftada bir gün belirleyip “ AİLE TOPLANTISI” yapın. </a:t>
            </a:r>
          </a:p>
          <a:p>
            <a:pPr>
              <a:buNone/>
            </a:pPr>
            <a:r>
              <a:rPr lang="tr-TR" sz="3300" dirty="0" smtClean="0">
                <a:latin typeface="Calibri" pitchFamily="34" charset="0"/>
                <a:cs typeface="Calibri" pitchFamily="34" charset="0"/>
              </a:rPr>
              <a:t>	Bu toplantıda anne ve baba olarak şikayet dili kullanmadan yaptıklarınızdan, aile içindeki güzel giden şeylerden bahsedin. </a:t>
            </a:r>
          </a:p>
          <a:p>
            <a:pPr>
              <a:buNone/>
            </a:pPr>
            <a:r>
              <a:rPr lang="tr-TR" sz="3300" dirty="0" smtClean="0">
                <a:latin typeface="Calibri" pitchFamily="34" charset="0"/>
                <a:cs typeface="Calibri" pitchFamily="34" charset="0"/>
              </a:rPr>
              <a:t>	Herkesin birbirinden beklentisini ifade etmesine izin verin. </a:t>
            </a:r>
          </a:p>
          <a:p>
            <a:pPr>
              <a:buNone/>
            </a:pPr>
            <a:r>
              <a:rPr lang="tr-TR" sz="3300" dirty="0" smtClean="0">
                <a:latin typeface="Calibri" pitchFamily="34" charset="0"/>
                <a:cs typeface="Calibri" pitchFamily="34" charset="0"/>
              </a:rPr>
              <a:t>	Tablet ve telefon kullanımı, harçlık, evdeki görev dağılımı gibi konuları da bu toplantıda konuşup karara bağlayın. </a:t>
            </a:r>
          </a:p>
          <a:p>
            <a:pPr>
              <a:buNone/>
            </a:pPr>
            <a:r>
              <a:rPr lang="tr-TR" sz="3300" dirty="0" smtClean="0">
                <a:latin typeface="Calibri" pitchFamily="34" charset="0"/>
                <a:cs typeface="Calibri" pitchFamily="34" charset="0"/>
              </a:rPr>
              <a:t>“ Ben senin yaşındayken   …………………….” ile başlayan cümleler yerine başınıza gelen güzel olaylardan, anılarınızdan, çabalarınızdan bahsedin.</a:t>
            </a:r>
          </a:p>
          <a:p>
            <a:pPr>
              <a:buNone/>
            </a:pP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181616"/>
          </a:xfrm>
        </p:spPr>
        <p:txBody>
          <a:bodyPr>
            <a:normAutofit fontScale="85000" lnSpcReduction="20000"/>
          </a:bodyPr>
          <a:lstStyle/>
          <a:p>
            <a:r>
              <a:rPr lang="tr-TR" sz="3300" dirty="0" smtClean="0">
                <a:latin typeface="Calibri" pitchFamily="34" charset="0"/>
                <a:cs typeface="Calibri" pitchFamily="34" charset="0"/>
              </a:rPr>
              <a:t>Çocuklarınızı sevmekten ve onlara </a:t>
            </a:r>
          </a:p>
          <a:p>
            <a:pPr>
              <a:buNone/>
            </a:pPr>
            <a:r>
              <a:rPr lang="tr-TR" sz="3300" dirty="0" smtClean="0">
                <a:latin typeface="Calibri" pitchFamily="34" charset="0"/>
                <a:cs typeface="Calibri" pitchFamily="34" charset="0"/>
              </a:rPr>
              <a:t>   “Seni </a:t>
            </a:r>
            <a:r>
              <a:rPr lang="tr-TR" sz="3300" dirty="0" err="1" smtClean="0">
                <a:latin typeface="Calibri" pitchFamily="34" charset="0"/>
                <a:cs typeface="Calibri" pitchFamily="34" charset="0"/>
              </a:rPr>
              <a:t>çooook</a:t>
            </a:r>
            <a:r>
              <a:rPr lang="tr-TR" sz="3300" dirty="0" smtClean="0">
                <a:latin typeface="Calibri" pitchFamily="34" charset="0"/>
                <a:cs typeface="Calibri" pitchFamily="34" charset="0"/>
              </a:rPr>
              <a:t> seviyorum.”</a:t>
            </a:r>
          </a:p>
          <a:p>
            <a:pPr>
              <a:buNone/>
            </a:pPr>
            <a:r>
              <a:rPr lang="tr-TR" sz="3300" dirty="0" smtClean="0">
                <a:latin typeface="Calibri" pitchFamily="34" charset="0"/>
                <a:cs typeface="Calibri" pitchFamily="34" charset="0"/>
              </a:rPr>
              <a:t>   “İyi ki benim yavrumsun.” </a:t>
            </a:r>
          </a:p>
          <a:p>
            <a:pPr>
              <a:buNone/>
            </a:pPr>
            <a:r>
              <a:rPr lang="tr-TR" sz="3300" dirty="0" smtClean="0">
                <a:latin typeface="Calibri" pitchFamily="34" charset="0"/>
                <a:cs typeface="Calibri" pitchFamily="34" charset="0"/>
              </a:rPr>
              <a:t>		                                 demekten çekinmeyin.</a:t>
            </a:r>
          </a:p>
          <a:p>
            <a:pPr>
              <a:buNone/>
            </a:pPr>
            <a:endParaRPr lang="tr-TR" sz="3300" dirty="0" smtClean="0">
              <a:latin typeface="Calibri" pitchFamily="34" charset="0"/>
              <a:cs typeface="Calibri" pitchFamily="34" charset="0"/>
            </a:endParaRPr>
          </a:p>
          <a:p>
            <a:r>
              <a:rPr lang="tr-TR" sz="3300" dirty="0" smtClean="0">
                <a:latin typeface="Calibri" pitchFamily="34" charset="0"/>
                <a:cs typeface="Calibri" pitchFamily="34" charset="0"/>
              </a:rPr>
              <a:t>Bir çocuk için ÖNEMLİ, DEĞERLİ, GÜVENİLİR, ÖZEL olduğunu bilmek hava gibi, su gibi temel bir ihtiyaçtır. </a:t>
            </a:r>
          </a:p>
          <a:p>
            <a:pPr>
              <a:buNone/>
            </a:pPr>
            <a:r>
              <a:rPr lang="tr-TR" sz="3300" dirty="0" smtClean="0">
                <a:latin typeface="Calibri" pitchFamily="34" charset="0"/>
                <a:cs typeface="Calibri" pitchFamily="34" charset="0"/>
              </a:rPr>
              <a:t>	</a:t>
            </a:r>
          </a:p>
          <a:p>
            <a:pPr>
              <a:buNone/>
            </a:pPr>
            <a:r>
              <a:rPr lang="tr-TR" sz="3300" dirty="0" smtClean="0">
                <a:latin typeface="Calibri" pitchFamily="34" charset="0"/>
                <a:cs typeface="Calibri" pitchFamily="34" charset="0"/>
              </a:rPr>
              <a:t>    Sabah uyanma vakti, akşam uykudan önce, beraber yemek yerken gibi bazı vakitler çocuklara sevginizi, ilginizi, güler yüzünüzü gösterebileceğiniz en kıymetli vakitlerdir. Bu vakitleri  biraz daha dikkatli kullanabilirsiniz.</a:t>
            </a:r>
          </a:p>
          <a:p>
            <a:pPr>
              <a:buNone/>
            </a:pPr>
            <a:endParaRPr lang="tr-TR"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6488" y="415020"/>
            <a:ext cx="2865588" cy="19103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55000" lnSpcReduction="20000"/>
          </a:bodyPr>
          <a:lstStyle/>
          <a:p>
            <a:pPr>
              <a:buNone/>
            </a:pPr>
            <a:endParaRPr lang="tr-TR" dirty="0" smtClean="0"/>
          </a:p>
          <a:p>
            <a:r>
              <a:rPr lang="tr-TR" sz="4000" dirty="0" smtClean="0">
                <a:latin typeface="Calibri" pitchFamily="34" charset="0"/>
                <a:cs typeface="Calibri" pitchFamily="34" charset="0"/>
              </a:rPr>
              <a:t>Ders çalışması, öğrenmeye istekli, meraklı , hevesli olması için  uygun ortamı ve imkanı hazırlayın. </a:t>
            </a:r>
          </a:p>
          <a:p>
            <a:r>
              <a:rPr lang="tr-TR" sz="4000" dirty="0" smtClean="0">
                <a:latin typeface="Calibri" pitchFamily="34" charset="0"/>
                <a:cs typeface="Calibri" pitchFamily="34" charset="0"/>
              </a:rPr>
              <a:t>Çocuğunuzun okula öğrenme motivasyonu ile  devam etmesi için gerekli önlemleri alın. </a:t>
            </a:r>
          </a:p>
          <a:p>
            <a:pPr>
              <a:buNone/>
            </a:pPr>
            <a:endParaRPr lang="tr-TR" sz="4000" dirty="0" smtClean="0">
              <a:latin typeface="Calibri" pitchFamily="34" charset="0"/>
              <a:cs typeface="Calibri" pitchFamily="34" charset="0"/>
            </a:endParaRPr>
          </a:p>
          <a:p>
            <a:r>
              <a:rPr lang="tr-TR" sz="4000" dirty="0" smtClean="0">
                <a:latin typeface="Calibri" pitchFamily="34" charset="0"/>
                <a:cs typeface="Calibri" pitchFamily="34" charset="0"/>
              </a:rPr>
              <a:t>Günlük bir düzen çocuk için vazgeçilmezdir. Yatma kalkma saatlerinin belli olması gerekir.Bu saat bu yaş çocuğu için 10.00- 10.30 olacak şekilde ayarlanmalıdır. </a:t>
            </a:r>
          </a:p>
          <a:p>
            <a:pPr>
              <a:buNone/>
            </a:pPr>
            <a:endParaRPr lang="tr-TR" sz="4000" dirty="0" smtClean="0">
              <a:latin typeface="Calibri" pitchFamily="34" charset="0"/>
              <a:cs typeface="Calibri" pitchFamily="34" charset="0"/>
            </a:endParaRPr>
          </a:p>
          <a:p>
            <a:r>
              <a:rPr lang="tr-TR" sz="4000" dirty="0" smtClean="0">
                <a:latin typeface="Calibri" pitchFamily="34" charset="0"/>
                <a:cs typeface="Calibri" pitchFamily="34" charset="0"/>
              </a:rPr>
              <a:t>Çocukların sağlıklı büyümesi, vücut dengesinin sağlanması,  gündüz öğrendiklerinin uykuda düzenlenmesi, yalnızca, gece yarısındaki uyku sırasında beyinden salgılanan melatonin adında bir hormon aracılığıyla desteklenmektedir. </a:t>
            </a:r>
            <a:endParaRPr lang="tr-TR" sz="4000" dirty="0">
              <a:latin typeface="Calibri" pitchFamily="34" charset="0"/>
              <a:cs typeface="Calibri" pitchFamily="34" charset="0"/>
            </a:endParaRPr>
          </a:p>
        </p:txBody>
      </p:sp>
      <p:sp>
        <p:nvSpPr>
          <p:cNvPr id="2" name="1 Başlık"/>
          <p:cNvSpPr>
            <a:spLocks noGrp="1"/>
          </p:cNvSpPr>
          <p:nvPr>
            <p:ph type="title"/>
          </p:nvPr>
        </p:nvSpPr>
        <p:spPr>
          <a:xfrm>
            <a:off x="357158" y="-142900"/>
            <a:ext cx="8329642" cy="1627684"/>
          </a:xfrm>
        </p:spPr>
        <p:txBody>
          <a:bodyPr>
            <a:normAutofit/>
          </a:bodyPr>
          <a:lstStyle/>
          <a:p>
            <a:r>
              <a:rPr lang="tr-TR" sz="3200" dirty="0" smtClean="0">
                <a:solidFill>
                  <a:schemeClr val="tx1"/>
                </a:solidFill>
              </a:rPr>
              <a:t>Ailenin yapabileceği en güzel şey çocuğa okul başarısı için ortam hazırlamaktır.</a:t>
            </a:r>
            <a:endParaRPr lang="tr-TR" sz="3200" dirty="0">
              <a:solidFill>
                <a:schemeClr val="tx1"/>
              </a:solidFill>
            </a:endParaRPr>
          </a:p>
        </p:txBody>
      </p:sp>
      <p:pic>
        <p:nvPicPr>
          <p:cNvPr id="102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155148">
            <a:off x="7388727" y="573056"/>
            <a:ext cx="1717420" cy="85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20688"/>
            <a:ext cx="8229600" cy="4572000"/>
          </a:xfrm>
        </p:spPr>
        <p:txBody>
          <a:bodyPr>
            <a:normAutofit/>
          </a:bodyPr>
          <a:lstStyle/>
          <a:p>
            <a:r>
              <a:rPr lang="tr-TR" sz="3000" dirty="0" smtClean="0">
                <a:latin typeface="Calibri" pitchFamily="34" charset="0"/>
                <a:cs typeface="Calibri" pitchFamily="34" charset="0"/>
              </a:rPr>
              <a:t>Çocuğun okula gitmeden önce ailecek kahvaltı yapılmasını sağlayın.( Kahvaltıda çocukların çok yemesini beklemeyin)</a:t>
            </a:r>
          </a:p>
          <a:p>
            <a:pPr>
              <a:buNone/>
            </a:pPr>
            <a:r>
              <a:rPr lang="tr-TR" sz="3000" dirty="0" smtClean="0">
                <a:latin typeface="Calibri" pitchFamily="34" charset="0"/>
                <a:cs typeface="Calibri" pitchFamily="34" charset="0"/>
              </a:rPr>
              <a:t>   Gün içinde de çocukların ev yemekleri dediğimiz yemekler  yemesine özen gösterin. Hazır gıdaları, abur cubur, gazlı içecekleri haftada bir güne kadar dahi azaltabilirsiniz.Fındık, ceviz, meyve, süt,ayran gibi sağlıklı atıştırmalıklar  yemesine özen gösterin. </a:t>
            </a:r>
          </a:p>
          <a:p>
            <a:pPr>
              <a:buNone/>
            </a:pPr>
            <a:endParaRPr lang="tr-TR" dirty="0" smtClean="0"/>
          </a:p>
          <a:p>
            <a:pPr>
              <a:buNone/>
            </a:pPr>
            <a:endParaRPr lang="tr-TR" dirty="0" smtClean="0"/>
          </a:p>
          <a:p>
            <a:endParaRPr lang="tr-TR"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437112"/>
            <a:ext cx="2937628" cy="20961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92696"/>
            <a:ext cx="5760640" cy="5112568"/>
          </a:xfrm>
        </p:spPr>
        <p:txBody>
          <a:bodyPr/>
          <a:lstStyle/>
          <a:p>
            <a:r>
              <a:rPr lang="tr-TR" sz="2800" dirty="0" smtClean="0">
                <a:latin typeface="Calibri" pitchFamily="34" charset="0"/>
                <a:cs typeface="Calibri" pitchFamily="34" charset="0"/>
              </a:rPr>
              <a:t>Tablet, bilgisayar oyunu oynama konularında bilinçli anne babalar olarak çocuklarınıza da bilinçli teknoloji kullanma alışkanlığı kazandırın.</a:t>
            </a:r>
          </a:p>
          <a:p>
            <a:pPr>
              <a:buNone/>
            </a:pPr>
            <a:endParaRPr lang="tr-TR" sz="2800" dirty="0" smtClean="0">
              <a:latin typeface="Calibri" pitchFamily="34" charset="0"/>
              <a:cs typeface="Calibri" pitchFamily="34" charset="0"/>
            </a:endParaRPr>
          </a:p>
          <a:p>
            <a:r>
              <a:rPr lang="tr-TR" sz="2800" dirty="0" smtClean="0">
                <a:latin typeface="Calibri" pitchFamily="34" charset="0"/>
                <a:cs typeface="Calibri" pitchFamily="34" charset="0"/>
              </a:rPr>
              <a:t>TV, tableti hepten yasaklamak çözüm değildir. Bu konuda kendi çocuğunuzun özelliğine, kişiliğine, alışkanlığına göre karar verin. Gerekiyorsa yazılı anlaşma yapın.</a:t>
            </a:r>
          </a:p>
          <a:p>
            <a:endParaRPr lang="tr-TR" dirty="0" smtClean="0"/>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060848"/>
            <a:ext cx="2493963" cy="248761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485115"/>
            <a:ext cx="8229600" cy="5395930"/>
          </a:xfrm>
        </p:spPr>
        <p:txBody>
          <a:bodyPr>
            <a:noAutofit/>
          </a:bodyPr>
          <a:lstStyle/>
          <a:p>
            <a:r>
              <a:rPr lang="tr-TR" sz="2400" dirty="0" smtClean="0">
                <a:latin typeface="Calibri" pitchFamily="34" charset="0"/>
                <a:cs typeface="Calibri" pitchFamily="34" charset="0"/>
              </a:rPr>
              <a:t>Ders çalışma,  bir alışkanlıktır. Alışkanlık bir davranışın belli bir süre yapılmasıyla oluşur. SIK SIK SÖYLEMEYLE oluşmaz. Bu nedenle ders çalışma programına uyması için veya kendine bir çalışma programı hazırlaması için yardım edin. </a:t>
            </a:r>
          </a:p>
          <a:p>
            <a:endParaRPr lang="tr-TR" sz="2400" dirty="0" smtClean="0">
              <a:latin typeface="Calibri" pitchFamily="34" charset="0"/>
              <a:cs typeface="Calibri" pitchFamily="34" charset="0"/>
            </a:endParaRPr>
          </a:p>
          <a:p>
            <a:r>
              <a:rPr lang="tr-TR" sz="2400" dirty="0" smtClean="0">
                <a:latin typeface="Calibri" pitchFamily="34" charset="0"/>
                <a:cs typeface="Calibri" pitchFamily="34" charset="0"/>
              </a:rPr>
              <a:t>Bazı çocukların dikkat süresi dersin başında 40 </a:t>
            </a:r>
            <a:r>
              <a:rPr lang="tr-TR" sz="2400" dirty="0" err="1" smtClean="0">
                <a:latin typeface="Calibri" pitchFamily="34" charset="0"/>
                <a:cs typeface="Calibri" pitchFamily="34" charset="0"/>
              </a:rPr>
              <a:t>dk</a:t>
            </a:r>
            <a:r>
              <a:rPr lang="tr-TR" sz="2400" dirty="0" smtClean="0">
                <a:latin typeface="Calibri" pitchFamily="34" charset="0"/>
                <a:cs typeface="Calibri" pitchFamily="34" charset="0"/>
              </a:rPr>
              <a:t> oturmaya uygun değildir. Bu çocuklar sık sık dersin başından kalkarlar. Bir türlü başlayamazlar. Çocuğunuzu derse başlayıp bitirmesi için </a:t>
            </a:r>
            <a:r>
              <a:rPr lang="tr-TR" sz="2400" dirty="0" err="1" smtClean="0">
                <a:latin typeface="Calibri" pitchFamily="34" charset="0"/>
                <a:cs typeface="Calibri" pitchFamily="34" charset="0"/>
              </a:rPr>
              <a:t>Pomodoro</a:t>
            </a:r>
            <a:r>
              <a:rPr lang="tr-TR" sz="2400" dirty="0" smtClean="0">
                <a:latin typeface="Calibri" pitchFamily="34" charset="0"/>
                <a:cs typeface="Calibri" pitchFamily="34" charset="0"/>
              </a:rPr>
              <a:t> uygulayın. Örneğin çocuğunuz için alarmı 20 </a:t>
            </a:r>
            <a:r>
              <a:rPr lang="tr-TR" sz="2400" dirty="0" err="1" smtClean="0">
                <a:latin typeface="Calibri" pitchFamily="34" charset="0"/>
                <a:cs typeface="Calibri" pitchFamily="34" charset="0"/>
              </a:rPr>
              <a:t>dk</a:t>
            </a:r>
            <a:r>
              <a:rPr lang="tr-TR" sz="2400" dirty="0" smtClean="0">
                <a:latin typeface="Calibri" pitchFamily="34" charset="0"/>
                <a:cs typeface="Calibri" pitchFamily="34" charset="0"/>
              </a:rPr>
              <a:t> sonraya kurun. Kronometreyi çalıştırın. Ve çocuğunuz alarma çaldığında dersi bırakıp 5 </a:t>
            </a:r>
            <a:r>
              <a:rPr lang="tr-TR" sz="2400" dirty="0" err="1" smtClean="0">
                <a:latin typeface="Calibri" pitchFamily="34" charset="0"/>
                <a:cs typeface="Calibri" pitchFamily="34" charset="0"/>
              </a:rPr>
              <a:t>dk</a:t>
            </a:r>
            <a:r>
              <a:rPr lang="tr-TR" sz="2400" dirty="0" smtClean="0">
                <a:latin typeface="Calibri" pitchFamily="34" charset="0"/>
                <a:cs typeface="Calibri" pitchFamily="34" charset="0"/>
              </a:rPr>
              <a:t> mola versin. Sonra tekrar 20 </a:t>
            </a:r>
            <a:r>
              <a:rPr lang="tr-TR" sz="2400" dirty="0" err="1" smtClean="0">
                <a:latin typeface="Calibri" pitchFamily="34" charset="0"/>
                <a:cs typeface="Calibri" pitchFamily="34" charset="0"/>
              </a:rPr>
              <a:t>dk</a:t>
            </a:r>
            <a:r>
              <a:rPr lang="tr-TR" sz="2400" dirty="0" smtClean="0">
                <a:latin typeface="Calibri" pitchFamily="34" charset="0"/>
                <a:cs typeface="Calibri" pitchFamily="34" charset="0"/>
              </a:rPr>
              <a:t> </a:t>
            </a:r>
            <a:r>
              <a:rPr lang="tr-TR" sz="2400" dirty="0" err="1" smtClean="0">
                <a:latin typeface="Calibri" pitchFamily="34" charset="0"/>
                <a:cs typeface="Calibri" pitchFamily="34" charset="0"/>
              </a:rPr>
              <a:t>lık</a:t>
            </a:r>
            <a:r>
              <a:rPr lang="tr-TR" sz="2400" dirty="0" smtClean="0">
                <a:latin typeface="Calibri" pitchFamily="34" charset="0"/>
                <a:cs typeface="Calibri" pitchFamily="34" charset="0"/>
              </a:rPr>
              <a:t> bir ikinci çalışma başlatın. Çocuğunuzun ihtiyacına göre süreyi ayarlayın.</a:t>
            </a:r>
            <a:endParaRPr lang="tr-TR" sz="2400" dirty="0">
              <a:latin typeface="Calibri" pitchFamily="34" charset="0"/>
              <a:cs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976" y="5157192"/>
            <a:ext cx="1440160" cy="153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181616"/>
          </a:xfrm>
        </p:spPr>
        <p:txBody>
          <a:bodyPr>
            <a:noAutofit/>
          </a:bodyPr>
          <a:lstStyle/>
          <a:p>
            <a:r>
              <a:rPr lang="tr-TR" sz="2400" dirty="0" smtClean="0">
                <a:latin typeface="Calibri" pitchFamily="34" charset="0"/>
                <a:cs typeface="Calibri" pitchFamily="34" charset="0"/>
              </a:rPr>
              <a:t>Çocuğunuzun haftalık tekrar yapması konusunda destek olabilirsiniz. Hafta sonu bir gün belirleyin. O hafta derslerde işlediği konuları size okusun, anlatsın, karşılıklı soru cevap yapın. Matematik dersi için de sanki o matematik öğretmeniymiş de size konuyu anlatıyormuş gibi örnekleri çözerek anlatsın.</a:t>
            </a:r>
          </a:p>
          <a:p>
            <a:pPr>
              <a:buNone/>
            </a:pPr>
            <a:endParaRPr lang="tr-TR" sz="2400" dirty="0" smtClean="0">
              <a:latin typeface="Calibri" pitchFamily="34" charset="0"/>
              <a:cs typeface="Calibri"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807"/>
          <a:stretch/>
        </p:blipFill>
        <p:spPr bwMode="auto">
          <a:xfrm>
            <a:off x="3635896" y="3429000"/>
            <a:ext cx="3384376" cy="26685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340768"/>
            <a:ext cx="8229600" cy="4572000"/>
          </a:xfrm>
        </p:spPr>
        <p:txBody>
          <a:bodyPr>
            <a:normAutofit/>
          </a:bodyPr>
          <a:lstStyle/>
          <a:p>
            <a:r>
              <a:rPr lang="tr-TR" sz="2800" dirty="0" smtClean="0">
                <a:latin typeface="Calibri" pitchFamily="34" charset="0"/>
                <a:cs typeface="Calibri" pitchFamily="34" charset="0"/>
              </a:rPr>
              <a:t>Aslında olması gereken, her ailenin beklentisi tüm çocukların tüm görevleri hatırlatmaya gerek kalmadan, kendi sorumluluğunu alarak yapmasıdır. Ancak </a:t>
            </a:r>
            <a:r>
              <a:rPr lang="tr-TR" sz="2800" dirty="0" err="1" smtClean="0">
                <a:latin typeface="Calibri" pitchFamily="34" charset="0"/>
                <a:cs typeface="Calibri" pitchFamily="34" charset="0"/>
              </a:rPr>
              <a:t>pandemi</a:t>
            </a:r>
            <a:r>
              <a:rPr lang="tr-TR" sz="2800" dirty="0" smtClean="0">
                <a:latin typeface="Calibri" pitchFamily="34" charset="0"/>
                <a:cs typeface="Calibri" pitchFamily="34" charset="0"/>
              </a:rPr>
              <a:t> nedeniyle dersten uzak kalan, canlı derslere dahi katılamamış olan bu nedenle derslere uyum sağlamakta zorlanan çocuklar olabiliyor. Bu yaşa kadar ders çalışma alışkanlığı kazanmadığı için zorlanan çocuklar olabiliyor. Bu nedenle çocuğunuzla birebir ilgilenmeniz daha da önemli hale geliyor.</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620688"/>
            <a:ext cx="8229600" cy="5324492"/>
          </a:xfrm>
        </p:spPr>
        <p:txBody>
          <a:bodyPr>
            <a:normAutofit/>
          </a:bodyPr>
          <a:lstStyle/>
          <a:p>
            <a:pPr>
              <a:buNone/>
            </a:pPr>
            <a:r>
              <a:rPr lang="tr-TR" sz="2800" dirty="0" smtClean="0">
                <a:latin typeface="Calibri" pitchFamily="34" charset="0"/>
                <a:cs typeface="Calibri" pitchFamily="34" charset="0"/>
              </a:rPr>
              <a:t>	Çocuğunuzun ders başarısı için yaptığı çabayı gözlemleyin. </a:t>
            </a:r>
          </a:p>
          <a:p>
            <a:pPr>
              <a:buNone/>
            </a:pPr>
            <a:r>
              <a:rPr lang="tr-TR" sz="2800" dirty="0" smtClean="0">
                <a:latin typeface="Calibri" pitchFamily="34" charset="0"/>
                <a:cs typeface="Calibri" pitchFamily="34" charset="0"/>
              </a:rPr>
              <a:t>	Bazı çocuklar istediği sonucu elde edemediğinde stresli olabiliyorlar. </a:t>
            </a:r>
          </a:p>
          <a:p>
            <a:pPr>
              <a:buNone/>
            </a:pPr>
            <a:r>
              <a:rPr lang="tr-TR" sz="2800" dirty="0" smtClean="0">
                <a:latin typeface="Calibri" pitchFamily="34" charset="0"/>
                <a:cs typeface="Calibri" pitchFamily="34" charset="0"/>
              </a:rPr>
              <a:t>	Aynı şekilde aile de çocuğunda istediği başarıyı göremeyince stres yaşabiliyor.</a:t>
            </a:r>
          </a:p>
          <a:p>
            <a:pPr>
              <a:buNone/>
            </a:pPr>
            <a:r>
              <a:rPr lang="tr-TR" sz="2800" dirty="0" smtClean="0">
                <a:latin typeface="Calibri" pitchFamily="34" charset="0"/>
                <a:cs typeface="Calibri" pitchFamily="34" charset="0"/>
              </a:rPr>
              <a:t>	Sebebi her ne olursa olsun çocuğunuzun okul başarısızlığının onunla aranıza girmesine izin vermeyin</a:t>
            </a:r>
            <a:r>
              <a:rPr lang="tr-TR" dirty="0" smtClean="0"/>
              <a:t>. </a:t>
            </a:r>
          </a:p>
          <a:p>
            <a:pPr>
              <a:buNone/>
            </a:pPr>
            <a:endParaRPr lang="tr-TR"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422864"/>
            <a:ext cx="3045048" cy="2283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9168" y="1052736"/>
            <a:ext cx="5770984" cy="5181616"/>
          </a:xfrm>
        </p:spPr>
        <p:txBody>
          <a:bodyPr>
            <a:normAutofit/>
          </a:bodyPr>
          <a:lstStyle/>
          <a:p>
            <a:pPr>
              <a:buNone/>
            </a:pPr>
            <a:r>
              <a:rPr lang="tr-TR" sz="2800" dirty="0" smtClean="0">
                <a:latin typeface="Calibri" pitchFamily="34" charset="0"/>
                <a:cs typeface="Calibri" pitchFamily="34" charset="0"/>
              </a:rPr>
              <a:t>	Çocuğunun okul başarısını önemseyen aileler olarak,</a:t>
            </a:r>
          </a:p>
          <a:p>
            <a:pPr>
              <a:buNone/>
            </a:pPr>
            <a:r>
              <a:rPr lang="tr-TR" sz="2800" dirty="0" smtClean="0">
                <a:latin typeface="Calibri" pitchFamily="34" charset="0"/>
                <a:cs typeface="Calibri" pitchFamily="34" charset="0"/>
              </a:rPr>
              <a:t>  </a:t>
            </a:r>
          </a:p>
          <a:p>
            <a:pPr>
              <a:buNone/>
            </a:pPr>
            <a:r>
              <a:rPr lang="tr-TR" sz="2800" dirty="0" smtClean="0">
                <a:latin typeface="Calibri" pitchFamily="34" charset="0"/>
                <a:cs typeface="Calibri" pitchFamily="34" charset="0"/>
              </a:rPr>
              <a:t>   Açık havada çocuğunuzla beraber yürüyüş yapmak, hafta sonu gezmeye gitmek, haftada bir ailecek </a:t>
            </a:r>
            <a:r>
              <a:rPr lang="tr-TR" sz="2800" dirty="0" err="1" smtClean="0">
                <a:latin typeface="Calibri" pitchFamily="34" charset="0"/>
                <a:cs typeface="Calibri" pitchFamily="34" charset="0"/>
              </a:rPr>
              <a:t>tv</a:t>
            </a:r>
            <a:r>
              <a:rPr lang="tr-TR" sz="2800" dirty="0" smtClean="0">
                <a:latin typeface="Calibri" pitchFamily="34" charset="0"/>
                <a:cs typeface="Calibri" pitchFamily="34" charset="0"/>
              </a:rPr>
              <a:t> de film izlemek, beraber yemek yapmak, akşamları 20 </a:t>
            </a:r>
            <a:r>
              <a:rPr lang="tr-TR" sz="2800" dirty="0" err="1" smtClean="0">
                <a:latin typeface="Calibri" pitchFamily="34" charset="0"/>
                <a:cs typeface="Calibri" pitchFamily="34" charset="0"/>
              </a:rPr>
              <a:t>dk</a:t>
            </a:r>
            <a:r>
              <a:rPr lang="tr-TR" sz="2800" dirty="0" smtClean="0">
                <a:latin typeface="Calibri" pitchFamily="34" charset="0"/>
                <a:cs typeface="Calibri" pitchFamily="34" charset="0"/>
              </a:rPr>
              <a:t> da olsa ailecek kitap okuma saati yapmak  gibi çocuklarınızla vakit geçirmeye özen gösterin. </a:t>
            </a:r>
          </a:p>
          <a:p>
            <a:pPr>
              <a:buNone/>
            </a:pPr>
            <a:endParaRPr lang="tr-TR" dirty="0" smtClean="0"/>
          </a:p>
          <a:p>
            <a:pPr>
              <a:buNone/>
            </a:pPr>
            <a:endParaRPr lang="tr-TR" dirty="0" smtClean="0"/>
          </a:p>
          <a:p>
            <a:pPr>
              <a:buNone/>
            </a:pPr>
            <a:endParaRPr lang="tr-TR" dirty="0" smtClean="0"/>
          </a:p>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382936"/>
            <a:ext cx="2736304" cy="40218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090660"/>
            <a:ext cx="3944168" cy="37673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İçerik Yer Tutucusu"/>
          <p:cNvSpPr>
            <a:spLocks noGrp="1"/>
          </p:cNvSpPr>
          <p:nvPr>
            <p:ph idx="1"/>
          </p:nvPr>
        </p:nvSpPr>
        <p:spPr/>
        <p:txBody>
          <a:bodyPr>
            <a:normAutofit fontScale="62500" lnSpcReduction="20000"/>
          </a:bodyPr>
          <a:lstStyle/>
          <a:p>
            <a:endParaRPr lang="tr-TR" dirty="0" smtClean="0"/>
          </a:p>
          <a:p>
            <a:pPr>
              <a:buNone/>
            </a:pPr>
            <a:r>
              <a:rPr lang="tr-TR" dirty="0" smtClean="0"/>
              <a:t/>
            </a:r>
            <a:br>
              <a:rPr lang="tr-TR" dirty="0" smtClean="0"/>
            </a:br>
            <a:r>
              <a:rPr lang="tr-TR" sz="3400" dirty="0" smtClean="0">
                <a:latin typeface="Calibri" pitchFamily="34" charset="0"/>
                <a:cs typeface="Calibri" pitchFamily="34" charset="0"/>
              </a:rPr>
              <a:t>Öğrencinin bulunduğu okul, sınıf ve derse göre belirlenmiş sonuçlara ulaşmada göstermiş olduğu ilerlemedir. </a:t>
            </a:r>
          </a:p>
          <a:p>
            <a:pPr>
              <a:buNone/>
            </a:pPr>
            <a:endParaRPr lang="tr-TR" sz="3400" dirty="0" smtClean="0">
              <a:latin typeface="Calibri" pitchFamily="34" charset="0"/>
              <a:cs typeface="Calibri" pitchFamily="34" charset="0"/>
            </a:endParaRPr>
          </a:p>
          <a:p>
            <a:pPr>
              <a:buNone/>
            </a:pPr>
            <a:r>
              <a:rPr lang="tr-TR" sz="3400" dirty="0" smtClean="0">
                <a:latin typeface="Calibri" pitchFamily="34" charset="0"/>
                <a:cs typeface="Calibri" pitchFamily="34" charset="0"/>
              </a:rPr>
              <a:t>     </a:t>
            </a:r>
            <a:r>
              <a:rPr lang="tr-TR" sz="3400" b="1" dirty="0" smtClean="0">
                <a:latin typeface="Calibri" pitchFamily="34" charset="0"/>
                <a:cs typeface="Calibri" pitchFamily="34" charset="0"/>
              </a:rPr>
              <a:t>Okul Başarısızlığı Nedir?</a:t>
            </a:r>
            <a:br>
              <a:rPr lang="tr-TR" sz="3400" b="1" dirty="0" smtClean="0">
                <a:latin typeface="Calibri" pitchFamily="34" charset="0"/>
                <a:cs typeface="Calibri" pitchFamily="34" charset="0"/>
              </a:rPr>
            </a:br>
            <a:r>
              <a:rPr lang="tr-TR" sz="3400" dirty="0" smtClean="0">
                <a:latin typeface="Calibri" pitchFamily="34" charset="0"/>
                <a:cs typeface="Calibri" pitchFamily="34" charset="0"/>
              </a:rPr>
              <a:t>	</a:t>
            </a:r>
            <a:br>
              <a:rPr lang="tr-TR" sz="3400" dirty="0" smtClean="0">
                <a:latin typeface="Calibri" pitchFamily="34" charset="0"/>
                <a:cs typeface="Calibri" pitchFamily="34" charset="0"/>
              </a:rPr>
            </a:br>
            <a:r>
              <a:rPr lang="tr-TR" sz="3400" dirty="0" smtClean="0">
                <a:latin typeface="Calibri" pitchFamily="34" charset="0"/>
                <a:cs typeface="Calibri" pitchFamily="34" charset="0"/>
              </a:rPr>
              <a:t>Çocuğun  uzun süreli hemen her dersten, gelişim düzeyinin ve yeteneklerinin altında başarı göstermesi ve bu başarısızlığı bir türlü telafi edememesi durumudur. </a:t>
            </a:r>
          </a:p>
          <a:p>
            <a:pPr>
              <a:buNone/>
            </a:pPr>
            <a:endParaRPr lang="tr-TR" sz="2800" dirty="0" smtClean="0">
              <a:solidFill>
                <a:srgbClr val="466C20"/>
              </a:solidFill>
            </a:endParaRPr>
          </a:p>
          <a:p>
            <a:pPr>
              <a:buNone/>
            </a:pPr>
            <a:endParaRPr lang="tr-TR" sz="2800" dirty="0" smtClean="0"/>
          </a:p>
          <a:p>
            <a:pPr>
              <a:buNone/>
            </a:pPr>
            <a:endParaRPr lang="tr-TR" sz="2800" dirty="0" smtClean="0"/>
          </a:p>
          <a:p>
            <a:pPr>
              <a:buNone/>
            </a:pPr>
            <a:r>
              <a:rPr lang="tr-TR" sz="2800" dirty="0" smtClean="0"/>
              <a:t/>
            </a:r>
            <a:br>
              <a:rPr lang="tr-TR" sz="2800" dirty="0" smtClean="0"/>
            </a:br>
            <a:endParaRPr lang="tr-TR" dirty="0" smtClean="0"/>
          </a:p>
          <a:p>
            <a:endParaRPr lang="tr-TR" dirty="0"/>
          </a:p>
        </p:txBody>
      </p:sp>
      <p:sp>
        <p:nvSpPr>
          <p:cNvPr id="2" name="1 Başlık"/>
          <p:cNvSpPr>
            <a:spLocks noGrp="1"/>
          </p:cNvSpPr>
          <p:nvPr>
            <p:ph type="title"/>
          </p:nvPr>
        </p:nvSpPr>
        <p:spPr>
          <a:xfrm>
            <a:off x="745232" y="548680"/>
            <a:ext cx="8229600" cy="1143000"/>
          </a:xfrm>
        </p:spPr>
        <p:txBody>
          <a:bodyPr/>
          <a:lstStyle/>
          <a:p>
            <a:r>
              <a:rPr lang="tr-TR" b="1" i="1" dirty="0" smtClean="0">
                <a:solidFill>
                  <a:schemeClr val="tx1"/>
                </a:solidFill>
                <a:effectLst>
                  <a:outerShdw blurRad="38100" dist="38100" dir="2700000" algn="tl">
                    <a:srgbClr val="000000"/>
                  </a:outerShdw>
                </a:effectLst>
                <a:latin typeface="Calibri" pitchFamily="34" charset="0"/>
                <a:cs typeface="Calibri" pitchFamily="34" charset="0"/>
              </a:rPr>
              <a:t>Okul Başarısı Nedir?</a:t>
            </a:r>
            <a:endParaRPr lang="tr-TR"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340768"/>
            <a:ext cx="8229600" cy="4389120"/>
          </a:xfrm>
        </p:spPr>
        <p:txBody>
          <a:bodyPr>
            <a:normAutofit/>
          </a:bodyPr>
          <a:lstStyle/>
          <a:p>
            <a:endParaRPr lang="tr-TR" dirty="0" smtClean="0"/>
          </a:p>
          <a:p>
            <a:endParaRPr lang="tr-TR" dirty="0" smtClean="0"/>
          </a:p>
          <a:p>
            <a:pPr marL="0" indent="0">
              <a:buNone/>
            </a:pPr>
            <a:endParaRPr lang="tr-TR" dirty="0"/>
          </a:p>
        </p:txBody>
      </p:sp>
      <p:sp>
        <p:nvSpPr>
          <p:cNvPr id="2" name="1 Başlık"/>
          <p:cNvSpPr>
            <a:spLocks noGrp="1"/>
          </p:cNvSpPr>
          <p:nvPr>
            <p:ph type="title"/>
          </p:nvPr>
        </p:nvSpPr>
        <p:spPr/>
        <p:txBody>
          <a:bodyPr>
            <a:noAutofit/>
          </a:bodyPr>
          <a:lstStyle/>
          <a:p>
            <a:r>
              <a:rPr lang="tr-TR" sz="2800" b="1" dirty="0" smtClean="0">
                <a:solidFill>
                  <a:schemeClr val="tx1"/>
                </a:solidFill>
                <a:latin typeface="Calibri" pitchFamily="34" charset="0"/>
                <a:cs typeface="Calibri" pitchFamily="34" charset="0"/>
              </a:rPr>
              <a:t>AİLELERE OKUL BAŞARISINI ARTTIRMADA ÖNERİLER</a:t>
            </a:r>
            <a:r>
              <a:rPr lang="tr-TR" sz="2800" dirty="0" smtClean="0">
                <a:latin typeface="Calibri" pitchFamily="34" charset="0"/>
                <a:cs typeface="Calibri" pitchFamily="34" charset="0"/>
              </a:rPr>
              <a:t/>
            </a:r>
            <a:br>
              <a:rPr lang="tr-TR" sz="2800" dirty="0" smtClean="0">
                <a:latin typeface="Calibri" pitchFamily="34" charset="0"/>
                <a:cs typeface="Calibri" pitchFamily="34" charset="0"/>
              </a:rPr>
            </a:br>
            <a:endParaRPr lang="tr-TR" sz="2800" dirty="0">
              <a:latin typeface="Calibri" pitchFamily="34" charset="0"/>
              <a:cs typeface="Calibri" pitchFamily="34" charset="0"/>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856" y="1988840"/>
            <a:ext cx="4290576" cy="27220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55576" y="1340768"/>
            <a:ext cx="3888432" cy="3724096"/>
          </a:xfrm>
          <a:prstGeom prst="rect">
            <a:avLst/>
          </a:prstGeom>
        </p:spPr>
        <p:txBody>
          <a:bodyPr wrap="square">
            <a:spAutoFit/>
          </a:bodyPr>
          <a:lstStyle/>
          <a:p>
            <a:r>
              <a:rPr lang="tr-TR" sz="2800" b="1" i="1" dirty="0">
                <a:effectLst>
                  <a:outerShdw blurRad="38100" dist="38100" dir="2700000" algn="tl">
                    <a:srgbClr val="000000">
                      <a:alpha val="43137"/>
                    </a:srgbClr>
                  </a:outerShdw>
                </a:effectLst>
                <a:latin typeface="Calibri" pitchFamily="34" charset="0"/>
                <a:cs typeface="Calibri" pitchFamily="34" charset="0"/>
              </a:rPr>
              <a:t>Kendine güvenmesini </a:t>
            </a:r>
            <a:r>
              <a:rPr lang="tr-TR" sz="2800" b="1" i="1" dirty="0" smtClean="0">
                <a:effectLst>
                  <a:outerShdw blurRad="38100" dist="38100" dir="2700000" algn="tl">
                    <a:srgbClr val="000000">
                      <a:alpha val="43137"/>
                    </a:srgbClr>
                  </a:outerShdw>
                </a:effectLst>
                <a:latin typeface="Calibri" pitchFamily="34" charset="0"/>
                <a:cs typeface="Calibri" pitchFamily="34" charset="0"/>
              </a:rPr>
              <a:t>sağlayın</a:t>
            </a:r>
          </a:p>
          <a:p>
            <a:endParaRPr lang="tr-TR" dirty="0"/>
          </a:p>
          <a:p>
            <a:pPr marL="285750" indent="-285750">
              <a:buFont typeface="Arial" pitchFamily="34" charset="0"/>
              <a:buChar char="•"/>
            </a:pPr>
            <a:r>
              <a:rPr lang="tr-TR" dirty="0">
                <a:latin typeface="Calibri" pitchFamily="34" charset="0"/>
                <a:cs typeface="Calibri" pitchFamily="34" charset="0"/>
              </a:rPr>
              <a:t>Y</a:t>
            </a:r>
            <a:r>
              <a:rPr lang="tr-TR" dirty="0" smtClean="0">
                <a:latin typeface="Calibri" pitchFamily="34" charset="0"/>
                <a:cs typeface="Calibri" pitchFamily="34" charset="0"/>
              </a:rPr>
              <a:t>aşına </a:t>
            </a:r>
            <a:r>
              <a:rPr lang="tr-TR" dirty="0">
                <a:latin typeface="Calibri" pitchFamily="34" charset="0"/>
                <a:cs typeface="Calibri" pitchFamily="34" charset="0"/>
              </a:rPr>
              <a:t>uygun ev içi sorumluluklar almasını sağlayın. </a:t>
            </a:r>
            <a:endParaRPr lang="tr-TR" dirty="0" smtClean="0">
              <a:latin typeface="Calibri" pitchFamily="34" charset="0"/>
              <a:cs typeface="Calibri" pitchFamily="34" charset="0"/>
            </a:endParaRPr>
          </a:p>
          <a:p>
            <a:pPr marL="285750" indent="-285750">
              <a:buFont typeface="Arial" pitchFamily="34" charset="0"/>
              <a:buChar char="•"/>
            </a:pPr>
            <a:r>
              <a:rPr lang="tr-TR" dirty="0" smtClean="0">
                <a:latin typeface="Calibri" pitchFamily="34" charset="0"/>
                <a:cs typeface="Calibri" pitchFamily="34" charset="0"/>
              </a:rPr>
              <a:t>Ona </a:t>
            </a:r>
            <a:r>
              <a:rPr lang="tr-TR" dirty="0">
                <a:latin typeface="Calibri" pitchFamily="34" charset="0"/>
                <a:cs typeface="Calibri" pitchFamily="34" charset="0"/>
              </a:rPr>
              <a:t>yaşından ve olduğundan daha küçükmüş gibi davranmayın. </a:t>
            </a:r>
            <a:endParaRPr lang="tr-TR" dirty="0" smtClean="0">
              <a:latin typeface="Calibri" pitchFamily="34" charset="0"/>
              <a:cs typeface="Calibri" pitchFamily="34" charset="0"/>
            </a:endParaRPr>
          </a:p>
          <a:p>
            <a:pPr marL="285750" indent="-285750">
              <a:buFont typeface="Arial" pitchFamily="34" charset="0"/>
              <a:buChar char="•"/>
            </a:pPr>
            <a:r>
              <a:rPr lang="tr-TR" dirty="0"/>
              <a:t>Onun kabiliyetlerini yönlendirin ve gelişmesini sağlayın. </a:t>
            </a:r>
            <a:endParaRPr lang="tr-TR" dirty="0" smtClean="0"/>
          </a:p>
          <a:p>
            <a:pPr marL="285750" indent="-285750">
              <a:buFont typeface="Arial" pitchFamily="34" charset="0"/>
              <a:buChar char="•"/>
            </a:pPr>
            <a:r>
              <a:rPr lang="tr-TR" dirty="0" smtClean="0"/>
              <a:t>Onun </a:t>
            </a:r>
            <a:r>
              <a:rPr lang="tr-TR" dirty="0"/>
              <a:t>kapasitesinden daha fazla beklentilere girmeyin. </a:t>
            </a:r>
            <a:endParaRPr lang="tr-TR" dirty="0">
              <a:latin typeface="Calibri" pitchFamily="34" charset="0"/>
              <a:cs typeface="Calibri" pitchFamily="34" charset="0"/>
            </a:endParaRPr>
          </a:p>
          <a:p>
            <a:pPr marL="285750" indent="-285750">
              <a:buFont typeface="Arial" pitchFamily="34" charset="0"/>
              <a:buChar char="•"/>
            </a:pP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140968"/>
            <a:ext cx="8563004" cy="3312368"/>
          </a:xfrm>
        </p:spPr>
        <p:txBody>
          <a:bodyPr>
            <a:noAutofit/>
          </a:bodyPr>
          <a:lstStyle/>
          <a:p>
            <a:r>
              <a:rPr lang="tr-TR" sz="2400" dirty="0"/>
              <a:t>Öğretmeni ile onun hakkında sık sık iletişime </a:t>
            </a:r>
            <a:r>
              <a:rPr lang="tr-TR" sz="2400" dirty="0" smtClean="0"/>
              <a:t>girin ve öğretmeninin </a:t>
            </a:r>
            <a:r>
              <a:rPr lang="tr-TR" sz="2400" dirty="0"/>
              <a:t>onun hakkındaki önerilerini dikkate alın. </a:t>
            </a:r>
            <a:endParaRPr lang="tr-TR" sz="2400" dirty="0" smtClean="0"/>
          </a:p>
          <a:p>
            <a:r>
              <a:rPr lang="tr-TR" sz="2400" dirty="0"/>
              <a:t>Okulda yolunda gitmeyen şeylere karşı uyanık olun. </a:t>
            </a:r>
          </a:p>
          <a:p>
            <a:r>
              <a:rPr lang="tr-TR" sz="2400" dirty="0"/>
              <a:t>Okul arkadaşları ile iyi ilişkiler kurmasını </a:t>
            </a:r>
            <a:r>
              <a:rPr lang="tr-TR" sz="2400" dirty="0" smtClean="0"/>
              <a:t>sağlayın, uygun </a:t>
            </a:r>
            <a:r>
              <a:rPr lang="tr-TR" sz="2400" dirty="0"/>
              <a:t>olmayan arkadaşlarını onunla konuşun. </a:t>
            </a:r>
            <a:r>
              <a:rPr lang="tr-TR" sz="2400" dirty="0" smtClean="0"/>
              <a:t> </a:t>
            </a:r>
          </a:p>
          <a:p>
            <a:r>
              <a:rPr lang="tr-TR" sz="2400" dirty="0"/>
              <a:t>Okulu sıradan bahanelerle aksatmasına izin vermeyin. Bu durumu denetleyin.</a:t>
            </a:r>
          </a:p>
          <a:p>
            <a:endParaRPr lang="tr-TR" sz="2800" dirty="0"/>
          </a:p>
          <a:p>
            <a:pPr marL="0" indent="0">
              <a:buNone/>
            </a:pPr>
            <a:endParaRPr lang="tr-TR" sz="2800" dirty="0" smtClean="0">
              <a:latin typeface="Calibri" pitchFamily="34" charset="0"/>
              <a:cs typeface="Calibri"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836712"/>
            <a:ext cx="3600400" cy="20224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16495" y="618718"/>
            <a:ext cx="6861448" cy="4572000"/>
          </a:xfrm>
        </p:spPr>
        <p:txBody>
          <a:bodyPr>
            <a:normAutofit/>
          </a:bodyPr>
          <a:lstStyle/>
          <a:p>
            <a:r>
              <a:rPr lang="tr-TR" dirty="0"/>
              <a:t>Ona uygun, dikkatini dağıtmayacak bir ders çalışma ortamı hazırlayın. </a:t>
            </a:r>
          </a:p>
          <a:p>
            <a:r>
              <a:rPr lang="tr-TR" dirty="0" smtClean="0"/>
              <a:t>Her gün </a:t>
            </a:r>
            <a:r>
              <a:rPr lang="tr-TR" dirty="0"/>
              <a:t>düzenli ders çalışmasını sağlayın.</a:t>
            </a:r>
          </a:p>
          <a:p>
            <a:r>
              <a:rPr lang="tr-TR" dirty="0"/>
              <a:t>Derslerine engel olabilecek isteklerini uygun bir şekilde sınırlayın. (</a:t>
            </a:r>
            <a:r>
              <a:rPr lang="tr-TR" dirty="0" err="1"/>
              <a:t>Tv</a:t>
            </a:r>
            <a:r>
              <a:rPr lang="tr-TR" dirty="0"/>
              <a:t>, internet vs.)</a:t>
            </a:r>
          </a:p>
          <a:p>
            <a:r>
              <a:rPr lang="tr-TR" dirty="0"/>
              <a:t> Onu okumaya teşvik edin, okuma alışkanlığı kazanmasına yardımcı olun.</a:t>
            </a:r>
          </a:p>
          <a:p>
            <a:pPr marL="0" indent="0">
              <a:buNone/>
            </a:pP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861048"/>
            <a:ext cx="2747636" cy="251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descr="C:\Program Files\Common Files\Microsoft Shared\Clipart\cagcat50\BS0055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28800"/>
            <a:ext cx="180899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620688"/>
            <a:ext cx="8229600" cy="5076056"/>
          </a:xfrm>
        </p:spPr>
        <p:txBody>
          <a:bodyPr/>
          <a:lstStyle/>
          <a:p>
            <a:pPr marL="0" indent="0">
              <a:buNone/>
            </a:pPr>
            <a:r>
              <a:rPr lang="tr-TR" b="1" i="1" dirty="0">
                <a:effectLst>
                  <a:outerShdw blurRad="38100" dist="38100" dir="2700000" algn="tl">
                    <a:srgbClr val="000000">
                      <a:alpha val="43137"/>
                    </a:srgbClr>
                  </a:outerShdw>
                </a:effectLst>
                <a:latin typeface="Calibri" pitchFamily="34" charset="0"/>
                <a:cs typeface="Calibri" pitchFamily="34" charset="0"/>
              </a:rPr>
              <a:t>Ona her zaman cesaret verin, </a:t>
            </a:r>
            <a:r>
              <a:rPr lang="tr-TR" b="1" i="1" dirty="0" smtClean="0">
                <a:effectLst>
                  <a:outerShdw blurRad="38100" dist="38100" dir="2700000" algn="tl">
                    <a:srgbClr val="000000">
                      <a:alpha val="43137"/>
                    </a:srgbClr>
                  </a:outerShdw>
                </a:effectLst>
                <a:latin typeface="Calibri" pitchFamily="34" charset="0"/>
                <a:cs typeface="Calibri" pitchFamily="34" charset="0"/>
              </a:rPr>
              <a:t>destekleyin</a:t>
            </a:r>
          </a:p>
          <a:p>
            <a:pPr marL="0" indent="0">
              <a:buNone/>
            </a:pPr>
            <a:endParaRPr lang="tr-TR" dirty="0">
              <a:effectLst>
                <a:outerShdw blurRad="38100" dist="38100" dir="2700000" algn="tl">
                  <a:srgbClr val="000000">
                    <a:alpha val="43137"/>
                  </a:srgbClr>
                </a:outerShdw>
              </a:effectLst>
              <a:latin typeface="Calibri" pitchFamily="34" charset="0"/>
              <a:cs typeface="Calibri" pitchFamily="34" charset="0"/>
            </a:endParaRPr>
          </a:p>
          <a:p>
            <a:r>
              <a:rPr lang="tr-TR" dirty="0"/>
              <a:t>Anne ve baba birlikte dersleri konusunda destek olun</a:t>
            </a:r>
            <a:r>
              <a:rPr lang="tr-TR" dirty="0" smtClean="0"/>
              <a:t>.</a:t>
            </a:r>
          </a:p>
          <a:p>
            <a:r>
              <a:rPr lang="tr-TR" dirty="0"/>
              <a:t>Başarısızlıkları için konuşun, onu başarıya motive edin. </a:t>
            </a:r>
            <a:endParaRPr lang="tr-TR" dirty="0" smtClean="0"/>
          </a:p>
          <a:p>
            <a:r>
              <a:rPr lang="tr-TR" dirty="0"/>
              <a:t>Yaşıtları ve başkaları ile onu kıyaslamayın. </a:t>
            </a:r>
            <a:endParaRPr lang="tr-TR" dirty="0" smtClean="0"/>
          </a:p>
          <a:p>
            <a:r>
              <a:rPr lang="tr-TR" dirty="0"/>
              <a:t>Aile içi huzuru ve sevgi ortamını onun için hazırlayın.</a:t>
            </a:r>
          </a:p>
          <a:p>
            <a:endParaRPr lang="tr-TR" dirty="0">
              <a:effectLst>
                <a:outerShdw blurRad="38100" dist="38100" dir="2700000" algn="tl">
                  <a:srgbClr val="000000">
                    <a:alpha val="43137"/>
                  </a:srgbClr>
                </a:outerShdw>
              </a:effectLst>
              <a:latin typeface="Calibri" pitchFamily="34" charset="0"/>
              <a:cs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077072"/>
            <a:ext cx="4331196" cy="23797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416144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buNone/>
            </a:pPr>
            <a:r>
              <a:rPr lang="tr-TR" sz="3000" u="sng" dirty="0" smtClean="0">
                <a:latin typeface="Calibri" pitchFamily="34" charset="0"/>
                <a:cs typeface="Calibri" pitchFamily="34" charset="0"/>
              </a:rPr>
              <a:t>Öğrencinin</a:t>
            </a:r>
            <a:endParaRPr lang="tr-TR" sz="3000" dirty="0" smtClean="0">
              <a:latin typeface="Calibri" pitchFamily="34" charset="0"/>
              <a:cs typeface="Calibri" pitchFamily="34" charset="0"/>
            </a:endParaRPr>
          </a:p>
          <a:p>
            <a:r>
              <a:rPr lang="tr-TR" sz="3000" dirty="0" smtClean="0">
                <a:latin typeface="Calibri" pitchFamily="34" charset="0"/>
                <a:cs typeface="Calibri" pitchFamily="34" charset="0"/>
              </a:rPr>
              <a:t>Zekâ  ve gelişim düzeyi</a:t>
            </a:r>
          </a:p>
          <a:p>
            <a:r>
              <a:rPr lang="tr-TR" sz="3000" dirty="0" smtClean="0">
                <a:latin typeface="Calibri" pitchFamily="34" charset="0"/>
                <a:cs typeface="Calibri" pitchFamily="34" charset="0"/>
              </a:rPr>
              <a:t>Duygusal, ruhsal ve kişilik  özellikleri </a:t>
            </a:r>
          </a:p>
          <a:p>
            <a:r>
              <a:rPr lang="tr-TR" sz="3000" u="sng" dirty="0" smtClean="0">
                <a:latin typeface="Calibri" pitchFamily="34" charset="0"/>
                <a:cs typeface="Calibri" pitchFamily="34" charset="0"/>
              </a:rPr>
              <a:t>Ailenin çocuğa karşı,</a:t>
            </a:r>
            <a:endParaRPr lang="tr-TR" sz="3000" dirty="0" smtClean="0">
              <a:latin typeface="Calibri" pitchFamily="34" charset="0"/>
              <a:cs typeface="Calibri" pitchFamily="34" charset="0"/>
            </a:endParaRPr>
          </a:p>
          <a:p>
            <a:r>
              <a:rPr lang="tr-TR" sz="3000" dirty="0" smtClean="0">
                <a:latin typeface="Calibri" pitchFamily="34" charset="0"/>
                <a:cs typeface="Calibri" pitchFamily="34" charset="0"/>
              </a:rPr>
              <a:t> Ana- babalık tutumları</a:t>
            </a:r>
          </a:p>
          <a:p>
            <a:r>
              <a:rPr lang="tr-TR" sz="3000" dirty="0" smtClean="0">
                <a:latin typeface="Calibri" pitchFamily="34" charset="0"/>
                <a:cs typeface="Calibri" pitchFamily="34" charset="0"/>
              </a:rPr>
              <a:t>Okula, öğrenmeye karşı tutumu</a:t>
            </a:r>
          </a:p>
          <a:p>
            <a:r>
              <a:rPr lang="tr-TR" sz="3000" u="sng" dirty="0" smtClean="0">
                <a:latin typeface="Calibri" pitchFamily="34" charset="0"/>
                <a:cs typeface="Calibri" pitchFamily="34" charset="0"/>
              </a:rPr>
              <a:t>Okul ortamında,</a:t>
            </a:r>
            <a:endParaRPr lang="tr-TR" sz="3000" dirty="0" smtClean="0">
              <a:latin typeface="Calibri" pitchFamily="34" charset="0"/>
              <a:cs typeface="Calibri" pitchFamily="34" charset="0"/>
            </a:endParaRPr>
          </a:p>
          <a:p>
            <a:r>
              <a:rPr lang="tr-TR" sz="3000" dirty="0" smtClean="0">
                <a:latin typeface="Calibri" pitchFamily="34" charset="0"/>
                <a:cs typeface="Calibri" pitchFamily="34" charset="0"/>
              </a:rPr>
              <a:t>Öğretmenin tutum ve davranışları, ders programı ve öğretim yöntemleri</a:t>
            </a:r>
          </a:p>
          <a:p>
            <a:endParaRPr lang="tr-TR" dirty="0"/>
          </a:p>
        </p:txBody>
      </p:sp>
      <p:sp>
        <p:nvSpPr>
          <p:cNvPr id="2" name="1 Başlık"/>
          <p:cNvSpPr>
            <a:spLocks noGrp="1"/>
          </p:cNvSpPr>
          <p:nvPr>
            <p:ph type="title"/>
          </p:nvPr>
        </p:nvSpPr>
        <p:spPr>
          <a:xfrm>
            <a:off x="179512" y="546779"/>
            <a:ext cx="8229600" cy="1219200"/>
          </a:xfrm>
        </p:spPr>
        <p:txBody>
          <a:bodyPr>
            <a:normAutofit fontScale="90000"/>
          </a:bodyPr>
          <a:lstStyle/>
          <a:p>
            <a:r>
              <a:rPr lang="tr-TR" dirty="0" smtClean="0">
                <a:solidFill>
                  <a:schemeClr val="tx1"/>
                </a:solidFill>
                <a:latin typeface="Calibri" pitchFamily="34" charset="0"/>
                <a:cs typeface="Calibri" pitchFamily="34" charset="0"/>
              </a:rPr>
              <a:t>Okul Başarısında Neler Etkilidir?</a:t>
            </a:r>
            <a:r>
              <a:rPr lang="tr-TR" sz="5400" dirty="0" smtClean="0"/>
              <a:t/>
            </a:r>
            <a:br>
              <a:rPr lang="tr-TR" sz="5400" dirty="0" smtClean="0"/>
            </a:br>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764704"/>
            <a:ext cx="2272505" cy="2376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pPr>
              <a:buNone/>
            </a:pPr>
            <a:r>
              <a:rPr lang="tr-TR" dirty="0" smtClean="0"/>
              <a:t>    </a:t>
            </a:r>
          </a:p>
          <a:p>
            <a:pPr>
              <a:buNone/>
            </a:pPr>
            <a:r>
              <a:rPr lang="tr-TR" dirty="0" smtClean="0"/>
              <a:t>	</a:t>
            </a:r>
            <a:r>
              <a:rPr lang="tr-TR" sz="3300" dirty="0" smtClean="0">
                <a:latin typeface="Calibri" pitchFamily="34" charset="0"/>
                <a:cs typeface="Calibri" pitchFamily="34" charset="0"/>
              </a:rPr>
              <a:t>Çocuğun kimlik gelişiminde 0-6 yaş aralığı en kritik dönemdir. Bu dönemde, anne -baba davranışlarının çocuk tarafından model alınması ve çocuğun gelecekteki davranışlarının temellerinin atılması söz konusudur. </a:t>
            </a:r>
          </a:p>
          <a:p>
            <a:pPr>
              <a:buNone/>
            </a:pPr>
            <a:endParaRPr lang="tr-TR" sz="3300" dirty="0" smtClean="0">
              <a:latin typeface="Calibri" pitchFamily="34" charset="0"/>
              <a:cs typeface="Calibri" pitchFamily="34" charset="0"/>
            </a:endParaRPr>
          </a:p>
          <a:p>
            <a:pPr>
              <a:buNone/>
            </a:pPr>
            <a:r>
              <a:rPr lang="tr-TR" sz="3300" dirty="0" smtClean="0">
                <a:latin typeface="Calibri" pitchFamily="34" charset="0"/>
                <a:cs typeface="Calibri" pitchFamily="34" charset="0"/>
              </a:rPr>
              <a:t>	Bu sebeple çocuk ileriki yaşantısına bu kritik dönemden pek çok şey taşıdığı için anne ve babalar, çocuğun ilk öğretmeni sayılırlar. </a:t>
            </a:r>
          </a:p>
          <a:p>
            <a:pPr>
              <a:buNone/>
            </a:pPr>
            <a:endParaRPr lang="tr-TR" sz="3300" dirty="0" smtClean="0">
              <a:latin typeface="Calibri" pitchFamily="34" charset="0"/>
              <a:cs typeface="Calibri" pitchFamily="34" charset="0"/>
            </a:endParaRPr>
          </a:p>
          <a:p>
            <a:pPr>
              <a:buNone/>
            </a:pPr>
            <a:r>
              <a:rPr lang="tr-TR" sz="3300" dirty="0" smtClean="0">
                <a:latin typeface="Calibri" pitchFamily="34" charset="0"/>
                <a:cs typeface="Calibri" pitchFamily="34" charset="0"/>
              </a:rPr>
              <a:t>	Ayrıca, bu dönemde çocuğun aile içerisinde edindiği statü, kazandığı değer ve geliştirdiği kimlik; onun giderek toplum içerisinde kazanacağı kimliğin, statünün ve değerin belirleyicisidir. Çocuk, gelecek yaşantısında ailesinin ona yansıttığı kadar kendini değerli, başarılı ve özel hissedecektir. </a:t>
            </a:r>
          </a:p>
        </p:txBody>
      </p:sp>
      <p:sp>
        <p:nvSpPr>
          <p:cNvPr id="2" name="1 Başlık"/>
          <p:cNvSpPr>
            <a:spLocks noGrp="1"/>
          </p:cNvSpPr>
          <p:nvPr>
            <p:ph type="title"/>
          </p:nvPr>
        </p:nvSpPr>
        <p:spPr/>
        <p:txBody>
          <a:bodyPr>
            <a:normAutofit/>
          </a:bodyPr>
          <a:lstStyle/>
          <a:p>
            <a:r>
              <a:rPr lang="tr-TR" sz="3200" dirty="0" smtClean="0">
                <a:solidFill>
                  <a:schemeClr val="tx1"/>
                </a:solidFill>
                <a:latin typeface="Calibri" pitchFamily="34" charset="0"/>
                <a:cs typeface="Calibri" pitchFamily="34" charset="0"/>
              </a:rPr>
              <a:t>Çocuklar için ailenin önemini hatırlayalım:</a:t>
            </a:r>
            <a:endParaRPr lang="tr-TR" sz="3200" dirty="0">
              <a:solidFill>
                <a:schemeClr val="tx1"/>
              </a:solidFill>
              <a:latin typeface="Calibri" pitchFamily="34" charset="0"/>
              <a:cs typeface="Calibri"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20272" y="116632"/>
            <a:ext cx="1615319" cy="16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000240"/>
            <a:ext cx="8229600" cy="4389120"/>
          </a:xfrm>
        </p:spPr>
        <p:txBody>
          <a:bodyPr>
            <a:normAutofit/>
          </a:bodyPr>
          <a:lstStyle/>
          <a:p>
            <a:pPr>
              <a:buNone/>
            </a:pPr>
            <a:endParaRPr lang="tr-TR" dirty="0" smtClean="0"/>
          </a:p>
          <a:p>
            <a:endParaRPr lang="tr-T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068863"/>
            <a:ext cx="4156720" cy="24888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Dikdörtgen"/>
          <p:cNvSpPr/>
          <p:nvPr/>
        </p:nvSpPr>
        <p:spPr>
          <a:xfrm>
            <a:off x="482245" y="548680"/>
            <a:ext cx="6610035" cy="4339650"/>
          </a:xfrm>
          <a:prstGeom prst="rect">
            <a:avLst/>
          </a:prstGeom>
        </p:spPr>
        <p:txBody>
          <a:bodyPr wrap="square" anchor="ctr">
            <a:spAutoFit/>
          </a:bodyPr>
          <a:lstStyle/>
          <a:p>
            <a:r>
              <a:rPr lang="tr-TR" sz="2400" dirty="0" smtClean="0">
                <a:latin typeface="Calibri" pitchFamily="34" charset="0"/>
                <a:cs typeface="Calibri" pitchFamily="34" charset="0"/>
              </a:rPr>
              <a:t>Eğitim açısından </a:t>
            </a:r>
            <a:r>
              <a:rPr lang="tr-TR" sz="2400" b="1" dirty="0" smtClean="0">
                <a:latin typeface="Calibri" pitchFamily="34" charset="0"/>
                <a:cs typeface="Calibri" pitchFamily="34" charset="0"/>
              </a:rPr>
              <a:t>destekleyici yaklaşım </a:t>
            </a:r>
            <a:r>
              <a:rPr lang="tr-TR" sz="2400" dirty="0" smtClean="0">
                <a:latin typeface="Calibri" pitchFamily="34" charset="0"/>
                <a:cs typeface="Calibri" pitchFamily="34" charset="0"/>
              </a:rPr>
              <a:t>içerisinde olan ailelerin çocuklarının okul başarısının daha yüksek olduğunu, </a:t>
            </a:r>
          </a:p>
          <a:p>
            <a:r>
              <a:rPr lang="tr-TR" sz="2400" dirty="0" smtClean="0">
                <a:latin typeface="Calibri" pitchFamily="34" charset="0"/>
                <a:cs typeface="Calibri" pitchFamily="34" charset="0"/>
              </a:rPr>
              <a:t>Akademik başarısı düşük ve sınıfta kalma riski taşıyan öğrencileri diğer öğrencilerden ayıran en önemli etkenlerden birinin, </a:t>
            </a:r>
            <a:r>
              <a:rPr lang="tr-TR" sz="2400" b="1" dirty="0" smtClean="0">
                <a:latin typeface="Calibri" pitchFamily="34" charset="0"/>
                <a:cs typeface="Calibri" pitchFamily="34" charset="0"/>
              </a:rPr>
              <a:t>anne-baba desteği ve ilgisinden yoksunluk </a:t>
            </a:r>
            <a:r>
              <a:rPr lang="tr-TR" sz="2400" dirty="0" smtClean="0">
                <a:latin typeface="Calibri" pitchFamily="34" charset="0"/>
                <a:cs typeface="Calibri" pitchFamily="34" charset="0"/>
              </a:rPr>
              <a:t>olduğunu, </a:t>
            </a:r>
          </a:p>
          <a:p>
            <a:r>
              <a:rPr lang="tr-TR" sz="2400" dirty="0" smtClean="0">
                <a:latin typeface="Calibri" pitchFamily="34" charset="0"/>
                <a:cs typeface="Calibri" pitchFamily="34" charset="0"/>
              </a:rPr>
              <a:t>Anne-baba da </a:t>
            </a:r>
            <a:r>
              <a:rPr lang="tr-TR" sz="2400" b="1" dirty="0" smtClean="0">
                <a:latin typeface="Calibri" pitchFamily="34" charset="0"/>
                <a:cs typeface="Calibri" pitchFamily="34" charset="0"/>
              </a:rPr>
              <a:t>katılık, tutarsızlık ve geçimsizliğinin </a:t>
            </a:r>
            <a:r>
              <a:rPr lang="tr-TR" sz="2400" dirty="0" smtClean="0">
                <a:latin typeface="Calibri" pitchFamily="34" charset="0"/>
                <a:cs typeface="Calibri" pitchFamily="34" charset="0"/>
              </a:rPr>
              <a:t>de düşük okul başarısında önemli bir risk faktörü olduğunu söyleyebiliriz.</a:t>
            </a:r>
          </a:p>
          <a:p>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pPr>
              <a:buNone/>
            </a:pPr>
            <a:r>
              <a:rPr lang="tr-TR" sz="2800" dirty="0" smtClean="0"/>
              <a:t>	Çocuğun sınav sonucu ve ders notları odaklı olmak yerine çocuğun zihnen, bedenen, ruhen başarmaya hazır olup olmadığını ele almalıdır.</a:t>
            </a:r>
          </a:p>
          <a:p>
            <a:pPr>
              <a:buNone/>
            </a:pPr>
            <a:endParaRPr lang="tr-TR" sz="2800" dirty="0" smtClean="0"/>
          </a:p>
          <a:p>
            <a:pPr>
              <a:buNone/>
            </a:pPr>
            <a:r>
              <a:rPr lang="tr-TR" sz="2800" dirty="0" smtClean="0"/>
              <a:t>	Çocuk için başarısızlığa yol açan risk faktörlerini en aza indirmek ailelerin yapabileceği öncelikli destektir.</a:t>
            </a:r>
          </a:p>
          <a:p>
            <a:pPr>
              <a:buNone/>
            </a:pPr>
            <a:r>
              <a:rPr lang="tr-TR" sz="2800" dirty="0" smtClean="0"/>
              <a:t> </a:t>
            </a:r>
          </a:p>
          <a:p>
            <a:pPr>
              <a:buNone/>
            </a:pPr>
            <a:r>
              <a:rPr lang="tr-TR" sz="2800" dirty="0" smtClean="0"/>
              <a:t>	Çocuğunuzu başkalarıyla kıyaslamadan kendi özelliklerine  uygun, gerçekçi başarı beklentisine sahip olun. </a:t>
            </a:r>
          </a:p>
          <a:p>
            <a:pPr>
              <a:buNone/>
            </a:pPr>
            <a:endParaRPr lang="tr-TR" sz="2800" dirty="0" smtClean="0"/>
          </a:p>
          <a:p>
            <a:pPr>
              <a:buNone/>
            </a:pPr>
            <a:endParaRPr lang="tr-TR" sz="2800" dirty="0" smtClean="0"/>
          </a:p>
          <a:p>
            <a:pPr>
              <a:buNone/>
            </a:pPr>
            <a:endParaRPr lang="tr-TR" dirty="0"/>
          </a:p>
        </p:txBody>
      </p:sp>
      <p:sp>
        <p:nvSpPr>
          <p:cNvPr id="2" name="1 Başlık"/>
          <p:cNvSpPr>
            <a:spLocks noGrp="1"/>
          </p:cNvSpPr>
          <p:nvPr>
            <p:ph type="title"/>
          </p:nvPr>
        </p:nvSpPr>
        <p:spPr/>
        <p:txBody>
          <a:bodyPr>
            <a:normAutofit fontScale="90000"/>
          </a:bodyPr>
          <a:lstStyle/>
          <a:p>
            <a:r>
              <a:rPr lang="tr-TR" sz="2000" dirty="0" smtClean="0"/>
              <a:t/>
            </a:r>
            <a:br>
              <a:rPr lang="tr-TR" sz="2000" dirty="0" smtClean="0"/>
            </a:br>
            <a:r>
              <a:rPr lang="tr-TR" sz="2000" dirty="0" smtClean="0">
                <a:solidFill>
                  <a:schemeClr val="tx1"/>
                </a:solidFill>
              </a:rPr>
              <a:t> </a:t>
            </a:r>
            <a:r>
              <a:rPr lang="tr-TR" sz="3200" dirty="0" smtClean="0">
                <a:solidFill>
                  <a:schemeClr val="tx1"/>
                </a:solidFill>
              </a:rPr>
              <a:t>Okul başarısını desteklemek isteyen aileler ne yapmalı? </a:t>
            </a:r>
            <a:endParaRPr lang="tr-TR" sz="32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8229600" cy="4572000"/>
          </a:xfrm>
        </p:spPr>
        <p:txBody>
          <a:bodyPr>
            <a:normAutofit fontScale="85000" lnSpcReduction="20000"/>
          </a:bodyPr>
          <a:lstStyle/>
          <a:p>
            <a:r>
              <a:rPr lang="tr-TR" sz="3300" dirty="0" smtClean="0">
                <a:latin typeface="Calibri" pitchFamily="34" charset="0"/>
                <a:cs typeface="Calibri" pitchFamily="34" charset="0"/>
              </a:rPr>
              <a:t>Çocuğunuzda görmek istediğiniz davranışları önce siz uygulayın. Bu, telefon kullanımı için de geçerlidir. Davranışları için de geçerlidir.</a:t>
            </a:r>
          </a:p>
          <a:p>
            <a:r>
              <a:rPr lang="tr-TR" sz="3300" dirty="0" smtClean="0">
                <a:latin typeface="Calibri" pitchFamily="34" charset="0"/>
                <a:cs typeface="Calibri" pitchFamily="34" charset="0"/>
              </a:rPr>
              <a:t>Çocuğunuzu övün:</a:t>
            </a:r>
          </a:p>
          <a:p>
            <a:r>
              <a:rPr lang="tr-TR" sz="3300" dirty="0" smtClean="0">
                <a:latin typeface="Calibri" pitchFamily="34" charset="0"/>
                <a:cs typeface="Calibri" pitchFamily="34" charset="0"/>
              </a:rPr>
              <a:t>Öfkesini bağırmadan ifade ettiğinde,</a:t>
            </a:r>
          </a:p>
          <a:p>
            <a:r>
              <a:rPr lang="tr-TR" sz="3300" dirty="0" smtClean="0">
                <a:latin typeface="Calibri" pitchFamily="34" charset="0"/>
                <a:cs typeface="Calibri" pitchFamily="34" charset="0"/>
              </a:rPr>
              <a:t>Teşekkür  ettiğinde,</a:t>
            </a:r>
          </a:p>
          <a:p>
            <a:r>
              <a:rPr lang="tr-TR" sz="3300" dirty="0" smtClean="0">
                <a:latin typeface="Calibri" pitchFamily="34" charset="0"/>
                <a:cs typeface="Calibri" pitchFamily="34" charset="0"/>
              </a:rPr>
              <a:t>Özür  dilediğinde,</a:t>
            </a:r>
          </a:p>
          <a:p>
            <a:r>
              <a:rPr lang="tr-TR" sz="3300" dirty="0" smtClean="0">
                <a:latin typeface="Calibri" pitchFamily="34" charset="0"/>
                <a:cs typeface="Calibri" pitchFamily="34" charset="0"/>
              </a:rPr>
              <a:t>Selam verdiğinde,</a:t>
            </a:r>
          </a:p>
          <a:p>
            <a:r>
              <a:rPr lang="tr-TR" sz="3300" dirty="0" smtClean="0">
                <a:latin typeface="Calibri" pitchFamily="34" charset="0"/>
                <a:cs typeface="Calibri" pitchFamily="34" charset="0"/>
              </a:rPr>
              <a:t>Küçük de olsa bir yardımda bulunduğunda,</a:t>
            </a:r>
          </a:p>
          <a:p>
            <a:pPr>
              <a:buNone/>
            </a:pPr>
            <a:r>
              <a:rPr lang="tr-TR" sz="3300" dirty="0" smtClean="0">
                <a:latin typeface="Calibri" pitchFamily="34" charset="0"/>
                <a:cs typeface="Calibri" pitchFamily="34" charset="0"/>
              </a:rPr>
              <a:t>			AFERİN, NE GÜZEL YAPTIN, HARİKASIN gibi sözlerle övün.</a:t>
            </a:r>
          </a:p>
          <a:p>
            <a:endParaRPr lang="tr-TR" dirty="0" smtClean="0"/>
          </a:p>
          <a:p>
            <a:endParaRPr lang="tr-T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700312"/>
            <a:ext cx="2204892" cy="222980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556792"/>
            <a:ext cx="7643192" cy="4572000"/>
          </a:xfrm>
        </p:spPr>
        <p:txBody>
          <a:bodyPr>
            <a:normAutofit/>
          </a:bodyPr>
          <a:lstStyle/>
          <a:p>
            <a:r>
              <a:rPr lang="tr-TR" sz="2800" dirty="0" smtClean="0">
                <a:latin typeface="Calibri" pitchFamily="34" charset="0"/>
                <a:cs typeface="Calibri" pitchFamily="34" charset="0"/>
              </a:rPr>
              <a:t>Hep hatalara odaklanmayın.Hep olumsuz davranışları görülüp sürekli eleştirilen çocukların kişilik sorunları olabiliyor. Küçük hatalarını hoşgörün, uyarılması gereken durumlarda ise</a:t>
            </a:r>
          </a:p>
          <a:p>
            <a:pPr>
              <a:buNone/>
            </a:pPr>
            <a:r>
              <a:rPr lang="tr-TR" sz="2800" dirty="0" smtClean="0">
                <a:latin typeface="Calibri" pitchFamily="34" charset="0"/>
                <a:cs typeface="Calibri" pitchFamily="34" charset="0"/>
              </a:rPr>
              <a:t> “ YAPTIĞI DAVRANIŞIN YANLIŞ “ olduğunu anlatın. Zararlarının neler olabileceğini sorun.Doğru olan davranışın ne olduğunu açıklayın.Çocuk aynı konuda başka sefer doğru yaparsa takdir edin. </a:t>
            </a:r>
            <a:endParaRPr lang="tr-TR" sz="2800" dirty="0">
              <a:latin typeface="Calibri" pitchFamily="34" charset="0"/>
              <a:cs typeface="Calibri"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920" y="260648"/>
            <a:ext cx="2182017" cy="170080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433961" cy="5661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450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612</TotalTime>
  <Words>794</Words>
  <Application>Microsoft Office PowerPoint</Application>
  <PresentationFormat>Ekran Gösterisi (4:3)</PresentationFormat>
  <Paragraphs>109</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Kağıt</vt:lpstr>
      <vt:lpstr>OKUL BAŞARISINDA  AİLENİN ROLÜ </vt:lpstr>
      <vt:lpstr>Okul Başarısı Nedir?</vt:lpstr>
      <vt:lpstr>Okul Başarısında Neler Etkilidir? </vt:lpstr>
      <vt:lpstr>Çocuklar için ailenin önemini hatırlayalım:</vt:lpstr>
      <vt:lpstr>PowerPoint Sunusu</vt:lpstr>
      <vt:lpstr>  Okul başarısını desteklemek isteyen aileler ne yapmalı? </vt:lpstr>
      <vt:lpstr>PowerPoint Sunusu</vt:lpstr>
      <vt:lpstr>PowerPoint Sunusu</vt:lpstr>
      <vt:lpstr>PowerPoint Sunusu</vt:lpstr>
      <vt:lpstr>PowerPoint Sunusu</vt:lpstr>
      <vt:lpstr>PowerPoint Sunusu</vt:lpstr>
      <vt:lpstr>Ailenin yapabileceği en güzel şey çocuğa okul başarısı için ortam hazırlamaktır.</vt:lpstr>
      <vt:lpstr>PowerPoint Sunusu</vt:lpstr>
      <vt:lpstr>PowerPoint Sunusu</vt:lpstr>
      <vt:lpstr>PowerPoint Sunusu</vt:lpstr>
      <vt:lpstr>PowerPoint Sunusu</vt:lpstr>
      <vt:lpstr>PowerPoint Sunusu</vt:lpstr>
      <vt:lpstr>PowerPoint Sunusu</vt:lpstr>
      <vt:lpstr>PowerPoint Sunusu</vt:lpstr>
      <vt:lpstr>AİLELERE OKUL BAŞARISINI ARTTIRMADA ÖNERİLER </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BAŞARISINDA AİLENİN ROLÜ</dc:title>
  <dc:creator>arkın</dc:creator>
  <cp:lastModifiedBy>Hp</cp:lastModifiedBy>
  <cp:revision>137</cp:revision>
  <dcterms:created xsi:type="dcterms:W3CDTF">2020-10-06T18:25:53Z</dcterms:created>
  <dcterms:modified xsi:type="dcterms:W3CDTF">2021-09-28T07:12:46Z</dcterms:modified>
</cp:coreProperties>
</file>