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DejaVu Serif" charset="0"/>
      <p:regular r:id="rId26"/>
    </p:embeddedFont>
    <p:embeddedFont>
      <p:font typeface="Calibri" pitchFamily="34" charset="0"/>
      <p:regular r:id="rId27"/>
      <p:bold r:id="rId28"/>
      <p:italic r:id="rId29"/>
      <p:boldItalic r:id="rId30"/>
    </p:embeddedFont>
    <p:embeddedFont>
      <p:font typeface="Abril Fatface" charset="-94"/>
      <p:regular r:id="rId31"/>
    </p:embeddedFont>
    <p:embeddedFont>
      <p:font typeface="Poppins Medium" charset="-94"/>
      <p:regular r:id="rId32"/>
    </p:embeddedFont>
    <p:embeddedFont>
      <p:font typeface="Barlow Black" charset="-94"/>
      <p:regular r:id="rId33"/>
    </p:embeddedFont>
    <p:embeddedFont>
      <p:font typeface="Arimo"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varScale="1">
        <p:scale>
          <a:sx n="53" d="100"/>
          <a:sy n="53" d="100"/>
        </p:scale>
        <p:origin x="-108" y="-5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sp>
        <p:nvSpPr>
          <p:cNvPr id="2" name="TextBox 2"/>
          <p:cNvSpPr txBox="1"/>
          <p:nvPr/>
        </p:nvSpPr>
        <p:spPr>
          <a:xfrm>
            <a:off x="8136439" y="2493954"/>
            <a:ext cx="9973351" cy="4201011"/>
          </a:xfrm>
          <a:prstGeom prst="rect">
            <a:avLst/>
          </a:prstGeom>
        </p:spPr>
        <p:txBody>
          <a:bodyPr lIns="0" tIns="0" rIns="0" bIns="0" rtlCol="0" anchor="t">
            <a:spAutoFit/>
          </a:bodyPr>
          <a:lstStyle/>
          <a:p>
            <a:pPr algn="ctr">
              <a:lnSpc>
                <a:spcPts val="8298"/>
              </a:lnSpc>
            </a:pPr>
            <a:r>
              <a:rPr lang="en-US" sz="6383">
                <a:solidFill>
                  <a:srgbClr val="FFFFFF"/>
                </a:solidFill>
                <a:latin typeface="Aileron Heavy"/>
              </a:rPr>
              <a:t>SINAV KAYGISI </a:t>
            </a:r>
          </a:p>
          <a:p>
            <a:pPr algn="ctr">
              <a:lnSpc>
                <a:spcPts val="8298"/>
              </a:lnSpc>
            </a:pPr>
            <a:r>
              <a:rPr lang="en-US" sz="6383">
                <a:solidFill>
                  <a:srgbClr val="FFFFFF"/>
                </a:solidFill>
                <a:latin typeface="Aileron Heavy"/>
              </a:rPr>
              <a:t>VE </a:t>
            </a:r>
          </a:p>
          <a:p>
            <a:pPr algn="ctr">
              <a:lnSpc>
                <a:spcPts val="8298"/>
              </a:lnSpc>
            </a:pPr>
            <a:r>
              <a:rPr lang="en-US" sz="6383">
                <a:solidFill>
                  <a:srgbClr val="FFFFFF"/>
                </a:solidFill>
                <a:latin typeface="Aileron Heavy"/>
              </a:rPr>
              <a:t>AİLEYE DÜŞEN GÖREVLER</a:t>
            </a:r>
          </a:p>
        </p:txBody>
      </p:sp>
      <p:grpSp>
        <p:nvGrpSpPr>
          <p:cNvPr id="3" name="Group 3"/>
          <p:cNvGrpSpPr>
            <a:grpSpLocks noChangeAspect="1"/>
          </p:cNvGrpSpPr>
          <p:nvPr/>
        </p:nvGrpSpPr>
        <p:grpSpPr>
          <a:xfrm>
            <a:off x="561242" y="597148"/>
            <a:ext cx="9092740" cy="9092704"/>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EC9B">
                <a:alpha val="87843"/>
              </a:srgbClr>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977953">
            <a:off x="1908319" y="2570397"/>
            <a:ext cx="7282832" cy="4114800"/>
          </a:xfrm>
          <a:prstGeom prst="rect">
            <a:avLst/>
          </a:prstGeom>
        </p:spPr>
      </p:pic>
      <p:sp>
        <p:nvSpPr>
          <p:cNvPr id="6" name="AutoShape 6"/>
          <p:cNvSpPr/>
          <p:nvPr/>
        </p:nvSpPr>
        <p:spPr>
          <a:xfrm>
            <a:off x="9653982" y="1981239"/>
            <a:ext cx="7375726" cy="0"/>
          </a:xfrm>
          <a:prstGeom prst="line">
            <a:avLst/>
          </a:prstGeom>
          <a:ln w="47625" cap="rnd">
            <a:solidFill>
              <a:srgbClr val="000000"/>
            </a:solidFill>
            <a:prstDash val="sysDash"/>
            <a:headEnd type="none" w="sm" len="sm"/>
            <a:tailEnd type="none" w="sm" len="sm"/>
          </a:ln>
        </p:spPr>
      </p:sp>
      <p:sp>
        <p:nvSpPr>
          <p:cNvPr id="7" name="AutoShape 7"/>
          <p:cNvSpPr/>
          <p:nvPr/>
        </p:nvSpPr>
        <p:spPr>
          <a:xfrm>
            <a:off x="9653982" y="7158385"/>
            <a:ext cx="7375726" cy="0"/>
          </a:xfrm>
          <a:prstGeom prst="line">
            <a:avLst/>
          </a:prstGeom>
          <a:ln w="47625" cap="rnd">
            <a:solidFill>
              <a:srgbClr val="000000"/>
            </a:solidFill>
            <a:prstDash val="sysDash"/>
            <a:headEnd type="none" w="sm" len="sm"/>
            <a:tailEnd type="none" w="sm" len="sm"/>
          </a:ln>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F5295"/>
        </a:solidFill>
        <a:effectLst/>
      </p:bgPr>
    </p:bg>
    <p:spTree>
      <p:nvGrpSpPr>
        <p:cNvPr id="1" name=""/>
        <p:cNvGrpSpPr/>
        <p:nvPr/>
      </p:nvGrpSpPr>
      <p:grpSpPr>
        <a:xfrm>
          <a:off x="0" y="0"/>
          <a:ext cx="0" cy="0"/>
          <a:chOff x="0" y="0"/>
          <a:chExt cx="0" cy="0"/>
        </a:xfrm>
      </p:grpSpPr>
      <p:sp>
        <p:nvSpPr>
          <p:cNvPr id="2" name="TextBox 2"/>
          <p:cNvSpPr txBox="1"/>
          <p:nvPr/>
        </p:nvSpPr>
        <p:spPr>
          <a:xfrm>
            <a:off x="924112" y="4051300"/>
            <a:ext cx="16335188" cy="2098674"/>
          </a:xfrm>
          <a:prstGeom prst="rect">
            <a:avLst/>
          </a:prstGeom>
        </p:spPr>
        <p:txBody>
          <a:bodyPr lIns="0" tIns="0" rIns="0" bIns="0" rtlCol="0" anchor="t">
            <a:spAutoFit/>
          </a:bodyPr>
          <a:lstStyle/>
          <a:p>
            <a:pPr marL="863606" lvl="1" indent="-431803" algn="ctr">
              <a:lnSpc>
                <a:spcPts val="5600"/>
              </a:lnSpc>
              <a:buFont typeface="Arial"/>
              <a:buChar char="•"/>
            </a:pPr>
            <a:r>
              <a:rPr lang="en-US" sz="4000">
                <a:solidFill>
                  <a:srgbClr val="FFFFFF"/>
                </a:solidFill>
                <a:latin typeface="Poppins Medium"/>
              </a:rPr>
              <a:t>Kişinin potansiyellerine uygun olmayan amaç belirlemesi ya da sınavı kendini kanıtlayacağı bir platforma dönüştürmesi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F5295"/>
        </a:solidFill>
        <a:effectLst/>
      </p:bgPr>
    </p:bg>
    <p:spTree>
      <p:nvGrpSpPr>
        <p:cNvPr id="1" name=""/>
        <p:cNvGrpSpPr/>
        <p:nvPr/>
      </p:nvGrpSpPr>
      <p:grpSpPr>
        <a:xfrm>
          <a:off x="0" y="0"/>
          <a:ext cx="0" cy="0"/>
          <a:chOff x="0" y="0"/>
          <a:chExt cx="0" cy="0"/>
        </a:xfrm>
      </p:grpSpPr>
      <p:sp>
        <p:nvSpPr>
          <p:cNvPr id="2" name="TextBox 2"/>
          <p:cNvSpPr txBox="1"/>
          <p:nvPr/>
        </p:nvSpPr>
        <p:spPr>
          <a:xfrm>
            <a:off x="1439903" y="4403725"/>
            <a:ext cx="15408193" cy="1393824"/>
          </a:xfrm>
          <a:prstGeom prst="rect">
            <a:avLst/>
          </a:prstGeom>
        </p:spPr>
        <p:txBody>
          <a:bodyPr lIns="0" tIns="0" rIns="0" bIns="0" rtlCol="0" anchor="t">
            <a:spAutoFit/>
          </a:bodyPr>
          <a:lstStyle/>
          <a:p>
            <a:pPr marL="863606" lvl="1" indent="-431803" algn="ctr">
              <a:lnSpc>
                <a:spcPts val="5600"/>
              </a:lnSpc>
              <a:buFont typeface="Arial"/>
              <a:buChar char="•"/>
            </a:pPr>
            <a:r>
              <a:rPr lang="en-US" sz="4000">
                <a:solidFill>
                  <a:srgbClr val="FFFFFF"/>
                </a:solidFill>
                <a:latin typeface="Poppins Medium"/>
              </a:rPr>
              <a:t>Sosyal çevrenin beklentileri ve aile baskısı kaygı düzeyini yükseltir.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77D"/>
        </a:solidFill>
        <a:effectLst/>
      </p:bgPr>
    </p:bg>
    <p:spTree>
      <p:nvGrpSpPr>
        <p:cNvPr id="1" name=""/>
        <p:cNvGrpSpPr/>
        <p:nvPr/>
      </p:nvGrpSpPr>
      <p:grpSpPr>
        <a:xfrm>
          <a:off x="0" y="0"/>
          <a:ext cx="0" cy="0"/>
          <a:chOff x="0" y="0"/>
          <a:chExt cx="0" cy="0"/>
        </a:xfrm>
      </p:grpSpPr>
      <p:sp>
        <p:nvSpPr>
          <p:cNvPr id="3" name="TextBox 3"/>
          <p:cNvSpPr txBox="1"/>
          <p:nvPr/>
        </p:nvSpPr>
        <p:spPr>
          <a:xfrm>
            <a:off x="9753600" y="2628900"/>
            <a:ext cx="6671927" cy="4114800"/>
          </a:xfrm>
          <a:prstGeom prst="rect">
            <a:avLst/>
          </a:prstGeom>
        </p:spPr>
        <p:txBody>
          <a:bodyPr lIns="0" tIns="0" rIns="0" bIns="0" rtlCol="0" anchor="t">
            <a:spAutoFit/>
          </a:bodyPr>
          <a:lstStyle/>
          <a:p>
            <a:pPr>
              <a:lnSpc>
                <a:spcPts val="10800"/>
              </a:lnSpc>
            </a:pPr>
            <a:r>
              <a:rPr lang="en-US" sz="9000" dirty="0" err="1">
                <a:solidFill>
                  <a:srgbClr val="000000"/>
                </a:solidFill>
                <a:latin typeface="Poppins Medium"/>
              </a:rPr>
              <a:t>Sınav</a:t>
            </a:r>
            <a:r>
              <a:rPr lang="en-US" sz="9000" dirty="0">
                <a:solidFill>
                  <a:srgbClr val="000000"/>
                </a:solidFill>
                <a:latin typeface="Poppins Medium"/>
              </a:rPr>
              <a:t> </a:t>
            </a:r>
            <a:r>
              <a:rPr lang="en-US" sz="9000" dirty="0" err="1">
                <a:solidFill>
                  <a:srgbClr val="000000"/>
                </a:solidFill>
                <a:latin typeface="Poppins Medium"/>
              </a:rPr>
              <a:t>Kaygısında</a:t>
            </a:r>
            <a:r>
              <a:rPr lang="en-US" sz="9000" dirty="0">
                <a:solidFill>
                  <a:srgbClr val="000000"/>
                </a:solidFill>
                <a:latin typeface="Poppins Medium"/>
              </a:rPr>
              <a:t> </a:t>
            </a:r>
            <a:r>
              <a:rPr lang="en-US" sz="9000" dirty="0" err="1">
                <a:solidFill>
                  <a:srgbClr val="000000"/>
                </a:solidFill>
                <a:latin typeface="Poppins Medium"/>
              </a:rPr>
              <a:t>Ailenin</a:t>
            </a:r>
            <a:r>
              <a:rPr lang="en-US" sz="9000" dirty="0">
                <a:solidFill>
                  <a:srgbClr val="000000"/>
                </a:solidFill>
                <a:latin typeface="Poppins Medium"/>
              </a:rPr>
              <a:t> </a:t>
            </a:r>
            <a:r>
              <a:rPr lang="en-US" sz="9000" dirty="0" err="1">
                <a:solidFill>
                  <a:srgbClr val="000000"/>
                </a:solidFill>
                <a:latin typeface="Poppins Medium"/>
              </a:rPr>
              <a:t>Payı</a:t>
            </a:r>
            <a:endParaRPr lang="en-US" sz="9000" dirty="0">
              <a:solidFill>
                <a:srgbClr val="000000"/>
              </a:solidFill>
              <a:latin typeface="Poppins Medium"/>
            </a:endParaRPr>
          </a:p>
        </p:txBody>
      </p:sp>
      <p:pic>
        <p:nvPicPr>
          <p:cNvPr id="13314" name="Picture 2" descr="Aile, Ebeveynler, Çocuk"/>
          <p:cNvPicPr>
            <a:picLocks noChangeAspect="1" noChangeArrowheads="1"/>
          </p:cNvPicPr>
          <p:nvPr/>
        </p:nvPicPr>
        <p:blipFill>
          <a:blip r:embed="rId2" cstate="print"/>
          <a:srcRect/>
          <a:stretch>
            <a:fillRect/>
          </a:stretch>
        </p:blipFill>
        <p:spPr bwMode="auto">
          <a:xfrm>
            <a:off x="1828800" y="495300"/>
            <a:ext cx="6019800" cy="897361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77D"/>
        </a:solidFill>
        <a:effectLst/>
      </p:bgPr>
    </p:bg>
    <p:spTree>
      <p:nvGrpSpPr>
        <p:cNvPr id="1" name=""/>
        <p:cNvGrpSpPr/>
        <p:nvPr/>
      </p:nvGrpSpPr>
      <p:grpSpPr>
        <a:xfrm>
          <a:off x="0" y="0"/>
          <a:ext cx="0" cy="0"/>
          <a:chOff x="0" y="0"/>
          <a:chExt cx="0" cy="0"/>
        </a:xfrm>
      </p:grpSpPr>
      <p:grpSp>
        <p:nvGrpSpPr>
          <p:cNvPr id="2" name="Group 2"/>
          <p:cNvGrpSpPr/>
          <p:nvPr/>
        </p:nvGrpSpPr>
        <p:grpSpPr>
          <a:xfrm>
            <a:off x="1527281" y="929661"/>
            <a:ext cx="15198566" cy="8831170"/>
            <a:chOff x="0" y="0"/>
            <a:chExt cx="3230059" cy="1876835"/>
          </a:xfrm>
        </p:grpSpPr>
        <p:sp>
          <p:nvSpPr>
            <p:cNvPr id="3" name="Freeform 3"/>
            <p:cNvSpPr/>
            <p:nvPr/>
          </p:nvSpPr>
          <p:spPr>
            <a:xfrm>
              <a:off x="0" y="0"/>
              <a:ext cx="3230058" cy="1876835"/>
            </a:xfrm>
            <a:custGeom>
              <a:avLst/>
              <a:gdLst/>
              <a:ahLst/>
              <a:cxnLst/>
              <a:rect l="l" t="t" r="r" b="b"/>
              <a:pathLst>
                <a:path w="3230058" h="1876835">
                  <a:moveTo>
                    <a:pt x="0" y="0"/>
                  </a:moveTo>
                  <a:lnTo>
                    <a:pt x="3230058" y="0"/>
                  </a:lnTo>
                  <a:lnTo>
                    <a:pt x="3230058" y="1876835"/>
                  </a:lnTo>
                  <a:lnTo>
                    <a:pt x="0" y="1876835"/>
                  </a:lnTo>
                  <a:close/>
                </a:path>
              </a:pathLst>
            </a:custGeom>
            <a:solidFill>
              <a:srgbClr val="B9A3C6"/>
            </a:solidFill>
          </p:spPr>
        </p:sp>
      </p:grpSp>
      <p:sp>
        <p:nvSpPr>
          <p:cNvPr id="4" name="TextBox 4"/>
          <p:cNvSpPr txBox="1"/>
          <p:nvPr/>
        </p:nvSpPr>
        <p:spPr>
          <a:xfrm>
            <a:off x="1987226" y="1520826"/>
            <a:ext cx="14313548" cy="7737474"/>
          </a:xfrm>
          <a:prstGeom prst="rect">
            <a:avLst/>
          </a:prstGeom>
        </p:spPr>
        <p:txBody>
          <a:bodyPr lIns="0" tIns="0" rIns="0" bIns="0" rtlCol="0" anchor="t">
            <a:spAutoFit/>
          </a:bodyPr>
          <a:lstStyle/>
          <a:p>
            <a:pPr algn="just">
              <a:lnSpc>
                <a:spcPts val="5600"/>
              </a:lnSpc>
              <a:spcBef>
                <a:spcPct val="0"/>
              </a:spcBef>
            </a:pPr>
            <a:r>
              <a:rPr lang="en-US" sz="4000">
                <a:solidFill>
                  <a:srgbClr val="000000"/>
                </a:solidFill>
                <a:latin typeface="Poppins Medium"/>
              </a:rPr>
              <a:t>Öğrenciler birçok nedenle sınav kaygısı yaşayabilir. Bu nedenlerin en önemlilerinden biri de aile tutumlarıdır. Sınav kaygısı yaşayan öğrencilerde ailenin çocuktan beklentilerinin onun kapasitesinin üstünde olması, bir başka çocukla kendi çocuklarını kıyaslamaları, ailelerin kendi kaygılarını çocuklarına yansıtmaları ya da ailenin gençken gerçekleştiremediği hayallerinin veya olmak istediği mesleğin çocukları üzerinden gerçekleştirmeye çalışması gibi ana etmenler çocuklarda başarısız olma, değerlendirilme,  yetersizlik duygusu ve sonucunda da sınav kaygısını doğurur.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77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4121891" y="694552"/>
            <a:ext cx="9342370" cy="5388655"/>
          </a:xfrm>
          <a:prstGeom prst="rect">
            <a:avLst/>
          </a:prstGeom>
        </p:spPr>
      </p:pic>
      <p:sp>
        <p:nvSpPr>
          <p:cNvPr id="3" name="TextBox 3"/>
          <p:cNvSpPr txBox="1"/>
          <p:nvPr/>
        </p:nvSpPr>
        <p:spPr>
          <a:xfrm>
            <a:off x="0" y="6598657"/>
            <a:ext cx="18288000" cy="2117427"/>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Poppins Medium"/>
              </a:rPr>
              <a:t>Birçok öğrenci sınav kaygısı yaşayabilir ancak bu durum aşılamayacak bir problem değildir. Sınav kaygısı ile başa çıkmada aileye büyük rol düşmektedir.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3B8A7"/>
        </a:solidFill>
        <a:effectLst/>
      </p:bgPr>
    </p:bg>
    <p:spTree>
      <p:nvGrpSpPr>
        <p:cNvPr id="1" name=""/>
        <p:cNvGrpSpPr/>
        <p:nvPr/>
      </p:nvGrpSpPr>
      <p:grpSpPr>
        <a:xfrm>
          <a:off x="0" y="0"/>
          <a:ext cx="0" cy="0"/>
          <a:chOff x="0" y="0"/>
          <a:chExt cx="0" cy="0"/>
        </a:xfrm>
      </p:grpSpPr>
      <p:grpSp>
        <p:nvGrpSpPr>
          <p:cNvPr id="2" name="Group 2"/>
          <p:cNvGrpSpPr/>
          <p:nvPr/>
        </p:nvGrpSpPr>
        <p:grpSpPr>
          <a:xfrm>
            <a:off x="9821690" y="1682677"/>
            <a:ext cx="7761536" cy="8627729"/>
            <a:chOff x="0" y="0"/>
            <a:chExt cx="10348715" cy="11503639"/>
          </a:xfrm>
        </p:grpSpPr>
        <p:sp>
          <p:nvSpPr>
            <p:cNvPr id="3" name="TextBox 3"/>
            <p:cNvSpPr txBox="1"/>
            <p:nvPr/>
          </p:nvSpPr>
          <p:spPr>
            <a:xfrm>
              <a:off x="0" y="518075"/>
              <a:ext cx="10348715" cy="9487759"/>
            </a:xfrm>
            <a:prstGeom prst="rect">
              <a:avLst/>
            </a:prstGeom>
          </p:spPr>
          <p:txBody>
            <a:bodyPr lIns="0" tIns="0" rIns="0" bIns="0" rtlCol="0" anchor="t">
              <a:spAutoFit/>
            </a:bodyPr>
            <a:lstStyle/>
            <a:p>
              <a:pPr>
                <a:lnSpc>
                  <a:spcPts val="9232"/>
                </a:lnSpc>
              </a:pPr>
              <a:r>
                <a:rPr lang="en-US" sz="8963" spc="-89">
                  <a:solidFill>
                    <a:srgbClr val="000000"/>
                  </a:solidFill>
                  <a:latin typeface="Poppins Medium"/>
                </a:rPr>
                <a:t>Sınav Kaygısı ile Başa Çıkmanın Yolları Nelerdir?</a:t>
              </a:r>
            </a:p>
            <a:p>
              <a:pPr>
                <a:lnSpc>
                  <a:spcPts val="9232"/>
                </a:lnSpc>
              </a:pPr>
              <a:endParaRPr/>
            </a:p>
          </p:txBody>
        </p:sp>
        <p:sp>
          <p:nvSpPr>
            <p:cNvPr id="4" name="TextBox 4"/>
            <p:cNvSpPr txBox="1"/>
            <p:nvPr/>
          </p:nvSpPr>
          <p:spPr>
            <a:xfrm>
              <a:off x="0" y="10799838"/>
              <a:ext cx="10348715" cy="710640"/>
            </a:xfrm>
            <a:prstGeom prst="rect">
              <a:avLst/>
            </a:prstGeom>
          </p:spPr>
          <p:txBody>
            <a:bodyPr lIns="0" tIns="0" rIns="0" bIns="0" rtlCol="0" anchor="t">
              <a:spAutoFit/>
            </a:bodyPr>
            <a:lstStyle/>
            <a:p>
              <a:pPr marL="0" lvl="0" indent="0">
                <a:lnSpc>
                  <a:spcPts val="4480"/>
                </a:lnSpc>
              </a:pPr>
              <a:endParaRPr/>
            </a:p>
          </p:txBody>
        </p:sp>
      </p:grpSp>
      <p:pic>
        <p:nvPicPr>
          <p:cNvPr id="5" name="Picture 5"/>
          <p:cNvPicPr>
            <a:picLocks noChangeAspect="1"/>
          </p:cNvPicPr>
          <p:nvPr/>
        </p:nvPicPr>
        <p:blipFill>
          <a:blip r:embed="rId2" cstate="print">
            <a:alphaModFix amt="12000"/>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4524093">
            <a:off x="7687095" y="-722541"/>
            <a:ext cx="9938410" cy="11732082"/>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2252251" y="4440813"/>
            <a:ext cx="4462953" cy="5869593"/>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877910">
            <a:off x="4141505" y="1252735"/>
            <a:ext cx="2194952" cy="32804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3B8A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27629" b="11829"/>
          <a:stretch>
            <a:fillRect/>
          </a:stretch>
        </p:blipFill>
        <p:spPr>
          <a:xfrm>
            <a:off x="-125797" y="1402153"/>
            <a:ext cx="18539595" cy="7482694"/>
          </a:xfrm>
          <a:prstGeom prst="rect">
            <a:avLst/>
          </a:prstGeom>
        </p:spPr>
      </p:pic>
      <p:sp>
        <p:nvSpPr>
          <p:cNvPr id="3" name="TextBox 3"/>
          <p:cNvSpPr txBox="1"/>
          <p:nvPr/>
        </p:nvSpPr>
        <p:spPr>
          <a:xfrm>
            <a:off x="3556908" y="1635126"/>
            <a:ext cx="11174184" cy="3508374"/>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Poppins Medium"/>
              </a:rPr>
              <a:t>Sınav kaygısı ile baş edebilmek için kaygıyı bastırmamak, onun varlığını kabul edip onu tanımaya çalışmak çok önemlidir. Kaygının temelinde nelerin olduğu tespit edilmeli ve o sorunlar giderilmelidir.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3B8A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4735" r="4735"/>
          <a:stretch>
            <a:fillRect/>
          </a:stretch>
        </p:blipFill>
        <p:spPr>
          <a:xfrm>
            <a:off x="6073214" y="5143500"/>
            <a:ext cx="6141573" cy="5143500"/>
          </a:xfrm>
          <a:prstGeom prst="rect">
            <a:avLst/>
          </a:prstGeom>
        </p:spPr>
      </p:pic>
      <p:sp>
        <p:nvSpPr>
          <p:cNvPr id="3" name="TextBox 3"/>
          <p:cNvSpPr txBox="1"/>
          <p:nvPr/>
        </p:nvSpPr>
        <p:spPr>
          <a:xfrm>
            <a:off x="784598" y="1251674"/>
            <a:ext cx="16230600" cy="3508374"/>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Poppins Medium"/>
              </a:rPr>
              <a:t>Öğrencinin yeterli ve yetersiz yanlarını saptayıp geliştirilmesi gereken alanlara yönelik çalışmalar yapılmalıdır. Bunlara ek olarak öğrenci nefes egzersizleri, gevşeme egzersizleri ve dikkatini başka noktalara odaklama tekniklerini kullanarak kaygıyı ve korkuyu kontrol altında tutabilir.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3B8A7"/>
        </a:solidFill>
        <a:effectLst/>
      </p:bgPr>
    </p:bg>
    <p:spTree>
      <p:nvGrpSpPr>
        <p:cNvPr id="1" name=""/>
        <p:cNvGrpSpPr/>
        <p:nvPr/>
      </p:nvGrpSpPr>
      <p:grpSpPr>
        <a:xfrm>
          <a:off x="0" y="0"/>
          <a:ext cx="0" cy="0"/>
          <a:chOff x="0" y="0"/>
          <a:chExt cx="0" cy="0"/>
        </a:xfrm>
      </p:grpSpPr>
      <p:sp>
        <p:nvSpPr>
          <p:cNvPr id="2" name="TextBox 2"/>
          <p:cNvSpPr txBox="1"/>
          <p:nvPr/>
        </p:nvSpPr>
        <p:spPr>
          <a:xfrm>
            <a:off x="1551788" y="1936750"/>
            <a:ext cx="15184423" cy="6327774"/>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Poppins Medium"/>
              </a:rPr>
              <a:t>Sınavla alakalı gerçek olmayan inançların değişmesi sınav kaygısıyla başetme yolları olarak görülebilir. Öğrencinin, hayattaki başarının tek kriterinin sınav olduğu, sınavda başarısız olmanın utanç sebebi olduğu, sınav sonucu ile kendini ispatlaması gerektiğine olan inancının değişmesi hedeflenir. Öğrencinin yapabileceği şeylere odaklanması, sınav sonucunun dünyanın sonu olmadığı, başarısızlığın daha çok çalışmak gerektiği anlamına geldiğini düşünmesi gerekir.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85C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99000"/>
          </a:blip>
          <a:srcRect t="4610" b="2015"/>
          <a:stretch>
            <a:fillRect/>
          </a:stretch>
        </p:blipFill>
        <p:spPr>
          <a:xfrm>
            <a:off x="1838824" y="278180"/>
            <a:ext cx="14610351" cy="10008820"/>
          </a:xfrm>
          <a:prstGeom prst="rect">
            <a:avLst/>
          </a:prstGeom>
        </p:spPr>
      </p:pic>
      <p:sp>
        <p:nvSpPr>
          <p:cNvPr id="3" name="TextBox 3"/>
          <p:cNvSpPr txBox="1"/>
          <p:nvPr/>
        </p:nvSpPr>
        <p:spPr>
          <a:xfrm>
            <a:off x="3584823" y="7842448"/>
            <a:ext cx="11118354" cy="2114549"/>
          </a:xfrm>
          <a:prstGeom prst="rect">
            <a:avLst/>
          </a:prstGeom>
        </p:spPr>
        <p:txBody>
          <a:bodyPr lIns="0" tIns="0" rIns="0" bIns="0" rtlCol="0" anchor="t">
            <a:spAutoFit/>
          </a:bodyPr>
          <a:lstStyle/>
          <a:p>
            <a:pPr algn="ctr">
              <a:lnSpc>
                <a:spcPts val="8400"/>
              </a:lnSpc>
              <a:spcBef>
                <a:spcPct val="0"/>
              </a:spcBef>
            </a:pPr>
            <a:r>
              <a:rPr lang="en-US" sz="6000">
                <a:solidFill>
                  <a:srgbClr val="000000"/>
                </a:solidFill>
                <a:latin typeface="Barlow Black"/>
              </a:rPr>
              <a:t>SINAV KAYGISI İLE BAŞ ETMEDE </a:t>
            </a:r>
          </a:p>
          <a:p>
            <a:pPr algn="ctr">
              <a:lnSpc>
                <a:spcPts val="8400"/>
              </a:lnSpc>
              <a:spcBef>
                <a:spcPct val="0"/>
              </a:spcBef>
            </a:pPr>
            <a:r>
              <a:rPr lang="en-US" sz="6000">
                <a:solidFill>
                  <a:srgbClr val="000000"/>
                </a:solidFill>
                <a:latin typeface="Barlow Black"/>
              </a:rPr>
              <a:t>AİLEYE DÜŞEN GÖREVLER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sp>
        <p:nvSpPr>
          <p:cNvPr id="2" name="TextBox 2"/>
          <p:cNvSpPr txBox="1"/>
          <p:nvPr/>
        </p:nvSpPr>
        <p:spPr>
          <a:xfrm>
            <a:off x="1028700" y="923925"/>
            <a:ext cx="16505299" cy="5311477"/>
          </a:xfrm>
          <a:prstGeom prst="rect">
            <a:avLst/>
          </a:prstGeom>
        </p:spPr>
        <p:txBody>
          <a:bodyPr lIns="0" tIns="0" rIns="0" bIns="0" rtlCol="0" anchor="t">
            <a:spAutoFit/>
          </a:bodyPr>
          <a:lstStyle/>
          <a:p>
            <a:pPr algn="ctr">
              <a:lnSpc>
                <a:spcPts val="6999"/>
              </a:lnSpc>
            </a:pPr>
            <a:r>
              <a:rPr lang="en-US" sz="4999">
                <a:solidFill>
                  <a:srgbClr val="000000"/>
                </a:solidFill>
                <a:latin typeface="DejaVu Serif"/>
              </a:rPr>
              <a:t>Sınav kaygısı sadece sınav grubu çocuklarını değil, bu grupta çocuğu olan aileleri de yakından ilgilendiren önemli bir konudur. İşte bu sebeple sınav kaygısıyla baş etmede ailelere düşen rol oldukça önemlidir.</a:t>
            </a:r>
          </a:p>
          <a:p>
            <a:pPr algn="ctr">
              <a:lnSpc>
                <a:spcPts val="6999"/>
              </a:lnSpc>
            </a:pPr>
            <a:endParaRPr/>
          </a:p>
        </p:txBody>
      </p:sp>
      <p:pic>
        <p:nvPicPr>
          <p:cNvPr id="3" name="Picture 3"/>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1159335">
            <a:off x="5667296" y="5562118"/>
            <a:ext cx="6382681" cy="4724882"/>
          </a:xfrm>
          <a:prstGeom prst="rect">
            <a:avLst/>
          </a:prstGeom>
        </p:spPr>
      </p:pic>
      <p:sp>
        <p:nvSpPr>
          <p:cNvPr id="4" name="AutoShape 4"/>
          <p:cNvSpPr/>
          <p:nvPr/>
        </p:nvSpPr>
        <p:spPr>
          <a:xfrm>
            <a:off x="1028700" y="5607891"/>
            <a:ext cx="16230600" cy="0"/>
          </a:xfrm>
          <a:prstGeom prst="line">
            <a:avLst/>
          </a:prstGeom>
          <a:ln w="47625" cap="rnd">
            <a:solidFill>
              <a:srgbClr val="000000"/>
            </a:solidFill>
            <a:prstDash val="sysDash"/>
            <a:headEnd type="none" w="sm" len="sm"/>
            <a:tailEnd type="none" w="sm" len="sm"/>
          </a:ln>
        </p:spPr>
      </p:sp>
      <p:sp>
        <p:nvSpPr>
          <p:cNvPr id="5" name="AutoShape 5"/>
          <p:cNvSpPr/>
          <p:nvPr/>
        </p:nvSpPr>
        <p:spPr>
          <a:xfrm>
            <a:off x="1028700" y="481758"/>
            <a:ext cx="16230600" cy="0"/>
          </a:xfrm>
          <a:prstGeom prst="line">
            <a:avLst/>
          </a:prstGeom>
          <a:ln w="47625" cap="rnd">
            <a:solidFill>
              <a:srgbClr val="000000"/>
            </a:solidFill>
            <a:prstDash val="sysDash"/>
            <a:headEnd type="none" w="sm" len="sm"/>
            <a:tailEnd type="none" w="sm" len="sm"/>
          </a:ln>
        </p:spPr>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85C8"/>
        </a:solidFill>
        <a:effectLst/>
      </p:bgPr>
    </p:bg>
    <p:spTree>
      <p:nvGrpSpPr>
        <p:cNvPr id="1" name=""/>
        <p:cNvGrpSpPr/>
        <p:nvPr/>
      </p:nvGrpSpPr>
      <p:grpSpPr>
        <a:xfrm>
          <a:off x="0" y="0"/>
          <a:ext cx="0" cy="0"/>
          <a:chOff x="0" y="0"/>
          <a:chExt cx="0" cy="0"/>
        </a:xfrm>
      </p:grpSpPr>
      <p:sp>
        <p:nvSpPr>
          <p:cNvPr id="2" name="TextBox 2"/>
          <p:cNvSpPr txBox="1"/>
          <p:nvPr/>
        </p:nvSpPr>
        <p:spPr>
          <a:xfrm>
            <a:off x="1028700" y="1936750"/>
            <a:ext cx="13032844" cy="6327774"/>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Poppins Medium"/>
              </a:rPr>
              <a:t>Aileler çocuklarının hayatındaki en önemli sosyal destek kaynaklarından biridir. Çocuğunuzun dünyasında meydana gelen  duygu, düşünce, davranış ve fiziksel değişimleri fark edip bu değişimlerin ne anlatmak istediğini anlayarak işe başlamalısınız. Sınav sürecinde başarılarını takdir ederken başarısız olduklarında yanlarında olduğunuzu hissettirmeli, başarısızlığın nedenlerini beraber tespit edip gidermeye çalışmalısınız.</a:t>
            </a:r>
          </a:p>
        </p:txBody>
      </p:sp>
      <p:pic>
        <p:nvPicPr>
          <p:cNvPr id="3" name="Picture 3"/>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4061544" y="0"/>
            <a:ext cx="4337075" cy="4114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85C8"/>
        </a:solidFill>
        <a:effectLst/>
      </p:bgPr>
    </p:bg>
    <p:spTree>
      <p:nvGrpSpPr>
        <p:cNvPr id="1" name=""/>
        <p:cNvGrpSpPr/>
        <p:nvPr/>
      </p:nvGrpSpPr>
      <p:grpSpPr>
        <a:xfrm>
          <a:off x="0" y="0"/>
          <a:ext cx="0" cy="0"/>
          <a:chOff x="0" y="0"/>
          <a:chExt cx="0" cy="0"/>
        </a:xfrm>
      </p:grpSpPr>
      <p:grpSp>
        <p:nvGrpSpPr>
          <p:cNvPr id="2" name="Group 2"/>
          <p:cNvGrpSpPr/>
          <p:nvPr/>
        </p:nvGrpSpPr>
        <p:grpSpPr>
          <a:xfrm>
            <a:off x="2222000" y="1028700"/>
            <a:ext cx="15591379" cy="7642046"/>
            <a:chOff x="0" y="0"/>
            <a:chExt cx="2379523" cy="1166313"/>
          </a:xfrm>
        </p:grpSpPr>
        <p:sp>
          <p:nvSpPr>
            <p:cNvPr id="3" name="Freeform 3"/>
            <p:cNvSpPr/>
            <p:nvPr/>
          </p:nvSpPr>
          <p:spPr>
            <a:xfrm>
              <a:off x="0" y="0"/>
              <a:ext cx="2379523" cy="1166313"/>
            </a:xfrm>
            <a:custGeom>
              <a:avLst/>
              <a:gdLst/>
              <a:ahLst/>
              <a:cxnLst/>
              <a:rect l="l" t="t" r="r" b="b"/>
              <a:pathLst>
                <a:path w="2379523" h="1166313">
                  <a:moveTo>
                    <a:pt x="0" y="0"/>
                  </a:moveTo>
                  <a:lnTo>
                    <a:pt x="2379523" y="0"/>
                  </a:lnTo>
                  <a:lnTo>
                    <a:pt x="2379523" y="1166313"/>
                  </a:lnTo>
                  <a:lnTo>
                    <a:pt x="0" y="1166313"/>
                  </a:lnTo>
                  <a:close/>
                </a:path>
              </a:pathLst>
            </a:custGeom>
            <a:solidFill>
              <a:srgbClr val="FDF9DE"/>
            </a:solidFill>
          </p:spPr>
        </p:sp>
      </p:grpSp>
      <p:sp>
        <p:nvSpPr>
          <p:cNvPr id="4" name="TextBox 4"/>
          <p:cNvSpPr txBox="1"/>
          <p:nvPr/>
        </p:nvSpPr>
        <p:spPr>
          <a:xfrm>
            <a:off x="2776079" y="1670883"/>
            <a:ext cx="14483221" cy="6327774"/>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Poppins Medium"/>
              </a:rPr>
              <a:t>Aileler çocuklarının sınırlarının farkında olmalı, akranlarıyla karşılaştırmaktan kaçınmalıdırlar.“Az çalıştın”, “sınavı kazanamayacaksın” gibi eleştirilerde bulunmamalıdırlar. Öğrencilerin sınav kaygısı yaşamasında önemli bir etken de ailelerin beklentisi ve baskısıdır. Güven ve sorumluluk vermeli, önemsemeli, dinlemeli, olumlu geri bildirimde bulunmalıdırlar. Sınava ilişkin konuşmalarda özenli davranmalı, empatik yaklaşmalılar.</a:t>
            </a:r>
          </a:p>
        </p:txBody>
      </p:sp>
      <p:pic>
        <p:nvPicPr>
          <p:cNvPr id="5" name="Picture 5"/>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2221119">
            <a:off x="1087145" y="36221"/>
            <a:ext cx="1701619" cy="344077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85C8"/>
        </a:solidFill>
        <a:effectLst/>
      </p:bgPr>
    </p:bg>
    <p:spTree>
      <p:nvGrpSpPr>
        <p:cNvPr id="1" name=""/>
        <p:cNvGrpSpPr/>
        <p:nvPr/>
      </p:nvGrpSpPr>
      <p:grpSpPr>
        <a:xfrm>
          <a:off x="0" y="0"/>
          <a:ext cx="0" cy="0"/>
          <a:chOff x="0" y="0"/>
          <a:chExt cx="0" cy="0"/>
        </a:xfrm>
      </p:grpSpPr>
      <p:grpSp>
        <p:nvGrpSpPr>
          <p:cNvPr id="2" name="Group 2"/>
          <p:cNvGrpSpPr/>
          <p:nvPr/>
        </p:nvGrpSpPr>
        <p:grpSpPr>
          <a:xfrm>
            <a:off x="1348310" y="1322477"/>
            <a:ext cx="15591379" cy="7642046"/>
            <a:chOff x="0" y="0"/>
            <a:chExt cx="2379523" cy="1166313"/>
          </a:xfrm>
        </p:grpSpPr>
        <p:sp>
          <p:nvSpPr>
            <p:cNvPr id="3" name="Freeform 3"/>
            <p:cNvSpPr/>
            <p:nvPr/>
          </p:nvSpPr>
          <p:spPr>
            <a:xfrm>
              <a:off x="0" y="0"/>
              <a:ext cx="2379523" cy="1166313"/>
            </a:xfrm>
            <a:custGeom>
              <a:avLst/>
              <a:gdLst/>
              <a:ahLst/>
              <a:cxnLst/>
              <a:rect l="l" t="t" r="r" b="b"/>
              <a:pathLst>
                <a:path w="2379523" h="1166313">
                  <a:moveTo>
                    <a:pt x="0" y="0"/>
                  </a:moveTo>
                  <a:lnTo>
                    <a:pt x="2379523" y="0"/>
                  </a:lnTo>
                  <a:lnTo>
                    <a:pt x="2379523" y="1166313"/>
                  </a:lnTo>
                  <a:lnTo>
                    <a:pt x="0" y="1166313"/>
                  </a:lnTo>
                  <a:close/>
                </a:path>
              </a:pathLst>
            </a:custGeom>
            <a:solidFill>
              <a:srgbClr val="FDF9DE"/>
            </a:solidFill>
          </p:spPr>
        </p:sp>
      </p:grpSp>
      <p:sp>
        <p:nvSpPr>
          <p:cNvPr id="4" name="TextBox 4"/>
          <p:cNvSpPr txBox="1"/>
          <p:nvPr/>
        </p:nvSpPr>
        <p:spPr>
          <a:xfrm>
            <a:off x="1883055" y="2641600"/>
            <a:ext cx="14521889" cy="4918074"/>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Poppins Medium"/>
              </a:rPr>
              <a:t> Gerçekçi olma,  sınavı yüceltmeden, yüreklendirici davranma önerilmektedir. Çocuklar koşulsuz sevilmelidir. Aile bireyleri uygun rol modeli olmalı, uygun aile ortamı sağlanarak ‘Demokratik Anne-Baba Tutumu’ benimsenip çocuklarını “birey değerliliği” içinde büyütüp bu sayede özgüveni yüksek, problem çözebilen, kaygı konrtrolü sağlayabilen çocuklar yetiştirmelidirler.</a:t>
            </a:r>
          </a:p>
        </p:txBody>
      </p:sp>
      <p:pic>
        <p:nvPicPr>
          <p:cNvPr id="5" name="Picture 5"/>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8120911" y="0"/>
            <a:ext cx="2046178" cy="20574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85C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14576" b="12987"/>
          <a:stretch>
            <a:fillRect/>
          </a:stretch>
        </p:blipFill>
        <p:spPr>
          <a:xfrm>
            <a:off x="3762494" y="4783395"/>
            <a:ext cx="10763011" cy="5199216"/>
          </a:xfrm>
          <a:prstGeom prst="rect">
            <a:avLst/>
          </a:prstGeom>
        </p:spPr>
      </p:pic>
      <p:sp>
        <p:nvSpPr>
          <p:cNvPr id="3" name="TextBox 3"/>
          <p:cNvSpPr txBox="1"/>
          <p:nvPr/>
        </p:nvSpPr>
        <p:spPr>
          <a:xfrm>
            <a:off x="551452" y="942975"/>
            <a:ext cx="17185096" cy="3539628"/>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Poppins Medium"/>
              </a:rPr>
              <a:t>Bu kaygılı süreç içerisinde çocukların rahatlamasını ve kendilerini ifade etmelerini sağlayacak resim , müzik, el sanatları, sportif faaliyetler gibi alanlarda onları desteklemek stresle başa çıkma becerisini olumlu yönde etkileyecek kendilerine olan güvenlerini diri tutacaktır.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85C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5856378" y="4388538"/>
            <a:ext cx="5898462" cy="5898462"/>
          </a:xfrm>
          <a:prstGeom prst="rect">
            <a:avLst/>
          </a:prstGeom>
        </p:spPr>
      </p:pic>
      <p:sp>
        <p:nvSpPr>
          <p:cNvPr id="3" name="TextBox 3"/>
          <p:cNvSpPr txBox="1"/>
          <p:nvPr/>
        </p:nvSpPr>
        <p:spPr>
          <a:xfrm>
            <a:off x="1930082" y="1334796"/>
            <a:ext cx="14427835" cy="2117427"/>
          </a:xfrm>
          <a:prstGeom prst="rect">
            <a:avLst/>
          </a:prstGeom>
        </p:spPr>
        <p:txBody>
          <a:bodyPr lIns="0" tIns="0" rIns="0" bIns="0" rtlCol="0" anchor="t">
            <a:spAutoFit/>
          </a:bodyPr>
          <a:lstStyle/>
          <a:p>
            <a:pPr algn="ctr">
              <a:lnSpc>
                <a:spcPts val="5600"/>
              </a:lnSpc>
              <a:spcBef>
                <a:spcPct val="0"/>
              </a:spcBef>
            </a:pPr>
            <a:r>
              <a:rPr lang="en-US" sz="4000">
                <a:solidFill>
                  <a:srgbClr val="000000"/>
                </a:solidFill>
                <a:latin typeface="Poppins Medium"/>
              </a:rPr>
              <a:t>Kaygı, bulaşıcı bir duygudur. Sınav hakkında çocuğunuzun kaygı duymasını istemiyorsanız, öncelikle sizin bu kaygıdan uzak durmanız gerekiyor.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5408284" y="3086100"/>
            <a:ext cx="6843742" cy="4114800"/>
          </a:xfrm>
          <a:prstGeom prst="rect">
            <a:avLst/>
          </a:prstGeom>
        </p:spPr>
      </p:pic>
      <p:sp>
        <p:nvSpPr>
          <p:cNvPr id="3" name="TextBox 3"/>
          <p:cNvSpPr txBox="1"/>
          <p:nvPr/>
        </p:nvSpPr>
        <p:spPr>
          <a:xfrm>
            <a:off x="3174482" y="219075"/>
            <a:ext cx="11939036" cy="1190526"/>
          </a:xfrm>
          <a:prstGeom prst="rect">
            <a:avLst/>
          </a:prstGeom>
        </p:spPr>
        <p:txBody>
          <a:bodyPr lIns="0" tIns="0" rIns="0" bIns="0" rtlCol="0" anchor="t">
            <a:spAutoFit/>
          </a:bodyPr>
          <a:lstStyle/>
          <a:p>
            <a:pPr algn="ctr">
              <a:lnSpc>
                <a:spcPts val="9799"/>
              </a:lnSpc>
            </a:pPr>
            <a:r>
              <a:rPr lang="en-US" sz="6999">
                <a:solidFill>
                  <a:srgbClr val="000000"/>
                </a:solidFill>
                <a:latin typeface="Abril Fatface"/>
              </a:rPr>
              <a:t>Nedir Sınav Kaygısı?</a:t>
            </a:r>
          </a:p>
        </p:txBody>
      </p:sp>
      <p:sp>
        <p:nvSpPr>
          <p:cNvPr id="4" name="TextBox 4"/>
          <p:cNvSpPr txBox="1"/>
          <p:nvPr/>
        </p:nvSpPr>
        <p:spPr>
          <a:xfrm>
            <a:off x="648343" y="2483936"/>
            <a:ext cx="16991314" cy="6384031"/>
          </a:xfrm>
          <a:prstGeom prst="rect">
            <a:avLst/>
          </a:prstGeom>
        </p:spPr>
        <p:txBody>
          <a:bodyPr lIns="0" tIns="0" rIns="0" bIns="0" rtlCol="0" anchor="t">
            <a:spAutoFit/>
          </a:bodyPr>
          <a:lstStyle/>
          <a:p>
            <a:pPr algn="ctr">
              <a:lnSpc>
                <a:spcPts val="5600"/>
              </a:lnSpc>
            </a:pPr>
            <a:r>
              <a:rPr lang="en-US" sz="4000">
                <a:solidFill>
                  <a:srgbClr val="000000"/>
                </a:solidFill>
                <a:latin typeface="DejaVu Serif"/>
              </a:rPr>
              <a:t>Kaygı, kötü bir sonuç doğacak diye duyulan üzüntü olarak tanımlanırken sınav kaygısı; öncesinde öğrenilen bilginin sınav sırasında etkili bir biçimde kullanılmasına engel olan ve başarının düşmesine yol açan yoğun kaygı olarak tanımlanır. Ebeveyn rolü ise işte tam burada ortaya çıkarak, çocuklarda gözlemlenebilen ve zor anlaşılan belirtileri fark edip bu konulara karşı bilinçlenmek ve çocukların kaygılarını anlayarak onlara destek olabilmektir.</a:t>
            </a:r>
          </a:p>
          <a:p>
            <a:pPr algn="ctr">
              <a:lnSpc>
                <a:spcPts val="5600"/>
              </a:lnSpc>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F529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042376"/>
            <a:ext cx="3566490" cy="7283541"/>
            <a:chOff x="0" y="-9525"/>
            <a:chExt cx="4755320" cy="9711389"/>
          </a:xfrm>
        </p:grpSpPr>
        <p:sp>
          <p:nvSpPr>
            <p:cNvPr id="3" name="TextBox 3"/>
            <p:cNvSpPr txBox="1"/>
            <p:nvPr/>
          </p:nvSpPr>
          <p:spPr>
            <a:xfrm>
              <a:off x="0" y="-9525"/>
              <a:ext cx="4755320" cy="822325"/>
            </a:xfrm>
            <a:prstGeom prst="rect">
              <a:avLst/>
            </a:prstGeom>
          </p:spPr>
          <p:txBody>
            <a:bodyPr lIns="0" tIns="0" rIns="0" bIns="0" rtlCol="0" anchor="t">
              <a:spAutoFit/>
            </a:bodyPr>
            <a:lstStyle/>
            <a:p>
              <a:pPr>
                <a:lnSpc>
                  <a:spcPts val="4800"/>
                </a:lnSpc>
              </a:pPr>
              <a:endParaRPr/>
            </a:p>
          </p:txBody>
        </p:sp>
        <p:sp>
          <p:nvSpPr>
            <p:cNvPr id="4" name="TextBox 4"/>
            <p:cNvSpPr txBox="1"/>
            <p:nvPr/>
          </p:nvSpPr>
          <p:spPr>
            <a:xfrm>
              <a:off x="0" y="1145145"/>
              <a:ext cx="4755320" cy="647700"/>
            </a:xfrm>
            <a:prstGeom prst="rect">
              <a:avLst/>
            </a:prstGeom>
          </p:spPr>
          <p:txBody>
            <a:bodyPr lIns="0" tIns="0" rIns="0" bIns="0" rtlCol="0" anchor="t">
              <a:spAutoFit/>
            </a:bodyPr>
            <a:lstStyle/>
            <a:p>
              <a:pPr>
                <a:lnSpc>
                  <a:spcPts val="3900"/>
                </a:lnSpc>
              </a:pPr>
              <a:endParaRPr/>
            </a:p>
          </p:txBody>
        </p:sp>
        <p:sp>
          <p:nvSpPr>
            <p:cNvPr id="5" name="TextBox 5"/>
            <p:cNvSpPr txBox="1"/>
            <p:nvPr/>
          </p:nvSpPr>
          <p:spPr>
            <a:xfrm>
              <a:off x="0" y="2144239"/>
              <a:ext cx="4755320" cy="7557625"/>
            </a:xfrm>
            <a:prstGeom prst="rect">
              <a:avLst/>
            </a:prstGeom>
          </p:spPr>
          <p:txBody>
            <a:bodyPr lIns="0" tIns="0" rIns="0" bIns="0" rtlCol="0" anchor="t">
              <a:spAutoFit/>
            </a:bodyPr>
            <a:lstStyle/>
            <a:p>
              <a:pPr>
                <a:lnSpc>
                  <a:spcPts val="2600"/>
                </a:lnSpc>
              </a:pPr>
              <a:r>
                <a:rPr lang="en-US" sz="2000" dirty="0">
                  <a:solidFill>
                    <a:srgbClr val="F6F6F6"/>
                  </a:solidFill>
                  <a:latin typeface="Poppins Medium" charset="-94"/>
                  <a:cs typeface="Poppins Medium" charset="-94"/>
                </a:rPr>
                <a:t>1. </a:t>
              </a:r>
              <a:r>
                <a:rPr lang="en-US" sz="2000" dirty="0" err="1">
                  <a:solidFill>
                    <a:srgbClr val="F6F6F6"/>
                  </a:solidFill>
                  <a:latin typeface="Poppins Medium" charset="-94"/>
                  <a:cs typeface="Poppins Medium" charset="-94"/>
                </a:rPr>
                <a:t>Sürekli</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kendini</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eleştirme</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kendini</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başarısız</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görme</a:t>
              </a:r>
              <a:r>
                <a:rPr lang="en-US" sz="2000" dirty="0">
                  <a:solidFill>
                    <a:srgbClr val="F6F6F6"/>
                  </a:solidFill>
                  <a:latin typeface="Poppins Medium" charset="-94"/>
                  <a:cs typeface="Poppins Medium" charset="-94"/>
                </a:rPr>
                <a:t>),</a:t>
              </a:r>
            </a:p>
            <a:p>
              <a:pPr>
                <a:lnSpc>
                  <a:spcPts val="2600"/>
                </a:lnSpc>
              </a:pPr>
              <a:r>
                <a:rPr lang="en-US" sz="2000" dirty="0">
                  <a:solidFill>
                    <a:srgbClr val="F6F6F6"/>
                  </a:solidFill>
                  <a:latin typeface="Poppins Medium" charset="-94"/>
                  <a:cs typeface="Poppins Medium" charset="-94"/>
                </a:rPr>
                <a:t>2. </a:t>
              </a:r>
              <a:r>
                <a:rPr lang="en-US" sz="2000" dirty="0" err="1">
                  <a:solidFill>
                    <a:srgbClr val="F6F6F6"/>
                  </a:solidFill>
                  <a:latin typeface="Poppins Medium" charset="-94"/>
                  <a:cs typeface="Poppins Medium" charset="-94"/>
                </a:rPr>
                <a:t>Sınavda</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ya</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da</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öncesinde</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kötü</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bir</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şey</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olacağı</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korkusu</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sınavdan</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önce</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hastalanırsam</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sınavda</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bayılırsam</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gibi</a:t>
              </a:r>
              <a:r>
                <a:rPr lang="en-US" sz="2000" dirty="0">
                  <a:solidFill>
                    <a:srgbClr val="F6F6F6"/>
                  </a:solidFill>
                  <a:latin typeface="Poppins Medium" charset="-94"/>
                  <a:cs typeface="Poppins Medium" charset="-94"/>
                </a:rPr>
                <a:t>),</a:t>
              </a:r>
            </a:p>
            <a:p>
              <a:pPr>
                <a:lnSpc>
                  <a:spcPts val="2600"/>
                </a:lnSpc>
              </a:pPr>
              <a:r>
                <a:rPr lang="en-US" sz="2000" dirty="0">
                  <a:solidFill>
                    <a:srgbClr val="F6F6F6"/>
                  </a:solidFill>
                  <a:latin typeface="Poppins Medium" charset="-94"/>
                  <a:cs typeface="Poppins Medium" charset="-94"/>
                </a:rPr>
                <a:t>3. </a:t>
              </a:r>
              <a:r>
                <a:rPr lang="en-US" sz="2000" dirty="0" err="1">
                  <a:solidFill>
                    <a:srgbClr val="F6F6F6"/>
                  </a:solidFill>
                  <a:latin typeface="Poppins Medium" charset="-94"/>
                  <a:cs typeface="Poppins Medium" charset="-94"/>
                </a:rPr>
                <a:t>Öz</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güven</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eksikliği</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Kendini</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yetersiz</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ve</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değersiz</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görme</a:t>
              </a:r>
              <a:r>
                <a:rPr lang="en-US" sz="2000" dirty="0">
                  <a:solidFill>
                    <a:srgbClr val="F6F6F6"/>
                  </a:solidFill>
                  <a:latin typeface="Poppins Medium" charset="-94"/>
                  <a:cs typeface="Poppins Medium" charset="-94"/>
                </a:rPr>
                <a:t>,</a:t>
              </a:r>
            </a:p>
            <a:p>
              <a:pPr>
                <a:lnSpc>
                  <a:spcPts val="2600"/>
                </a:lnSpc>
              </a:pPr>
              <a:r>
                <a:rPr lang="en-US" sz="2000" dirty="0">
                  <a:solidFill>
                    <a:srgbClr val="F6F6F6"/>
                  </a:solidFill>
                  <a:latin typeface="Poppins Medium" charset="-94"/>
                  <a:cs typeface="Poppins Medium" charset="-94"/>
                </a:rPr>
                <a:t>4. </a:t>
              </a:r>
              <a:r>
                <a:rPr lang="en-US" sz="2000" dirty="0" err="1">
                  <a:solidFill>
                    <a:srgbClr val="F6F6F6"/>
                  </a:solidFill>
                  <a:latin typeface="Poppins Medium" charset="-94"/>
                  <a:cs typeface="Poppins Medium" charset="-94"/>
                </a:rPr>
                <a:t>Dikkat</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ve</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konsantrasyon</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eksikliği</a:t>
              </a:r>
              <a:r>
                <a:rPr lang="en-US" sz="2000" dirty="0">
                  <a:solidFill>
                    <a:srgbClr val="F6F6F6"/>
                  </a:solidFill>
                  <a:latin typeface="Poppins Medium" charset="-94"/>
                  <a:cs typeface="Poppins Medium" charset="-94"/>
                </a:rPr>
                <a:t>,</a:t>
              </a:r>
            </a:p>
            <a:p>
              <a:pPr>
                <a:lnSpc>
                  <a:spcPts val="2600"/>
                </a:lnSpc>
              </a:pPr>
              <a:r>
                <a:rPr lang="en-US" sz="2000" dirty="0">
                  <a:solidFill>
                    <a:srgbClr val="F6F6F6"/>
                  </a:solidFill>
                  <a:latin typeface="Poppins Medium" charset="-94"/>
                  <a:cs typeface="Poppins Medium" charset="-94"/>
                </a:rPr>
                <a:t>5. </a:t>
              </a:r>
              <a:r>
                <a:rPr lang="en-US" sz="2000" dirty="0" err="1">
                  <a:solidFill>
                    <a:srgbClr val="F6F6F6"/>
                  </a:solidFill>
                  <a:latin typeface="Poppins Medium" charset="-94"/>
                  <a:cs typeface="Poppins Medium" charset="-94"/>
                </a:rPr>
                <a:t>Kavramları</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hatırlamada</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güçlük</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çekme</a:t>
              </a:r>
              <a:r>
                <a:rPr lang="en-US" sz="2000" dirty="0">
                  <a:solidFill>
                    <a:srgbClr val="F6F6F6"/>
                  </a:solidFill>
                  <a:latin typeface="Poppins Medium" charset="-94"/>
                  <a:cs typeface="Poppins Medium" charset="-94"/>
                </a:rPr>
                <a:t>,</a:t>
              </a:r>
            </a:p>
            <a:p>
              <a:pPr>
                <a:lnSpc>
                  <a:spcPts val="2600"/>
                </a:lnSpc>
              </a:pPr>
              <a:r>
                <a:rPr lang="en-US" sz="2000" dirty="0">
                  <a:solidFill>
                    <a:srgbClr val="F6F6F6"/>
                  </a:solidFill>
                  <a:latin typeface="Poppins Medium" charset="-94"/>
                  <a:cs typeface="Poppins Medium" charset="-94"/>
                </a:rPr>
                <a:t>6. </a:t>
              </a:r>
              <a:r>
                <a:rPr lang="en-US" sz="2000" dirty="0" err="1">
                  <a:solidFill>
                    <a:srgbClr val="F6F6F6"/>
                  </a:solidFill>
                  <a:latin typeface="Poppins Medium" charset="-94"/>
                  <a:cs typeface="Poppins Medium" charset="-94"/>
                </a:rPr>
                <a:t>Düşünceleri</a:t>
              </a:r>
              <a:r>
                <a:rPr lang="en-US" sz="2000" dirty="0">
                  <a:solidFill>
                    <a:srgbClr val="F6F6F6"/>
                  </a:solidFill>
                  <a:latin typeface="Poppins Medium" charset="-94"/>
                  <a:cs typeface="Poppins Medium" charset="-94"/>
                </a:rPr>
                <a:t> organize </a:t>
              </a:r>
              <a:r>
                <a:rPr lang="en-US" sz="2000" dirty="0" err="1">
                  <a:solidFill>
                    <a:srgbClr val="F6F6F6"/>
                  </a:solidFill>
                  <a:latin typeface="Poppins Medium" charset="-94"/>
                  <a:cs typeface="Poppins Medium" charset="-94"/>
                </a:rPr>
                <a:t>etmede</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güçlük</a:t>
              </a:r>
              <a:r>
                <a:rPr lang="en-US" sz="2000" dirty="0">
                  <a:solidFill>
                    <a:srgbClr val="F6F6F6"/>
                  </a:solidFill>
                  <a:latin typeface="Poppins Medium" charset="-94"/>
                  <a:cs typeface="Poppins Medium" charset="-94"/>
                </a:rPr>
                <a:t> </a:t>
              </a:r>
              <a:r>
                <a:rPr lang="en-US" sz="2000" dirty="0" err="1">
                  <a:solidFill>
                    <a:srgbClr val="F6F6F6"/>
                  </a:solidFill>
                  <a:latin typeface="Poppins Medium" charset="-94"/>
                  <a:cs typeface="Poppins Medium" charset="-94"/>
                </a:rPr>
                <a:t>çekme</a:t>
              </a:r>
              <a:r>
                <a:rPr lang="en-US" sz="2000" dirty="0">
                  <a:solidFill>
                    <a:srgbClr val="F6F6F6"/>
                  </a:solidFill>
                  <a:latin typeface="Poppins Medium" charset="-94"/>
                  <a:cs typeface="Poppins Medium" charset="-94"/>
                </a:rPr>
                <a:t>,</a:t>
              </a:r>
            </a:p>
            <a:p>
              <a:pPr>
                <a:lnSpc>
                  <a:spcPts val="2600"/>
                </a:lnSpc>
              </a:pPr>
              <a:endParaRPr dirty="0"/>
            </a:p>
          </p:txBody>
        </p:sp>
      </p:grpSp>
      <p:grpSp>
        <p:nvGrpSpPr>
          <p:cNvPr id="6" name="Group 6"/>
          <p:cNvGrpSpPr/>
          <p:nvPr/>
        </p:nvGrpSpPr>
        <p:grpSpPr>
          <a:xfrm>
            <a:off x="272292" y="2540843"/>
            <a:ext cx="970137" cy="970137"/>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85C8"/>
            </a:solidFill>
          </p:spPr>
        </p:sp>
      </p:grpSp>
      <p:grpSp>
        <p:nvGrpSpPr>
          <p:cNvPr id="8" name="Group 8"/>
          <p:cNvGrpSpPr/>
          <p:nvPr/>
        </p:nvGrpSpPr>
        <p:grpSpPr>
          <a:xfrm>
            <a:off x="6257893" y="1562050"/>
            <a:ext cx="3618365" cy="5088129"/>
            <a:chOff x="0" y="0"/>
            <a:chExt cx="4824486" cy="6784172"/>
          </a:xfrm>
        </p:grpSpPr>
        <p:sp>
          <p:nvSpPr>
            <p:cNvPr id="9" name="TextBox 9"/>
            <p:cNvSpPr txBox="1"/>
            <p:nvPr/>
          </p:nvSpPr>
          <p:spPr>
            <a:xfrm>
              <a:off x="0" y="0"/>
              <a:ext cx="4824486" cy="812602"/>
            </a:xfrm>
            <a:prstGeom prst="rect">
              <a:avLst/>
            </a:prstGeom>
          </p:spPr>
          <p:txBody>
            <a:bodyPr lIns="0" tIns="0" rIns="0" bIns="0" rtlCol="0" anchor="t">
              <a:spAutoFit/>
            </a:bodyPr>
            <a:lstStyle/>
            <a:p>
              <a:pPr>
                <a:lnSpc>
                  <a:spcPts val="4799"/>
                </a:lnSpc>
              </a:pPr>
              <a:endParaRPr/>
            </a:p>
          </p:txBody>
        </p:sp>
        <p:sp>
          <p:nvSpPr>
            <p:cNvPr id="10" name="TextBox 10"/>
            <p:cNvSpPr txBox="1"/>
            <p:nvPr/>
          </p:nvSpPr>
          <p:spPr>
            <a:xfrm>
              <a:off x="0" y="1135421"/>
              <a:ext cx="4824486" cy="1740826"/>
            </a:xfrm>
            <a:prstGeom prst="rect">
              <a:avLst/>
            </a:prstGeom>
          </p:spPr>
          <p:txBody>
            <a:bodyPr lIns="0" tIns="0" rIns="0" bIns="0" rtlCol="0" anchor="t">
              <a:spAutoFit/>
            </a:bodyPr>
            <a:lstStyle/>
            <a:p>
              <a:pPr>
                <a:lnSpc>
                  <a:spcPts val="5199"/>
                </a:lnSpc>
              </a:pPr>
              <a:r>
                <a:rPr lang="en-US" sz="3999">
                  <a:solidFill>
                    <a:srgbClr val="FFD77D"/>
                  </a:solidFill>
                  <a:latin typeface="Barlow Black"/>
                </a:rPr>
                <a:t>Duygusal Belirtiler</a:t>
              </a:r>
            </a:p>
          </p:txBody>
        </p:sp>
        <p:sp>
          <p:nvSpPr>
            <p:cNvPr id="11" name="TextBox 11"/>
            <p:cNvSpPr txBox="1"/>
            <p:nvPr/>
          </p:nvSpPr>
          <p:spPr>
            <a:xfrm>
              <a:off x="0" y="3227643"/>
              <a:ext cx="4824486" cy="3556529"/>
            </a:xfrm>
            <a:prstGeom prst="rect">
              <a:avLst/>
            </a:prstGeom>
          </p:spPr>
          <p:txBody>
            <a:bodyPr lIns="0" tIns="0" rIns="0" bIns="0" rtlCol="0" anchor="t">
              <a:spAutoFit/>
            </a:bodyPr>
            <a:lstStyle/>
            <a:p>
              <a:pPr>
                <a:lnSpc>
                  <a:spcPts val="2600"/>
                </a:lnSpc>
              </a:pPr>
              <a:r>
                <a:rPr lang="en-US" sz="2000" dirty="0">
                  <a:solidFill>
                    <a:srgbClr val="F6F6F6"/>
                  </a:solidFill>
                  <a:latin typeface="Poppins Medium"/>
                </a:rPr>
                <a:t>1. </a:t>
              </a:r>
              <a:r>
                <a:rPr lang="en-US" sz="2000" dirty="0" err="1">
                  <a:solidFill>
                    <a:srgbClr val="F6F6F6"/>
                  </a:solidFill>
                  <a:latin typeface="Poppins Medium"/>
                </a:rPr>
                <a:t>Huzursuzluk</a:t>
              </a:r>
              <a:r>
                <a:rPr lang="en-US" sz="2000" dirty="0">
                  <a:solidFill>
                    <a:srgbClr val="F6F6F6"/>
                  </a:solidFill>
                  <a:latin typeface="Poppins Medium"/>
                </a:rPr>
                <a:t>, </a:t>
              </a:r>
              <a:r>
                <a:rPr lang="en-US" sz="2000" dirty="0" err="1">
                  <a:solidFill>
                    <a:srgbClr val="F6F6F6"/>
                  </a:solidFill>
                  <a:latin typeface="Poppins Medium"/>
                </a:rPr>
                <a:t>Karamsarlık</a:t>
              </a:r>
              <a:endParaRPr lang="en-US" sz="2000" dirty="0">
                <a:solidFill>
                  <a:srgbClr val="F6F6F6"/>
                </a:solidFill>
                <a:latin typeface="Poppins Medium"/>
              </a:endParaRPr>
            </a:p>
            <a:p>
              <a:pPr>
                <a:lnSpc>
                  <a:spcPts val="2600"/>
                </a:lnSpc>
              </a:pPr>
              <a:r>
                <a:rPr lang="en-US" sz="2000" dirty="0">
                  <a:solidFill>
                    <a:srgbClr val="F6F6F6"/>
                  </a:solidFill>
                  <a:latin typeface="Arimo"/>
                </a:rPr>
                <a:t>2. </a:t>
              </a:r>
              <a:r>
                <a:rPr lang="en-US" sz="2000" dirty="0" err="1">
                  <a:solidFill>
                    <a:srgbClr val="F6F6F6"/>
                  </a:solidFill>
                  <a:latin typeface="Arimo"/>
                </a:rPr>
                <a:t>Tedirgin</a:t>
              </a:r>
              <a:r>
                <a:rPr lang="en-US" sz="2000" dirty="0">
                  <a:solidFill>
                    <a:srgbClr val="F6F6F6"/>
                  </a:solidFill>
                  <a:latin typeface="Arimo"/>
                </a:rPr>
                <a:t> </a:t>
              </a:r>
              <a:r>
                <a:rPr lang="en-US" sz="2000" dirty="0" err="1">
                  <a:solidFill>
                    <a:srgbClr val="F6F6F6"/>
                  </a:solidFill>
                  <a:latin typeface="Arimo"/>
                </a:rPr>
                <a:t>olma</a:t>
              </a:r>
              <a:r>
                <a:rPr lang="en-US" sz="2000" dirty="0">
                  <a:solidFill>
                    <a:srgbClr val="F6F6F6"/>
                  </a:solidFill>
                  <a:latin typeface="Arimo"/>
                </a:rPr>
                <a:t>, </a:t>
              </a:r>
              <a:r>
                <a:rPr lang="en-US" sz="2000" dirty="0" err="1">
                  <a:solidFill>
                    <a:srgbClr val="F6F6F6"/>
                  </a:solidFill>
                  <a:latin typeface="Arimo"/>
                </a:rPr>
                <a:t>Panik</a:t>
              </a:r>
              <a:r>
                <a:rPr lang="en-US" sz="2000" dirty="0">
                  <a:solidFill>
                    <a:srgbClr val="F6F6F6"/>
                  </a:solidFill>
                  <a:latin typeface="Arimo"/>
                </a:rPr>
                <a:t> </a:t>
              </a:r>
              <a:r>
                <a:rPr lang="en-US" sz="2000" dirty="0" err="1">
                  <a:solidFill>
                    <a:srgbClr val="F6F6F6"/>
                  </a:solidFill>
                  <a:latin typeface="Arimo"/>
                </a:rPr>
                <a:t>hali</a:t>
              </a:r>
              <a:endParaRPr lang="en-US" sz="2000" dirty="0">
                <a:solidFill>
                  <a:srgbClr val="F6F6F6"/>
                </a:solidFill>
                <a:latin typeface="Arimo"/>
              </a:endParaRPr>
            </a:p>
            <a:p>
              <a:pPr>
                <a:lnSpc>
                  <a:spcPts val="2600"/>
                </a:lnSpc>
              </a:pPr>
              <a:r>
                <a:rPr lang="en-US" sz="2000" dirty="0">
                  <a:solidFill>
                    <a:srgbClr val="F6F6F6"/>
                  </a:solidFill>
                  <a:latin typeface="Arimo"/>
                </a:rPr>
                <a:t>3. </a:t>
              </a:r>
              <a:r>
                <a:rPr lang="en-US" sz="2000" dirty="0" err="1">
                  <a:solidFill>
                    <a:srgbClr val="F6F6F6"/>
                  </a:solidFill>
                  <a:latin typeface="Arimo"/>
                </a:rPr>
                <a:t>Sinirli</a:t>
              </a:r>
              <a:r>
                <a:rPr lang="en-US" sz="2000" dirty="0">
                  <a:solidFill>
                    <a:srgbClr val="F6F6F6"/>
                  </a:solidFill>
                  <a:latin typeface="Arimo"/>
                </a:rPr>
                <a:t> </a:t>
              </a:r>
              <a:r>
                <a:rPr lang="en-US" sz="2000" dirty="0" err="1">
                  <a:solidFill>
                    <a:srgbClr val="F6F6F6"/>
                  </a:solidFill>
                  <a:latin typeface="Arimo"/>
                </a:rPr>
                <a:t>ve</a:t>
              </a:r>
              <a:r>
                <a:rPr lang="en-US" sz="2000" dirty="0">
                  <a:solidFill>
                    <a:srgbClr val="F6F6F6"/>
                  </a:solidFill>
                  <a:latin typeface="Arimo"/>
                </a:rPr>
                <a:t> </a:t>
              </a:r>
              <a:r>
                <a:rPr lang="en-US" sz="2000" dirty="0" err="1">
                  <a:solidFill>
                    <a:srgbClr val="F6F6F6"/>
                  </a:solidFill>
                  <a:latin typeface="Arimo"/>
                </a:rPr>
                <a:t>öfkeli</a:t>
              </a:r>
              <a:r>
                <a:rPr lang="en-US" sz="2000" dirty="0">
                  <a:solidFill>
                    <a:srgbClr val="F6F6F6"/>
                  </a:solidFill>
                  <a:latin typeface="Arimo"/>
                </a:rPr>
                <a:t> </a:t>
              </a:r>
              <a:r>
                <a:rPr lang="en-US" sz="2000" dirty="0" err="1">
                  <a:solidFill>
                    <a:srgbClr val="F6F6F6"/>
                  </a:solidFill>
                  <a:latin typeface="Arimo"/>
                </a:rPr>
                <a:t>olma</a:t>
              </a:r>
              <a:endParaRPr lang="en-US" sz="2000" dirty="0">
                <a:solidFill>
                  <a:srgbClr val="F6F6F6"/>
                </a:solidFill>
                <a:latin typeface="Arimo"/>
              </a:endParaRPr>
            </a:p>
            <a:p>
              <a:pPr>
                <a:lnSpc>
                  <a:spcPts val="2600"/>
                </a:lnSpc>
              </a:pPr>
              <a:r>
                <a:rPr lang="en-US" sz="2000" dirty="0">
                  <a:solidFill>
                    <a:srgbClr val="F6F6F6"/>
                  </a:solidFill>
                  <a:latin typeface="Arimo"/>
                </a:rPr>
                <a:t>4. </a:t>
              </a:r>
              <a:r>
                <a:rPr lang="en-US" sz="2000" dirty="0" err="1">
                  <a:solidFill>
                    <a:srgbClr val="F6F6F6"/>
                  </a:solidFill>
                  <a:latin typeface="Arimo"/>
                </a:rPr>
                <a:t>Depresif</a:t>
              </a:r>
              <a:r>
                <a:rPr lang="en-US" sz="2000" dirty="0">
                  <a:solidFill>
                    <a:srgbClr val="F6F6F6"/>
                  </a:solidFill>
                  <a:latin typeface="Arimo"/>
                </a:rPr>
                <a:t> </a:t>
              </a:r>
              <a:r>
                <a:rPr lang="en-US" sz="2000" dirty="0" err="1">
                  <a:solidFill>
                    <a:srgbClr val="F6F6F6"/>
                  </a:solidFill>
                  <a:latin typeface="Arimo"/>
                </a:rPr>
                <a:t>ruh</a:t>
              </a:r>
              <a:r>
                <a:rPr lang="en-US" sz="2000" dirty="0">
                  <a:solidFill>
                    <a:srgbClr val="F6F6F6"/>
                  </a:solidFill>
                  <a:latin typeface="Arimo"/>
                </a:rPr>
                <a:t> </a:t>
              </a:r>
              <a:r>
                <a:rPr lang="en-US" sz="2000" dirty="0" err="1">
                  <a:solidFill>
                    <a:srgbClr val="F6F6F6"/>
                  </a:solidFill>
                  <a:latin typeface="Arimo"/>
                </a:rPr>
                <a:t>hali</a:t>
              </a:r>
              <a:r>
                <a:rPr lang="en-US" sz="2000" dirty="0">
                  <a:solidFill>
                    <a:srgbClr val="F6F6F6"/>
                  </a:solidFill>
                  <a:latin typeface="Arimo"/>
                </a:rPr>
                <a:t>, </a:t>
              </a:r>
              <a:r>
                <a:rPr lang="en-US" sz="2000" dirty="0" err="1">
                  <a:solidFill>
                    <a:srgbClr val="F6F6F6"/>
                  </a:solidFill>
                  <a:latin typeface="Arimo"/>
                </a:rPr>
                <a:t>Sürekli</a:t>
              </a:r>
              <a:r>
                <a:rPr lang="en-US" sz="2000" dirty="0">
                  <a:solidFill>
                    <a:srgbClr val="F6F6F6"/>
                  </a:solidFill>
                  <a:latin typeface="Arimo"/>
                </a:rPr>
                <a:t> </a:t>
              </a:r>
              <a:r>
                <a:rPr lang="en-US" sz="2000" dirty="0" err="1">
                  <a:solidFill>
                    <a:srgbClr val="F6F6F6"/>
                  </a:solidFill>
                  <a:latin typeface="Arimo"/>
                </a:rPr>
                <a:t>ağlama</a:t>
              </a:r>
              <a:r>
                <a:rPr lang="en-US" sz="2000" dirty="0">
                  <a:solidFill>
                    <a:srgbClr val="F6F6F6"/>
                  </a:solidFill>
                  <a:latin typeface="Arimo"/>
                </a:rPr>
                <a:t>.</a:t>
              </a:r>
            </a:p>
            <a:p>
              <a:pPr>
                <a:lnSpc>
                  <a:spcPts val="2600"/>
                </a:lnSpc>
              </a:pPr>
              <a:r>
                <a:rPr lang="en-US" sz="2000" dirty="0">
                  <a:solidFill>
                    <a:srgbClr val="F6F6F6"/>
                  </a:solidFill>
                  <a:latin typeface="Arimo"/>
                </a:rPr>
                <a:t>5. </a:t>
              </a:r>
              <a:r>
                <a:rPr lang="en-US" sz="2000" dirty="0" err="1">
                  <a:solidFill>
                    <a:srgbClr val="F6F6F6"/>
                  </a:solidFill>
                  <a:latin typeface="Arimo"/>
                </a:rPr>
                <a:t>Kontrolü</a:t>
              </a:r>
              <a:r>
                <a:rPr lang="en-US" sz="2000" dirty="0">
                  <a:solidFill>
                    <a:srgbClr val="F6F6F6"/>
                  </a:solidFill>
                  <a:latin typeface="Arimo"/>
                </a:rPr>
                <a:t> </a:t>
              </a:r>
              <a:r>
                <a:rPr lang="en-US" sz="2000" dirty="0" err="1">
                  <a:solidFill>
                    <a:srgbClr val="F6F6F6"/>
                  </a:solidFill>
                  <a:latin typeface="Arimo"/>
                </a:rPr>
                <a:t>yitirme</a:t>
              </a:r>
              <a:r>
                <a:rPr lang="en-US" sz="2000" dirty="0">
                  <a:solidFill>
                    <a:srgbClr val="F6F6F6"/>
                  </a:solidFill>
                  <a:latin typeface="Arimo"/>
                </a:rPr>
                <a:t> </a:t>
              </a:r>
              <a:r>
                <a:rPr lang="en-US" sz="2000" dirty="0" err="1">
                  <a:solidFill>
                    <a:srgbClr val="F6F6F6"/>
                  </a:solidFill>
                  <a:latin typeface="Arimo"/>
                </a:rPr>
                <a:t>hissi</a:t>
              </a:r>
              <a:endParaRPr lang="en-US" sz="2000" dirty="0">
                <a:solidFill>
                  <a:srgbClr val="F6F6F6"/>
                </a:solidFill>
                <a:latin typeface="Arimo"/>
              </a:endParaRPr>
            </a:p>
            <a:p>
              <a:pPr>
                <a:lnSpc>
                  <a:spcPts val="2600"/>
                </a:lnSpc>
              </a:pPr>
              <a:r>
                <a:rPr lang="en-US" sz="2000" dirty="0">
                  <a:solidFill>
                    <a:srgbClr val="F6F6F6"/>
                  </a:solidFill>
                  <a:latin typeface="Arimo"/>
                </a:rPr>
                <a:t>6. </a:t>
              </a:r>
              <a:r>
                <a:rPr lang="en-US" sz="2000" dirty="0" err="1">
                  <a:solidFill>
                    <a:srgbClr val="F6F6F6"/>
                  </a:solidFill>
                  <a:latin typeface="Arimo"/>
                </a:rPr>
                <a:t>Başarısızlık</a:t>
              </a:r>
              <a:r>
                <a:rPr lang="en-US" sz="2000" dirty="0">
                  <a:solidFill>
                    <a:srgbClr val="F6F6F6"/>
                  </a:solidFill>
                  <a:latin typeface="Arimo"/>
                </a:rPr>
                <a:t> </a:t>
              </a:r>
              <a:r>
                <a:rPr lang="en-US" sz="2000" dirty="0" err="1">
                  <a:solidFill>
                    <a:srgbClr val="F6F6F6"/>
                  </a:solidFill>
                  <a:latin typeface="Arimo"/>
                </a:rPr>
                <a:t>korkusu</a:t>
              </a:r>
              <a:endParaRPr lang="en-US" sz="2000" dirty="0">
                <a:solidFill>
                  <a:srgbClr val="F6F6F6"/>
                </a:solidFill>
                <a:latin typeface="Arimo"/>
              </a:endParaRPr>
            </a:p>
            <a:p>
              <a:pPr>
                <a:lnSpc>
                  <a:spcPts val="2600"/>
                </a:lnSpc>
              </a:pPr>
              <a:endParaRPr dirty="0"/>
            </a:p>
          </p:txBody>
        </p:sp>
      </p:grpSp>
      <p:sp>
        <p:nvSpPr>
          <p:cNvPr id="12" name="TextBox 12"/>
          <p:cNvSpPr txBox="1"/>
          <p:nvPr/>
        </p:nvSpPr>
        <p:spPr>
          <a:xfrm>
            <a:off x="1244848" y="2573898"/>
            <a:ext cx="3836583" cy="937081"/>
          </a:xfrm>
          <a:prstGeom prst="rect">
            <a:avLst/>
          </a:prstGeom>
        </p:spPr>
        <p:txBody>
          <a:bodyPr lIns="0" tIns="0" rIns="0" bIns="0" rtlCol="0" anchor="t">
            <a:spAutoFit/>
          </a:bodyPr>
          <a:lstStyle/>
          <a:p>
            <a:pPr>
              <a:lnSpc>
                <a:spcPts val="3479"/>
              </a:lnSpc>
            </a:pPr>
            <a:r>
              <a:rPr lang="en-US" sz="3999">
                <a:solidFill>
                  <a:srgbClr val="FFD77D"/>
                </a:solidFill>
                <a:latin typeface="Barlow Black Bold"/>
              </a:rPr>
              <a:t>Zihinsel Belirtiler</a:t>
            </a:r>
          </a:p>
        </p:txBody>
      </p:sp>
      <p:sp>
        <p:nvSpPr>
          <p:cNvPr id="13" name="TextBox 13"/>
          <p:cNvSpPr txBox="1"/>
          <p:nvPr/>
        </p:nvSpPr>
        <p:spPr>
          <a:xfrm>
            <a:off x="636091" y="371525"/>
            <a:ext cx="17015817" cy="1190526"/>
          </a:xfrm>
          <a:prstGeom prst="rect">
            <a:avLst/>
          </a:prstGeom>
        </p:spPr>
        <p:txBody>
          <a:bodyPr lIns="0" tIns="0" rIns="0" bIns="0" rtlCol="0" anchor="t">
            <a:spAutoFit/>
          </a:bodyPr>
          <a:lstStyle/>
          <a:p>
            <a:pPr algn="ctr">
              <a:lnSpc>
                <a:spcPts val="9799"/>
              </a:lnSpc>
            </a:pPr>
            <a:r>
              <a:rPr lang="en-US" sz="6999">
                <a:solidFill>
                  <a:srgbClr val="F6F6F6"/>
                </a:solidFill>
                <a:latin typeface="Abril Fatface"/>
              </a:rPr>
              <a:t>Çocuklardaki Sınav Kaygısının Belirtileri</a:t>
            </a:r>
          </a:p>
        </p:txBody>
      </p:sp>
      <p:sp>
        <p:nvSpPr>
          <p:cNvPr id="14" name="TextBox 14"/>
          <p:cNvSpPr txBox="1"/>
          <p:nvPr/>
        </p:nvSpPr>
        <p:spPr>
          <a:xfrm>
            <a:off x="560139" y="2650549"/>
            <a:ext cx="553194" cy="676176"/>
          </a:xfrm>
          <a:prstGeom prst="rect">
            <a:avLst/>
          </a:prstGeom>
        </p:spPr>
        <p:txBody>
          <a:bodyPr lIns="0" tIns="0" rIns="0" bIns="0" rtlCol="0" anchor="t">
            <a:spAutoFit/>
          </a:bodyPr>
          <a:lstStyle/>
          <a:p>
            <a:pPr algn="ctr">
              <a:lnSpc>
                <a:spcPts val="5599"/>
              </a:lnSpc>
            </a:pPr>
            <a:r>
              <a:rPr lang="en-US" sz="3999">
                <a:solidFill>
                  <a:srgbClr val="FFFFFF"/>
                </a:solidFill>
                <a:latin typeface="Abril Fatface"/>
              </a:rPr>
              <a:t>01</a:t>
            </a:r>
          </a:p>
        </p:txBody>
      </p:sp>
      <p:grpSp>
        <p:nvGrpSpPr>
          <p:cNvPr id="15" name="Group 15"/>
          <p:cNvGrpSpPr/>
          <p:nvPr/>
        </p:nvGrpSpPr>
        <p:grpSpPr>
          <a:xfrm>
            <a:off x="5081431" y="2585132"/>
            <a:ext cx="970137" cy="970137"/>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85C8"/>
            </a:solidFill>
          </p:spPr>
        </p:sp>
      </p:grpSp>
      <p:sp>
        <p:nvSpPr>
          <p:cNvPr id="17" name="TextBox 17"/>
          <p:cNvSpPr txBox="1"/>
          <p:nvPr/>
        </p:nvSpPr>
        <p:spPr>
          <a:xfrm>
            <a:off x="5257607" y="2641024"/>
            <a:ext cx="617786" cy="685700"/>
          </a:xfrm>
          <a:prstGeom prst="rect">
            <a:avLst/>
          </a:prstGeom>
        </p:spPr>
        <p:txBody>
          <a:bodyPr lIns="0" tIns="0" rIns="0" bIns="0" rtlCol="0" anchor="t">
            <a:spAutoFit/>
          </a:bodyPr>
          <a:lstStyle/>
          <a:p>
            <a:pPr algn="ctr">
              <a:lnSpc>
                <a:spcPts val="5600"/>
              </a:lnSpc>
            </a:pPr>
            <a:r>
              <a:rPr lang="en-US" sz="4000">
                <a:solidFill>
                  <a:srgbClr val="FFFFFF"/>
                </a:solidFill>
                <a:latin typeface="Abril Fatface"/>
              </a:rPr>
              <a:t>02</a:t>
            </a:r>
          </a:p>
        </p:txBody>
      </p:sp>
      <p:sp>
        <p:nvSpPr>
          <p:cNvPr id="18" name="TextBox 18"/>
          <p:cNvSpPr txBox="1"/>
          <p:nvPr/>
        </p:nvSpPr>
        <p:spPr>
          <a:xfrm>
            <a:off x="10725204" y="2573898"/>
            <a:ext cx="3836583" cy="937081"/>
          </a:xfrm>
          <a:prstGeom prst="rect">
            <a:avLst/>
          </a:prstGeom>
        </p:spPr>
        <p:txBody>
          <a:bodyPr lIns="0" tIns="0" rIns="0" bIns="0" rtlCol="0" anchor="t">
            <a:spAutoFit/>
          </a:bodyPr>
          <a:lstStyle/>
          <a:p>
            <a:pPr>
              <a:lnSpc>
                <a:spcPts val="3479"/>
              </a:lnSpc>
            </a:pPr>
            <a:r>
              <a:rPr lang="en-US" sz="3999">
                <a:solidFill>
                  <a:srgbClr val="FFD77D"/>
                </a:solidFill>
                <a:latin typeface="Barlow Black Bold"/>
              </a:rPr>
              <a:t>Davranışsal Belirtiler</a:t>
            </a:r>
          </a:p>
        </p:txBody>
      </p:sp>
      <p:grpSp>
        <p:nvGrpSpPr>
          <p:cNvPr id="19" name="Group 19"/>
          <p:cNvGrpSpPr/>
          <p:nvPr/>
        </p:nvGrpSpPr>
        <p:grpSpPr>
          <a:xfrm>
            <a:off x="9562007" y="2536906"/>
            <a:ext cx="1041150" cy="970137"/>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85C8"/>
            </a:solidFill>
          </p:spPr>
        </p:sp>
      </p:grpSp>
      <p:sp>
        <p:nvSpPr>
          <p:cNvPr id="21" name="TextBox 21"/>
          <p:cNvSpPr txBox="1"/>
          <p:nvPr/>
        </p:nvSpPr>
        <p:spPr>
          <a:xfrm>
            <a:off x="9768331" y="2604339"/>
            <a:ext cx="628501" cy="685700"/>
          </a:xfrm>
          <a:prstGeom prst="rect">
            <a:avLst/>
          </a:prstGeom>
        </p:spPr>
        <p:txBody>
          <a:bodyPr lIns="0" tIns="0" rIns="0" bIns="0" rtlCol="0" anchor="t">
            <a:spAutoFit/>
          </a:bodyPr>
          <a:lstStyle/>
          <a:p>
            <a:pPr algn="ctr">
              <a:lnSpc>
                <a:spcPts val="5600"/>
              </a:lnSpc>
            </a:pPr>
            <a:r>
              <a:rPr lang="en-US" sz="4000">
                <a:solidFill>
                  <a:srgbClr val="FFFFFF"/>
                </a:solidFill>
                <a:latin typeface="Abril Fatface"/>
              </a:rPr>
              <a:t>03</a:t>
            </a:r>
          </a:p>
        </p:txBody>
      </p:sp>
      <p:sp>
        <p:nvSpPr>
          <p:cNvPr id="22" name="TextBox 22"/>
          <p:cNvSpPr txBox="1"/>
          <p:nvPr/>
        </p:nvSpPr>
        <p:spPr>
          <a:xfrm>
            <a:off x="10506259" y="3910851"/>
            <a:ext cx="3327930" cy="3294658"/>
          </a:xfrm>
          <a:prstGeom prst="rect">
            <a:avLst/>
          </a:prstGeom>
        </p:spPr>
        <p:txBody>
          <a:bodyPr lIns="0" tIns="0" rIns="0" bIns="0" rtlCol="0" anchor="t">
            <a:spAutoFit/>
          </a:bodyPr>
          <a:lstStyle/>
          <a:p>
            <a:pPr algn="ctr">
              <a:lnSpc>
                <a:spcPts val="2600"/>
              </a:lnSpc>
              <a:spcBef>
                <a:spcPct val="0"/>
              </a:spcBef>
            </a:pPr>
            <a:r>
              <a:rPr lang="en-US" sz="2000" dirty="0">
                <a:solidFill>
                  <a:srgbClr val="F6F6F6"/>
                </a:solidFill>
                <a:latin typeface="Poppins Medium"/>
              </a:rPr>
              <a:t>1. </a:t>
            </a:r>
            <a:r>
              <a:rPr lang="en-US" sz="2000" dirty="0" err="1">
                <a:solidFill>
                  <a:srgbClr val="F6F6F6"/>
                </a:solidFill>
                <a:latin typeface="Poppins Medium"/>
              </a:rPr>
              <a:t>Çalışma</a:t>
            </a:r>
            <a:r>
              <a:rPr lang="en-US" sz="2000" dirty="0">
                <a:solidFill>
                  <a:srgbClr val="F6F6F6"/>
                </a:solidFill>
                <a:latin typeface="Poppins Medium"/>
              </a:rPr>
              <a:t> </a:t>
            </a:r>
            <a:r>
              <a:rPr lang="en-US" sz="2000" dirty="0" err="1">
                <a:solidFill>
                  <a:srgbClr val="F6F6F6"/>
                </a:solidFill>
                <a:latin typeface="Poppins Medium"/>
              </a:rPr>
              <a:t>konusunda</a:t>
            </a:r>
            <a:r>
              <a:rPr lang="en-US" sz="2000" dirty="0">
                <a:solidFill>
                  <a:srgbClr val="F6F6F6"/>
                </a:solidFill>
                <a:latin typeface="Poppins Medium"/>
              </a:rPr>
              <a:t> </a:t>
            </a:r>
            <a:r>
              <a:rPr lang="en-US" sz="2000" dirty="0" err="1">
                <a:solidFill>
                  <a:srgbClr val="F6F6F6"/>
                </a:solidFill>
                <a:latin typeface="Poppins Medium"/>
              </a:rPr>
              <a:t>isteksizlik</a:t>
            </a:r>
            <a:r>
              <a:rPr lang="en-US" sz="2000" dirty="0">
                <a:solidFill>
                  <a:srgbClr val="F6F6F6"/>
                </a:solidFill>
                <a:latin typeface="Poppins Medium"/>
              </a:rPr>
              <a:t>, </a:t>
            </a:r>
            <a:r>
              <a:rPr lang="en-US" sz="2000" dirty="0" err="1">
                <a:solidFill>
                  <a:srgbClr val="F6F6F6"/>
                </a:solidFill>
                <a:latin typeface="Poppins Medium"/>
              </a:rPr>
              <a:t>Çalışmayı</a:t>
            </a:r>
            <a:r>
              <a:rPr lang="en-US" sz="2000" dirty="0">
                <a:solidFill>
                  <a:srgbClr val="F6F6F6"/>
                </a:solidFill>
                <a:latin typeface="Poppins Medium"/>
              </a:rPr>
              <a:t> </a:t>
            </a:r>
            <a:r>
              <a:rPr lang="en-US" sz="2000" dirty="0" err="1">
                <a:solidFill>
                  <a:srgbClr val="F6F6F6"/>
                </a:solidFill>
                <a:latin typeface="Poppins Medium"/>
              </a:rPr>
              <a:t>sürekli</a:t>
            </a:r>
            <a:r>
              <a:rPr lang="en-US" sz="2000" dirty="0">
                <a:solidFill>
                  <a:srgbClr val="F6F6F6"/>
                </a:solidFill>
                <a:latin typeface="Poppins Medium"/>
              </a:rPr>
              <a:t> </a:t>
            </a:r>
            <a:r>
              <a:rPr lang="en-US" sz="2000" dirty="0" err="1">
                <a:solidFill>
                  <a:srgbClr val="F6F6F6"/>
                </a:solidFill>
                <a:latin typeface="Poppins Medium"/>
              </a:rPr>
              <a:t>erteleme</a:t>
            </a:r>
            <a:r>
              <a:rPr lang="en-US" sz="2000" dirty="0">
                <a:solidFill>
                  <a:srgbClr val="F6F6F6"/>
                </a:solidFill>
                <a:latin typeface="Poppins Medium"/>
              </a:rPr>
              <a:t>,</a:t>
            </a:r>
          </a:p>
          <a:p>
            <a:pPr algn="ctr">
              <a:lnSpc>
                <a:spcPts val="2600"/>
              </a:lnSpc>
              <a:spcBef>
                <a:spcPct val="0"/>
              </a:spcBef>
            </a:pPr>
            <a:r>
              <a:rPr lang="en-US" sz="2000" dirty="0">
                <a:solidFill>
                  <a:srgbClr val="F6F6F6"/>
                </a:solidFill>
                <a:latin typeface="Poppins Medium"/>
              </a:rPr>
              <a:t>2. </a:t>
            </a:r>
            <a:r>
              <a:rPr lang="en-US" sz="2000" dirty="0" err="1">
                <a:solidFill>
                  <a:srgbClr val="F6F6F6"/>
                </a:solidFill>
                <a:latin typeface="Poppins Medium"/>
              </a:rPr>
              <a:t>Sınav</a:t>
            </a:r>
            <a:r>
              <a:rPr lang="en-US" sz="2000" dirty="0">
                <a:solidFill>
                  <a:srgbClr val="F6F6F6"/>
                </a:solidFill>
                <a:latin typeface="Poppins Medium"/>
              </a:rPr>
              <a:t> </a:t>
            </a:r>
            <a:r>
              <a:rPr lang="en-US" sz="2000" dirty="0" err="1">
                <a:solidFill>
                  <a:srgbClr val="F6F6F6"/>
                </a:solidFill>
                <a:latin typeface="Poppins Medium"/>
              </a:rPr>
              <a:t>hakkında</a:t>
            </a:r>
            <a:r>
              <a:rPr lang="en-US" sz="2000" dirty="0">
                <a:solidFill>
                  <a:srgbClr val="F6F6F6"/>
                </a:solidFill>
                <a:latin typeface="Poppins Medium"/>
              </a:rPr>
              <a:t> </a:t>
            </a:r>
            <a:r>
              <a:rPr lang="en-US" sz="2000" dirty="0" err="1">
                <a:solidFill>
                  <a:srgbClr val="F6F6F6"/>
                </a:solidFill>
                <a:latin typeface="Poppins Medium"/>
              </a:rPr>
              <a:t>konuşmayı</a:t>
            </a:r>
            <a:r>
              <a:rPr lang="en-US" sz="2000" dirty="0">
                <a:solidFill>
                  <a:srgbClr val="F6F6F6"/>
                </a:solidFill>
                <a:latin typeface="Poppins Medium"/>
              </a:rPr>
              <a:t> </a:t>
            </a:r>
            <a:r>
              <a:rPr lang="en-US" sz="2000" dirty="0" err="1">
                <a:solidFill>
                  <a:srgbClr val="F6F6F6"/>
                </a:solidFill>
                <a:latin typeface="Poppins Medium"/>
              </a:rPr>
              <a:t>reddetme</a:t>
            </a:r>
            <a:r>
              <a:rPr lang="en-US" sz="2000" dirty="0">
                <a:solidFill>
                  <a:srgbClr val="F6F6F6"/>
                </a:solidFill>
                <a:latin typeface="Poppins Medium"/>
              </a:rPr>
              <a:t>,</a:t>
            </a:r>
          </a:p>
          <a:p>
            <a:pPr algn="ctr">
              <a:lnSpc>
                <a:spcPts val="2600"/>
              </a:lnSpc>
              <a:spcBef>
                <a:spcPct val="0"/>
              </a:spcBef>
            </a:pPr>
            <a:r>
              <a:rPr lang="en-US" sz="2000" dirty="0">
                <a:solidFill>
                  <a:srgbClr val="F6F6F6"/>
                </a:solidFill>
                <a:latin typeface="Poppins Medium"/>
              </a:rPr>
              <a:t>3. </a:t>
            </a:r>
            <a:r>
              <a:rPr lang="en-US" sz="2000" dirty="0" err="1">
                <a:solidFill>
                  <a:srgbClr val="F6F6F6"/>
                </a:solidFill>
                <a:latin typeface="Poppins Medium"/>
              </a:rPr>
              <a:t>Sınavlarda</a:t>
            </a:r>
            <a:r>
              <a:rPr lang="en-US" sz="2000" dirty="0">
                <a:solidFill>
                  <a:srgbClr val="F6F6F6"/>
                </a:solidFill>
                <a:latin typeface="Poppins Medium"/>
              </a:rPr>
              <a:t> </a:t>
            </a:r>
            <a:r>
              <a:rPr lang="en-US" sz="2000" dirty="0" err="1">
                <a:solidFill>
                  <a:srgbClr val="F6F6F6"/>
                </a:solidFill>
                <a:latin typeface="Poppins Medium"/>
              </a:rPr>
              <a:t>donup</a:t>
            </a:r>
            <a:r>
              <a:rPr lang="en-US" sz="2000" dirty="0">
                <a:solidFill>
                  <a:srgbClr val="F6F6F6"/>
                </a:solidFill>
                <a:latin typeface="Poppins Medium"/>
              </a:rPr>
              <a:t> </a:t>
            </a:r>
            <a:r>
              <a:rPr lang="en-US" sz="2000" dirty="0" err="1">
                <a:solidFill>
                  <a:srgbClr val="F6F6F6"/>
                </a:solidFill>
                <a:latin typeface="Poppins Medium"/>
              </a:rPr>
              <a:t>kalma</a:t>
            </a:r>
            <a:r>
              <a:rPr lang="en-US" sz="2000" dirty="0">
                <a:solidFill>
                  <a:srgbClr val="F6F6F6"/>
                </a:solidFill>
                <a:latin typeface="Poppins Medium"/>
              </a:rPr>
              <a:t>,</a:t>
            </a:r>
          </a:p>
          <a:p>
            <a:pPr algn="ctr">
              <a:lnSpc>
                <a:spcPts val="2600"/>
              </a:lnSpc>
              <a:spcBef>
                <a:spcPct val="0"/>
              </a:spcBef>
            </a:pPr>
            <a:r>
              <a:rPr lang="en-US" sz="2000" dirty="0">
                <a:solidFill>
                  <a:srgbClr val="F6F6F6"/>
                </a:solidFill>
                <a:latin typeface="Poppins Medium"/>
              </a:rPr>
              <a:t>4. </a:t>
            </a:r>
            <a:r>
              <a:rPr lang="en-US" sz="2000" dirty="0" err="1">
                <a:solidFill>
                  <a:srgbClr val="F6F6F6"/>
                </a:solidFill>
                <a:latin typeface="Poppins Medium"/>
              </a:rPr>
              <a:t>Çok</a:t>
            </a:r>
            <a:r>
              <a:rPr lang="en-US" sz="2000" dirty="0">
                <a:solidFill>
                  <a:srgbClr val="F6F6F6"/>
                </a:solidFill>
                <a:latin typeface="Poppins Medium"/>
              </a:rPr>
              <a:t> </a:t>
            </a:r>
            <a:r>
              <a:rPr lang="en-US" sz="2000" dirty="0" err="1">
                <a:solidFill>
                  <a:srgbClr val="F6F6F6"/>
                </a:solidFill>
                <a:latin typeface="Poppins Medium"/>
              </a:rPr>
              <a:t>çalışılmasına</a:t>
            </a:r>
            <a:r>
              <a:rPr lang="en-US" sz="2000" dirty="0">
                <a:solidFill>
                  <a:srgbClr val="F6F6F6"/>
                </a:solidFill>
                <a:latin typeface="Poppins Medium"/>
              </a:rPr>
              <a:t> </a:t>
            </a:r>
            <a:r>
              <a:rPr lang="en-US" sz="2000" dirty="0" err="1">
                <a:solidFill>
                  <a:srgbClr val="F6F6F6"/>
                </a:solidFill>
                <a:latin typeface="Poppins Medium"/>
              </a:rPr>
              <a:t>rağmen</a:t>
            </a:r>
            <a:r>
              <a:rPr lang="en-US" sz="2000" dirty="0">
                <a:solidFill>
                  <a:srgbClr val="F6F6F6"/>
                </a:solidFill>
                <a:latin typeface="Poppins Medium"/>
              </a:rPr>
              <a:t> </a:t>
            </a:r>
            <a:r>
              <a:rPr lang="en-US" sz="2000" dirty="0" err="1">
                <a:solidFill>
                  <a:srgbClr val="F6F6F6"/>
                </a:solidFill>
                <a:latin typeface="Poppins Medium"/>
              </a:rPr>
              <a:t>performansın</a:t>
            </a:r>
            <a:r>
              <a:rPr lang="en-US" sz="2000" dirty="0">
                <a:solidFill>
                  <a:srgbClr val="F6F6F6"/>
                </a:solidFill>
                <a:latin typeface="Poppins Medium"/>
              </a:rPr>
              <a:t> </a:t>
            </a:r>
            <a:r>
              <a:rPr lang="en-US" sz="2000" dirty="0" err="1">
                <a:solidFill>
                  <a:srgbClr val="F6F6F6"/>
                </a:solidFill>
                <a:latin typeface="Poppins Medium"/>
              </a:rPr>
              <a:t>düşük</a:t>
            </a:r>
            <a:r>
              <a:rPr lang="en-US" sz="2000" dirty="0">
                <a:solidFill>
                  <a:srgbClr val="F6F6F6"/>
                </a:solidFill>
                <a:latin typeface="Poppins Medium"/>
              </a:rPr>
              <a:t> </a:t>
            </a:r>
            <a:r>
              <a:rPr lang="en-US" sz="2000" dirty="0" err="1">
                <a:solidFill>
                  <a:srgbClr val="F6F6F6"/>
                </a:solidFill>
                <a:latin typeface="Poppins Medium"/>
              </a:rPr>
              <a:t>olması</a:t>
            </a:r>
            <a:r>
              <a:rPr lang="en-US" sz="2000" dirty="0">
                <a:solidFill>
                  <a:srgbClr val="F6F6F6"/>
                </a:solidFill>
                <a:latin typeface="Poppins Medium"/>
              </a:rPr>
              <a:t>, </a:t>
            </a:r>
          </a:p>
        </p:txBody>
      </p:sp>
      <p:sp>
        <p:nvSpPr>
          <p:cNvPr id="23" name="TextBox 23"/>
          <p:cNvSpPr txBox="1"/>
          <p:nvPr/>
        </p:nvSpPr>
        <p:spPr>
          <a:xfrm>
            <a:off x="15341008" y="2695765"/>
            <a:ext cx="3836583" cy="937081"/>
          </a:xfrm>
          <a:prstGeom prst="rect">
            <a:avLst/>
          </a:prstGeom>
        </p:spPr>
        <p:txBody>
          <a:bodyPr lIns="0" tIns="0" rIns="0" bIns="0" rtlCol="0" anchor="t">
            <a:spAutoFit/>
          </a:bodyPr>
          <a:lstStyle/>
          <a:p>
            <a:pPr>
              <a:lnSpc>
                <a:spcPts val="3479"/>
              </a:lnSpc>
            </a:pPr>
            <a:r>
              <a:rPr lang="en-US" sz="3999" dirty="0" err="1">
                <a:solidFill>
                  <a:srgbClr val="FFD77D"/>
                </a:solidFill>
                <a:latin typeface="Barlow Black Bold"/>
              </a:rPr>
              <a:t>Fiziksel</a:t>
            </a:r>
            <a:r>
              <a:rPr lang="en-US" sz="3999" dirty="0">
                <a:solidFill>
                  <a:srgbClr val="FFD77D"/>
                </a:solidFill>
                <a:latin typeface="Barlow Black Bold"/>
              </a:rPr>
              <a:t> </a:t>
            </a:r>
            <a:endParaRPr lang="tr-TR" sz="3999" dirty="0" smtClean="0">
              <a:solidFill>
                <a:srgbClr val="FFD77D"/>
              </a:solidFill>
              <a:latin typeface="Barlow Black Bold"/>
            </a:endParaRPr>
          </a:p>
          <a:p>
            <a:pPr>
              <a:lnSpc>
                <a:spcPts val="3479"/>
              </a:lnSpc>
            </a:pPr>
            <a:r>
              <a:rPr lang="en-US" sz="3999" dirty="0" err="1" smtClean="0">
                <a:solidFill>
                  <a:srgbClr val="FFD77D"/>
                </a:solidFill>
                <a:latin typeface="Barlow Black Bold"/>
              </a:rPr>
              <a:t>Belirtiler</a:t>
            </a:r>
            <a:endParaRPr lang="en-US" sz="3999" dirty="0">
              <a:solidFill>
                <a:srgbClr val="FFD77D"/>
              </a:solidFill>
              <a:latin typeface="Barlow Black Bold"/>
            </a:endParaRPr>
          </a:p>
        </p:txBody>
      </p:sp>
      <p:grpSp>
        <p:nvGrpSpPr>
          <p:cNvPr id="24" name="Group 24"/>
          <p:cNvGrpSpPr/>
          <p:nvPr/>
        </p:nvGrpSpPr>
        <p:grpSpPr>
          <a:xfrm>
            <a:off x="14041213" y="2581465"/>
            <a:ext cx="1041150" cy="970137"/>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85C8"/>
            </a:solidFill>
          </p:spPr>
        </p:sp>
      </p:grpSp>
      <p:sp>
        <p:nvSpPr>
          <p:cNvPr id="26" name="TextBox 26"/>
          <p:cNvSpPr txBox="1"/>
          <p:nvPr/>
        </p:nvSpPr>
        <p:spPr>
          <a:xfrm>
            <a:off x="14302533" y="2685583"/>
            <a:ext cx="643682" cy="685700"/>
          </a:xfrm>
          <a:prstGeom prst="rect">
            <a:avLst/>
          </a:prstGeom>
        </p:spPr>
        <p:txBody>
          <a:bodyPr lIns="0" tIns="0" rIns="0" bIns="0" rtlCol="0" anchor="t">
            <a:spAutoFit/>
          </a:bodyPr>
          <a:lstStyle/>
          <a:p>
            <a:pPr algn="ctr">
              <a:lnSpc>
                <a:spcPts val="5600"/>
              </a:lnSpc>
            </a:pPr>
            <a:r>
              <a:rPr lang="en-US" sz="4000">
                <a:solidFill>
                  <a:srgbClr val="FFFFFF"/>
                </a:solidFill>
                <a:latin typeface="Abril Fatface"/>
              </a:rPr>
              <a:t>04</a:t>
            </a:r>
          </a:p>
        </p:txBody>
      </p:sp>
      <p:sp>
        <p:nvSpPr>
          <p:cNvPr id="27" name="TextBox 27"/>
          <p:cNvSpPr txBox="1"/>
          <p:nvPr/>
        </p:nvSpPr>
        <p:spPr>
          <a:xfrm>
            <a:off x="14624374" y="3891801"/>
            <a:ext cx="3377540" cy="4253905"/>
          </a:xfrm>
          <a:prstGeom prst="rect">
            <a:avLst/>
          </a:prstGeom>
        </p:spPr>
        <p:txBody>
          <a:bodyPr lIns="0" tIns="0" rIns="0" bIns="0" rtlCol="0" anchor="t">
            <a:spAutoFit/>
          </a:bodyPr>
          <a:lstStyle/>
          <a:p>
            <a:pPr algn="ctr">
              <a:lnSpc>
                <a:spcPts val="2800"/>
              </a:lnSpc>
              <a:spcBef>
                <a:spcPct val="0"/>
              </a:spcBef>
            </a:pPr>
            <a:r>
              <a:rPr lang="en-US" sz="2000" dirty="0">
                <a:solidFill>
                  <a:srgbClr val="F6F6F6"/>
                </a:solidFill>
                <a:latin typeface="Poppins Medium"/>
              </a:rPr>
              <a:t>1. </a:t>
            </a:r>
            <a:r>
              <a:rPr lang="en-US" sz="2000" dirty="0" err="1">
                <a:solidFill>
                  <a:srgbClr val="F6F6F6"/>
                </a:solidFill>
                <a:latin typeface="Poppins Medium"/>
              </a:rPr>
              <a:t>Yorgunluk</a:t>
            </a:r>
            <a:r>
              <a:rPr lang="en-US" sz="2000" dirty="0">
                <a:solidFill>
                  <a:srgbClr val="F6F6F6"/>
                </a:solidFill>
                <a:latin typeface="Poppins Medium"/>
              </a:rPr>
              <a:t> </a:t>
            </a:r>
            <a:r>
              <a:rPr lang="en-US" sz="2000" dirty="0" err="1">
                <a:solidFill>
                  <a:srgbClr val="F6F6F6"/>
                </a:solidFill>
                <a:latin typeface="Poppins Medium"/>
              </a:rPr>
              <a:t>ve</a:t>
            </a:r>
            <a:r>
              <a:rPr lang="en-US" sz="2000" dirty="0">
                <a:solidFill>
                  <a:srgbClr val="F6F6F6"/>
                </a:solidFill>
                <a:latin typeface="Poppins Medium"/>
              </a:rPr>
              <a:t> </a:t>
            </a:r>
            <a:r>
              <a:rPr lang="en-US" sz="2000" dirty="0" err="1">
                <a:solidFill>
                  <a:srgbClr val="F6F6F6"/>
                </a:solidFill>
                <a:latin typeface="Poppins Medium"/>
              </a:rPr>
              <a:t>halsizlik</a:t>
            </a:r>
            <a:r>
              <a:rPr lang="en-US" sz="2000" dirty="0">
                <a:solidFill>
                  <a:srgbClr val="F6F6F6"/>
                </a:solidFill>
                <a:latin typeface="Poppins Medium"/>
              </a:rPr>
              <a:t> </a:t>
            </a:r>
            <a:r>
              <a:rPr lang="en-US" sz="2000" dirty="0" err="1">
                <a:solidFill>
                  <a:srgbClr val="F6F6F6"/>
                </a:solidFill>
                <a:latin typeface="Poppins Medium"/>
              </a:rPr>
              <a:t>durumu</a:t>
            </a:r>
            <a:r>
              <a:rPr lang="en-US" sz="2000" dirty="0">
                <a:solidFill>
                  <a:srgbClr val="F6F6F6"/>
                </a:solidFill>
                <a:latin typeface="Poppins Medium"/>
              </a:rPr>
              <a:t> </a:t>
            </a:r>
          </a:p>
          <a:p>
            <a:pPr algn="ctr">
              <a:lnSpc>
                <a:spcPts val="2800"/>
              </a:lnSpc>
              <a:spcBef>
                <a:spcPct val="0"/>
              </a:spcBef>
            </a:pPr>
            <a:r>
              <a:rPr lang="en-US" sz="2000" dirty="0">
                <a:solidFill>
                  <a:srgbClr val="F6F6F6"/>
                </a:solidFill>
                <a:latin typeface="Poppins Medium"/>
              </a:rPr>
              <a:t>2. </a:t>
            </a:r>
            <a:r>
              <a:rPr lang="en-US" sz="2000" dirty="0" err="1">
                <a:solidFill>
                  <a:srgbClr val="F6F6F6"/>
                </a:solidFill>
                <a:latin typeface="Poppins Medium"/>
              </a:rPr>
              <a:t>Mide</a:t>
            </a:r>
            <a:r>
              <a:rPr lang="en-US" sz="2000" dirty="0">
                <a:solidFill>
                  <a:srgbClr val="F6F6F6"/>
                </a:solidFill>
                <a:latin typeface="Poppins Medium"/>
              </a:rPr>
              <a:t> </a:t>
            </a:r>
            <a:r>
              <a:rPr lang="en-US" sz="2000" dirty="0" err="1">
                <a:solidFill>
                  <a:srgbClr val="F6F6F6"/>
                </a:solidFill>
                <a:latin typeface="Poppins Medium"/>
              </a:rPr>
              <a:t>bulantısı</a:t>
            </a:r>
            <a:r>
              <a:rPr lang="en-US" sz="2000" dirty="0">
                <a:solidFill>
                  <a:srgbClr val="F6F6F6"/>
                </a:solidFill>
                <a:latin typeface="Poppins Medium"/>
              </a:rPr>
              <a:t>,</a:t>
            </a:r>
          </a:p>
          <a:p>
            <a:pPr algn="ctr">
              <a:lnSpc>
                <a:spcPts val="2800"/>
              </a:lnSpc>
              <a:spcBef>
                <a:spcPct val="0"/>
              </a:spcBef>
            </a:pPr>
            <a:r>
              <a:rPr lang="en-US" sz="2000" dirty="0">
                <a:solidFill>
                  <a:srgbClr val="F6F6F6"/>
                </a:solidFill>
                <a:latin typeface="Poppins Medium"/>
              </a:rPr>
              <a:t>3. </a:t>
            </a:r>
            <a:r>
              <a:rPr lang="en-US" sz="2000" dirty="0" err="1">
                <a:solidFill>
                  <a:srgbClr val="F6F6F6"/>
                </a:solidFill>
                <a:latin typeface="Poppins Medium"/>
              </a:rPr>
              <a:t>Bağırsak</a:t>
            </a:r>
            <a:r>
              <a:rPr lang="en-US" sz="2000" dirty="0">
                <a:solidFill>
                  <a:srgbClr val="F6F6F6"/>
                </a:solidFill>
                <a:latin typeface="Poppins Medium"/>
              </a:rPr>
              <a:t> </a:t>
            </a:r>
            <a:r>
              <a:rPr lang="en-US" sz="2000" dirty="0" err="1">
                <a:solidFill>
                  <a:srgbClr val="F6F6F6"/>
                </a:solidFill>
                <a:latin typeface="Poppins Medium"/>
              </a:rPr>
              <a:t>rahatsızlıkları</a:t>
            </a:r>
            <a:r>
              <a:rPr lang="en-US" sz="2000" dirty="0">
                <a:solidFill>
                  <a:srgbClr val="F6F6F6"/>
                </a:solidFill>
                <a:latin typeface="Poppins Medium"/>
              </a:rPr>
              <a:t>,</a:t>
            </a:r>
          </a:p>
          <a:p>
            <a:pPr algn="ctr">
              <a:lnSpc>
                <a:spcPts val="2800"/>
              </a:lnSpc>
              <a:spcBef>
                <a:spcPct val="0"/>
              </a:spcBef>
            </a:pPr>
            <a:r>
              <a:rPr lang="en-US" sz="2000" dirty="0">
                <a:solidFill>
                  <a:srgbClr val="F6F6F6"/>
                </a:solidFill>
                <a:latin typeface="Poppins Medium"/>
              </a:rPr>
              <a:t>4. </a:t>
            </a:r>
            <a:r>
              <a:rPr lang="en-US" sz="2000" dirty="0" err="1">
                <a:solidFill>
                  <a:srgbClr val="F6F6F6"/>
                </a:solidFill>
                <a:latin typeface="Poppins Medium"/>
              </a:rPr>
              <a:t>Baş</a:t>
            </a:r>
            <a:r>
              <a:rPr lang="en-US" sz="2000" dirty="0">
                <a:solidFill>
                  <a:srgbClr val="F6F6F6"/>
                </a:solidFill>
                <a:latin typeface="Poppins Medium"/>
              </a:rPr>
              <a:t> </a:t>
            </a:r>
            <a:r>
              <a:rPr lang="en-US" sz="2000" dirty="0" err="1">
                <a:solidFill>
                  <a:srgbClr val="F6F6F6"/>
                </a:solidFill>
                <a:latin typeface="Poppins Medium"/>
              </a:rPr>
              <a:t>ağrısı</a:t>
            </a:r>
            <a:r>
              <a:rPr lang="en-US" sz="2000" dirty="0">
                <a:solidFill>
                  <a:srgbClr val="F6F6F6"/>
                </a:solidFill>
                <a:latin typeface="Poppins Medium"/>
              </a:rPr>
              <a:t>,</a:t>
            </a:r>
          </a:p>
          <a:p>
            <a:pPr algn="ctr">
              <a:lnSpc>
                <a:spcPts val="2800"/>
              </a:lnSpc>
              <a:spcBef>
                <a:spcPct val="0"/>
              </a:spcBef>
            </a:pPr>
            <a:r>
              <a:rPr lang="en-US" sz="2000" dirty="0">
                <a:solidFill>
                  <a:srgbClr val="F6F6F6"/>
                </a:solidFill>
                <a:latin typeface="Poppins Medium"/>
              </a:rPr>
              <a:t>5. </a:t>
            </a:r>
            <a:r>
              <a:rPr lang="en-US" sz="2000" dirty="0" err="1">
                <a:solidFill>
                  <a:srgbClr val="F6F6F6"/>
                </a:solidFill>
                <a:latin typeface="Poppins Medium"/>
              </a:rPr>
              <a:t>Taşikardi</a:t>
            </a:r>
            <a:r>
              <a:rPr lang="en-US" sz="2000" dirty="0">
                <a:solidFill>
                  <a:srgbClr val="F6F6F6"/>
                </a:solidFill>
                <a:latin typeface="Poppins Medium"/>
              </a:rPr>
              <a:t> (</a:t>
            </a:r>
            <a:r>
              <a:rPr lang="en-US" sz="2000" dirty="0" err="1">
                <a:solidFill>
                  <a:srgbClr val="F6F6F6"/>
                </a:solidFill>
                <a:latin typeface="Poppins Medium"/>
              </a:rPr>
              <a:t>kalp</a:t>
            </a:r>
            <a:r>
              <a:rPr lang="en-US" sz="2000" dirty="0">
                <a:solidFill>
                  <a:srgbClr val="F6F6F6"/>
                </a:solidFill>
                <a:latin typeface="Poppins Medium"/>
              </a:rPr>
              <a:t> </a:t>
            </a:r>
            <a:r>
              <a:rPr lang="en-US" sz="2000" dirty="0" err="1">
                <a:solidFill>
                  <a:srgbClr val="F6F6F6"/>
                </a:solidFill>
                <a:latin typeface="Poppins Medium"/>
              </a:rPr>
              <a:t>çarpıntısı</a:t>
            </a:r>
            <a:r>
              <a:rPr lang="en-US" sz="2000" dirty="0">
                <a:solidFill>
                  <a:srgbClr val="F6F6F6"/>
                </a:solidFill>
                <a:latin typeface="Poppins Medium"/>
              </a:rPr>
              <a:t>),</a:t>
            </a:r>
          </a:p>
          <a:p>
            <a:pPr algn="ctr">
              <a:lnSpc>
                <a:spcPts val="2800"/>
              </a:lnSpc>
              <a:spcBef>
                <a:spcPct val="0"/>
              </a:spcBef>
            </a:pPr>
            <a:r>
              <a:rPr lang="en-US" sz="2000" dirty="0">
                <a:solidFill>
                  <a:srgbClr val="F6F6F6"/>
                </a:solidFill>
                <a:latin typeface="Poppins Medium"/>
              </a:rPr>
              <a:t>6. </a:t>
            </a:r>
            <a:r>
              <a:rPr lang="en-US" sz="2000" dirty="0" err="1">
                <a:solidFill>
                  <a:srgbClr val="F6F6F6"/>
                </a:solidFill>
                <a:latin typeface="Poppins Medium"/>
              </a:rPr>
              <a:t>Titreme</a:t>
            </a:r>
            <a:r>
              <a:rPr lang="en-US" sz="2000" dirty="0">
                <a:solidFill>
                  <a:srgbClr val="F6F6F6"/>
                </a:solidFill>
                <a:latin typeface="Poppins Medium"/>
              </a:rPr>
              <a:t>, </a:t>
            </a:r>
            <a:r>
              <a:rPr lang="en-US" sz="2000" dirty="0" err="1">
                <a:solidFill>
                  <a:srgbClr val="F6F6F6"/>
                </a:solidFill>
                <a:latin typeface="Poppins Medium"/>
              </a:rPr>
              <a:t>Terleme</a:t>
            </a:r>
            <a:endParaRPr lang="en-US" sz="2000" dirty="0">
              <a:solidFill>
                <a:srgbClr val="F6F6F6"/>
              </a:solidFill>
              <a:latin typeface="Poppins Medium"/>
            </a:endParaRPr>
          </a:p>
          <a:p>
            <a:pPr algn="ctr">
              <a:lnSpc>
                <a:spcPts val="2800"/>
              </a:lnSpc>
              <a:spcBef>
                <a:spcPct val="0"/>
              </a:spcBef>
            </a:pPr>
            <a:r>
              <a:rPr lang="en-US" sz="2000" dirty="0">
                <a:solidFill>
                  <a:srgbClr val="F6F6F6"/>
                </a:solidFill>
                <a:latin typeface="Poppins Medium"/>
              </a:rPr>
              <a:t>7. </a:t>
            </a:r>
            <a:r>
              <a:rPr lang="en-US" sz="2000" dirty="0" err="1">
                <a:solidFill>
                  <a:srgbClr val="F6F6F6"/>
                </a:solidFill>
                <a:latin typeface="Poppins Medium"/>
              </a:rPr>
              <a:t>Uyku</a:t>
            </a:r>
            <a:r>
              <a:rPr lang="en-US" sz="2000" dirty="0">
                <a:solidFill>
                  <a:srgbClr val="F6F6F6"/>
                </a:solidFill>
                <a:latin typeface="Poppins Medium"/>
              </a:rPr>
              <a:t> </a:t>
            </a:r>
            <a:r>
              <a:rPr lang="en-US" sz="2000" dirty="0" err="1">
                <a:solidFill>
                  <a:srgbClr val="F6F6F6"/>
                </a:solidFill>
                <a:latin typeface="Poppins Medium"/>
              </a:rPr>
              <a:t>düzensizliği</a:t>
            </a:r>
            <a:r>
              <a:rPr lang="en-US" sz="2000" dirty="0">
                <a:solidFill>
                  <a:srgbClr val="F6F6F6"/>
                </a:solidFill>
                <a:latin typeface="Poppins Medium"/>
              </a:rPr>
              <a:t>,</a:t>
            </a:r>
          </a:p>
          <a:p>
            <a:pPr algn="ctr">
              <a:lnSpc>
                <a:spcPts val="2800"/>
              </a:lnSpc>
              <a:spcBef>
                <a:spcPct val="0"/>
              </a:spcBef>
            </a:pPr>
            <a:r>
              <a:rPr lang="en-US" sz="2000" dirty="0">
                <a:solidFill>
                  <a:srgbClr val="F6F6F6"/>
                </a:solidFill>
                <a:latin typeface="Poppins Medium"/>
              </a:rPr>
              <a:t>8. </a:t>
            </a:r>
            <a:r>
              <a:rPr lang="en-US" sz="2000" dirty="0" err="1">
                <a:solidFill>
                  <a:srgbClr val="F6F6F6"/>
                </a:solidFill>
                <a:latin typeface="Poppins Medium"/>
              </a:rPr>
              <a:t>Yemek</a:t>
            </a:r>
            <a:r>
              <a:rPr lang="en-US" sz="2000" dirty="0">
                <a:solidFill>
                  <a:srgbClr val="F6F6F6"/>
                </a:solidFill>
                <a:latin typeface="Poppins Medium"/>
              </a:rPr>
              <a:t> </a:t>
            </a:r>
            <a:r>
              <a:rPr lang="en-US" sz="2000" dirty="0" err="1">
                <a:solidFill>
                  <a:srgbClr val="F6F6F6"/>
                </a:solidFill>
                <a:latin typeface="Poppins Medium"/>
              </a:rPr>
              <a:t>bozukluğu</a:t>
            </a:r>
            <a:r>
              <a:rPr lang="en-US" sz="2000" dirty="0">
                <a:solidFill>
                  <a:srgbClr val="F6F6F6"/>
                </a:solidFill>
                <a:latin typeface="Poppins Medium"/>
              </a:rPr>
              <a:t> (</a:t>
            </a:r>
            <a:r>
              <a:rPr lang="en-US" sz="2000" dirty="0" err="1">
                <a:solidFill>
                  <a:srgbClr val="F6F6F6"/>
                </a:solidFill>
                <a:latin typeface="Poppins Medium"/>
              </a:rPr>
              <a:t>iştahsızlık</a:t>
            </a:r>
            <a:r>
              <a:rPr lang="en-US" sz="2000" dirty="0">
                <a:solidFill>
                  <a:srgbClr val="F6F6F6"/>
                </a:solidFill>
                <a:latin typeface="Poppins Medium"/>
              </a:rPr>
              <a:t> </a:t>
            </a:r>
            <a:r>
              <a:rPr lang="en-US" sz="2000" dirty="0" err="1">
                <a:solidFill>
                  <a:srgbClr val="F6F6F6"/>
                </a:solidFill>
                <a:latin typeface="Poppins Medium"/>
              </a:rPr>
              <a:t>ya</a:t>
            </a:r>
            <a:r>
              <a:rPr lang="en-US" sz="2000" dirty="0">
                <a:solidFill>
                  <a:srgbClr val="F6F6F6"/>
                </a:solidFill>
                <a:latin typeface="Poppins Medium"/>
              </a:rPr>
              <a:t> </a:t>
            </a:r>
            <a:r>
              <a:rPr lang="en-US" sz="2000" dirty="0" err="1">
                <a:solidFill>
                  <a:srgbClr val="F6F6F6"/>
                </a:solidFill>
                <a:latin typeface="Poppins Medium"/>
              </a:rPr>
              <a:t>da</a:t>
            </a:r>
            <a:r>
              <a:rPr lang="en-US" sz="2000" dirty="0">
                <a:solidFill>
                  <a:srgbClr val="F6F6F6"/>
                </a:solidFill>
                <a:latin typeface="Poppins Medium"/>
              </a:rPr>
              <a:t> </a:t>
            </a:r>
            <a:r>
              <a:rPr lang="en-US" sz="2000" dirty="0" err="1">
                <a:solidFill>
                  <a:srgbClr val="F6F6F6"/>
                </a:solidFill>
                <a:latin typeface="Poppins Medium"/>
              </a:rPr>
              <a:t>çok</a:t>
            </a:r>
            <a:r>
              <a:rPr lang="en-US" sz="2000" dirty="0">
                <a:solidFill>
                  <a:srgbClr val="F6F6F6"/>
                </a:solidFill>
                <a:latin typeface="Poppins Medium"/>
              </a:rPr>
              <a:t> </a:t>
            </a:r>
            <a:r>
              <a:rPr lang="en-US" sz="2000" dirty="0" err="1">
                <a:solidFill>
                  <a:srgbClr val="F6F6F6"/>
                </a:solidFill>
                <a:latin typeface="Poppins Medium"/>
              </a:rPr>
              <a:t>yemek</a:t>
            </a:r>
            <a:r>
              <a:rPr lang="en-US" sz="2000" dirty="0">
                <a:solidFill>
                  <a:srgbClr val="F6F6F6"/>
                </a:solidFill>
                <a:latin typeface="Poppins Medium"/>
              </a:rPr>
              <a:t> </a:t>
            </a:r>
            <a:r>
              <a:rPr lang="en-US" sz="2000" dirty="0" err="1">
                <a:solidFill>
                  <a:srgbClr val="F6F6F6"/>
                </a:solidFill>
                <a:latin typeface="Poppins Medium"/>
              </a:rPr>
              <a:t>yeme</a:t>
            </a:r>
            <a:r>
              <a:rPr lang="en-US" sz="2000" dirty="0">
                <a:solidFill>
                  <a:srgbClr val="F6F6F6"/>
                </a:solidFill>
                <a:latin typeface="Poppins Medium"/>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F529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849177" y="2770242"/>
            <a:ext cx="8294823" cy="5529882"/>
          </a:xfrm>
          <a:prstGeom prst="rect">
            <a:avLst/>
          </a:prstGeom>
        </p:spPr>
      </p:pic>
      <p:grpSp>
        <p:nvGrpSpPr>
          <p:cNvPr id="3" name="Group 3"/>
          <p:cNvGrpSpPr/>
          <p:nvPr/>
        </p:nvGrpSpPr>
        <p:grpSpPr>
          <a:xfrm>
            <a:off x="10792295" y="3196574"/>
            <a:ext cx="6467005" cy="5279320"/>
            <a:chOff x="0" y="0"/>
            <a:chExt cx="8622674" cy="7039094"/>
          </a:xfrm>
        </p:grpSpPr>
        <p:sp>
          <p:nvSpPr>
            <p:cNvPr id="4" name="TextBox 4"/>
            <p:cNvSpPr txBox="1"/>
            <p:nvPr/>
          </p:nvSpPr>
          <p:spPr>
            <a:xfrm>
              <a:off x="0" y="9525"/>
              <a:ext cx="8622674" cy="5679281"/>
            </a:xfrm>
            <a:prstGeom prst="rect">
              <a:avLst/>
            </a:prstGeom>
          </p:spPr>
          <p:txBody>
            <a:bodyPr lIns="0" tIns="0" rIns="0" bIns="0" rtlCol="0" anchor="t">
              <a:spAutoFit/>
            </a:bodyPr>
            <a:lstStyle/>
            <a:p>
              <a:pPr algn="just">
                <a:lnSpc>
                  <a:spcPts val="8399"/>
                </a:lnSpc>
              </a:pPr>
              <a:r>
                <a:rPr lang="en-US" sz="6999">
                  <a:solidFill>
                    <a:srgbClr val="F6F6F6"/>
                  </a:solidFill>
                  <a:latin typeface="Poppins Medium"/>
                </a:rPr>
                <a:t>Çocuklardaki Sınav Kaygısının Nedenleri</a:t>
              </a:r>
            </a:p>
          </p:txBody>
        </p:sp>
        <p:sp>
          <p:nvSpPr>
            <p:cNvPr id="5" name="TextBox 5"/>
            <p:cNvSpPr txBox="1"/>
            <p:nvPr/>
          </p:nvSpPr>
          <p:spPr>
            <a:xfrm>
              <a:off x="0" y="6391394"/>
              <a:ext cx="8622674" cy="647700"/>
            </a:xfrm>
            <a:prstGeom prst="rect">
              <a:avLst/>
            </a:prstGeom>
          </p:spPr>
          <p:txBody>
            <a:bodyPr lIns="0" tIns="0" rIns="0" bIns="0" rtlCol="0" anchor="t">
              <a:spAutoFit/>
            </a:bodyPr>
            <a:lstStyle/>
            <a:p>
              <a:pPr>
                <a:lnSpc>
                  <a:spcPts val="3900"/>
                </a:lnSpc>
              </a:pP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F5295"/>
        </a:solidFill>
        <a:effectLst/>
      </p:bgPr>
    </p:bg>
    <p:spTree>
      <p:nvGrpSpPr>
        <p:cNvPr id="1" name=""/>
        <p:cNvGrpSpPr/>
        <p:nvPr/>
      </p:nvGrpSpPr>
      <p:grpSpPr>
        <a:xfrm>
          <a:off x="0" y="0"/>
          <a:ext cx="0" cy="0"/>
          <a:chOff x="0" y="0"/>
          <a:chExt cx="0" cy="0"/>
        </a:xfrm>
      </p:grpSpPr>
      <p:sp>
        <p:nvSpPr>
          <p:cNvPr id="2" name="TextBox 2"/>
          <p:cNvSpPr txBox="1"/>
          <p:nvPr/>
        </p:nvSpPr>
        <p:spPr>
          <a:xfrm>
            <a:off x="0" y="4051300"/>
            <a:ext cx="18288000" cy="2098674"/>
          </a:xfrm>
          <a:prstGeom prst="rect">
            <a:avLst/>
          </a:prstGeom>
        </p:spPr>
        <p:txBody>
          <a:bodyPr lIns="0" tIns="0" rIns="0" bIns="0" rtlCol="0" anchor="t">
            <a:spAutoFit/>
          </a:bodyPr>
          <a:lstStyle/>
          <a:p>
            <a:pPr marL="863606" lvl="1" indent="-431803" algn="ctr">
              <a:lnSpc>
                <a:spcPts val="5600"/>
              </a:lnSpc>
              <a:buFont typeface="Arial"/>
              <a:buChar char="•"/>
            </a:pPr>
            <a:r>
              <a:rPr lang="en-US" sz="4000">
                <a:solidFill>
                  <a:srgbClr val="FFFFFF"/>
                </a:solidFill>
                <a:latin typeface="Poppins Medium"/>
              </a:rPr>
              <a:t>Gerçekçi olmayan düşünce biçimleri ve olumsuz otomatik düşünceler (“Bu bilgiler çok gereksiz ve saçma.”,“Bu konuları anlayamıyorum , aptal olmalıyım”)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F5295"/>
        </a:solidFill>
        <a:effectLst/>
      </p:bgPr>
    </p:bg>
    <p:spTree>
      <p:nvGrpSpPr>
        <p:cNvPr id="1" name=""/>
        <p:cNvGrpSpPr/>
        <p:nvPr/>
      </p:nvGrpSpPr>
      <p:grpSpPr>
        <a:xfrm>
          <a:off x="0" y="0"/>
          <a:ext cx="0" cy="0"/>
          <a:chOff x="0" y="0"/>
          <a:chExt cx="0" cy="0"/>
        </a:xfrm>
      </p:grpSpPr>
      <p:sp>
        <p:nvSpPr>
          <p:cNvPr id="2" name="TextBox 2"/>
          <p:cNvSpPr txBox="1"/>
          <p:nvPr/>
        </p:nvSpPr>
        <p:spPr>
          <a:xfrm>
            <a:off x="1047452" y="4403725"/>
            <a:ext cx="16193095" cy="1393824"/>
          </a:xfrm>
          <a:prstGeom prst="rect">
            <a:avLst/>
          </a:prstGeom>
        </p:spPr>
        <p:txBody>
          <a:bodyPr lIns="0" tIns="0" rIns="0" bIns="0" rtlCol="0" anchor="t">
            <a:spAutoFit/>
          </a:bodyPr>
          <a:lstStyle/>
          <a:p>
            <a:pPr marL="863606" lvl="1" indent="-431803" algn="ctr">
              <a:lnSpc>
                <a:spcPts val="5600"/>
              </a:lnSpc>
              <a:buFont typeface="Arial"/>
              <a:buChar char="•"/>
            </a:pPr>
            <a:r>
              <a:rPr lang="en-US" sz="4000">
                <a:solidFill>
                  <a:srgbClr val="FFFFFF"/>
                </a:solidFill>
                <a:latin typeface="Poppins Medium"/>
              </a:rPr>
              <a:t>Bunaltıya eğilimli kişilik yapısı (mükemmeliyetçi, rekabetçi)</a:t>
            </a:r>
          </a:p>
          <a:p>
            <a:pPr algn="ctr">
              <a:lnSpc>
                <a:spcPts val="5600"/>
              </a:lnSpc>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F5295"/>
        </a:solidFill>
        <a:effectLst/>
      </p:bgPr>
    </p:bg>
    <p:spTree>
      <p:nvGrpSpPr>
        <p:cNvPr id="1" name=""/>
        <p:cNvGrpSpPr/>
        <p:nvPr/>
      </p:nvGrpSpPr>
      <p:grpSpPr>
        <a:xfrm>
          <a:off x="0" y="0"/>
          <a:ext cx="0" cy="0"/>
          <a:chOff x="0" y="0"/>
          <a:chExt cx="0" cy="0"/>
        </a:xfrm>
      </p:grpSpPr>
      <p:sp>
        <p:nvSpPr>
          <p:cNvPr id="2" name="TextBox 2"/>
          <p:cNvSpPr txBox="1"/>
          <p:nvPr/>
        </p:nvSpPr>
        <p:spPr>
          <a:xfrm>
            <a:off x="0" y="3346450"/>
            <a:ext cx="17259300" cy="3508374"/>
          </a:xfrm>
          <a:prstGeom prst="rect">
            <a:avLst/>
          </a:prstGeom>
        </p:spPr>
        <p:txBody>
          <a:bodyPr lIns="0" tIns="0" rIns="0" bIns="0" rtlCol="0" anchor="t">
            <a:spAutoFit/>
          </a:bodyPr>
          <a:lstStyle/>
          <a:p>
            <a:pPr marL="863606" lvl="1" indent="-431803" algn="ctr">
              <a:lnSpc>
                <a:spcPts val="5600"/>
              </a:lnSpc>
              <a:buFont typeface="Arial"/>
              <a:buChar char="•"/>
            </a:pPr>
            <a:r>
              <a:rPr lang="en-US" sz="4000">
                <a:solidFill>
                  <a:srgbClr val="FFFFFF"/>
                </a:solidFill>
                <a:latin typeface="Poppins Medium"/>
              </a:rPr>
              <a:t>Sınava çalışmaya geç başlama ya da erken başlanmasına karşın zamanı etkin kullanılmaması nedeniyle konuların yetiştirilememesi, konu tekrarın yapılamaması, plansız ders çalışmak ya da öğrencinin doğru çalışma stratejisini bulamamış olması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F5295"/>
        </a:solidFill>
        <a:effectLst/>
      </p:bgPr>
    </p:bg>
    <p:spTree>
      <p:nvGrpSpPr>
        <p:cNvPr id="1" name=""/>
        <p:cNvGrpSpPr/>
        <p:nvPr/>
      </p:nvGrpSpPr>
      <p:grpSpPr>
        <a:xfrm>
          <a:off x="0" y="0"/>
          <a:ext cx="0" cy="0"/>
          <a:chOff x="0" y="0"/>
          <a:chExt cx="0" cy="0"/>
        </a:xfrm>
      </p:grpSpPr>
      <p:sp>
        <p:nvSpPr>
          <p:cNvPr id="2" name="TextBox 2"/>
          <p:cNvSpPr txBox="1"/>
          <p:nvPr/>
        </p:nvSpPr>
        <p:spPr>
          <a:xfrm>
            <a:off x="4155504" y="4756150"/>
            <a:ext cx="9976991" cy="688974"/>
          </a:xfrm>
          <a:prstGeom prst="rect">
            <a:avLst/>
          </a:prstGeom>
        </p:spPr>
        <p:txBody>
          <a:bodyPr lIns="0" tIns="0" rIns="0" bIns="0" rtlCol="0" anchor="t">
            <a:spAutoFit/>
          </a:bodyPr>
          <a:lstStyle/>
          <a:p>
            <a:pPr marL="863606" lvl="1" indent="-431803" algn="ctr">
              <a:lnSpc>
                <a:spcPts val="5600"/>
              </a:lnSpc>
              <a:buFont typeface="Arial"/>
              <a:buChar char="•"/>
            </a:pPr>
            <a:r>
              <a:rPr lang="en-US" sz="4000">
                <a:solidFill>
                  <a:srgbClr val="FFFFFF"/>
                </a:solidFill>
                <a:latin typeface="Poppins Medium"/>
              </a:rPr>
              <a:t>Sınava çok fazla anlam yüklenmesi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863</Words>
  <Application>Microsoft Office PowerPoint</Application>
  <PresentationFormat>Özel</PresentationFormat>
  <Paragraphs>61</Paragraphs>
  <Slides>24</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24</vt:i4>
      </vt:variant>
    </vt:vector>
  </HeadingPairs>
  <TitlesOfParts>
    <vt:vector size="34" baseType="lpstr">
      <vt:lpstr>Arial</vt:lpstr>
      <vt:lpstr>Aileron Heavy</vt:lpstr>
      <vt:lpstr>DejaVu Serif</vt:lpstr>
      <vt:lpstr>Calibri</vt:lpstr>
      <vt:lpstr>Abril Fatface</vt:lpstr>
      <vt:lpstr>Poppins Medium</vt:lpstr>
      <vt:lpstr>Barlow Black</vt:lpstr>
      <vt:lpstr>Arimo</vt:lpstr>
      <vt:lpstr>Barlow Black Bold</vt: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SINAV KAYGISI VE AİLEYE DÜŞEN GÖREVLER</dc:title>
  <dc:creator>Mesut Kul</dc:creator>
  <cp:lastModifiedBy>Çağla</cp:lastModifiedBy>
  <cp:revision>3</cp:revision>
  <dcterms:created xsi:type="dcterms:W3CDTF">2006-08-16T00:00:00Z</dcterms:created>
  <dcterms:modified xsi:type="dcterms:W3CDTF">2021-10-08T08:48:35Z</dcterms:modified>
  <dc:identifier>DAEsE3_1WCQ</dc:identifier>
</cp:coreProperties>
</file>