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16" r:id="rId2"/>
    <p:sldId id="317" r:id="rId3"/>
    <p:sldId id="256" r:id="rId4"/>
    <p:sldId id="279" r:id="rId5"/>
    <p:sldId id="280" r:id="rId6"/>
    <p:sldId id="301" r:id="rId7"/>
    <p:sldId id="257" r:id="rId8"/>
    <p:sldId id="302" r:id="rId9"/>
    <p:sldId id="303" r:id="rId10"/>
    <p:sldId id="304" r:id="rId11"/>
    <p:sldId id="305" r:id="rId12"/>
    <p:sldId id="312" r:id="rId13"/>
    <p:sldId id="307" r:id="rId14"/>
    <p:sldId id="309" r:id="rId15"/>
    <p:sldId id="310" r:id="rId16"/>
    <p:sldId id="286" r:id="rId17"/>
    <p:sldId id="311" r:id="rId18"/>
    <p:sldId id="289" r:id="rId19"/>
    <p:sldId id="290" r:id="rId20"/>
    <p:sldId id="308" r:id="rId21"/>
    <p:sldId id="318" r:id="rId22"/>
    <p:sldId id="306" r:id="rId23"/>
    <p:sldId id="31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634" y="-8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FAAAAD-A982-406D-8780-35E728AC3CBF}" type="datetimeFigureOut">
              <a:rPr lang="tr-TR" smtClean="0"/>
              <a:t>5.10.2021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2C57B-99AB-44FF-BCBE-7F7F84983DD6}" type="slidenum">
              <a:rPr lang="tr-TR" smtClean="0"/>
              <a:t>‹#›</a:t>
            </a:fld>
            <a:endParaRPr lang="tr-TR"/>
          </a:p>
        </p:txBody>
      </p:sp>
    </p:spTree>
    <p:extLst>
      <p:ext uri="{BB962C8B-B14F-4D97-AF65-F5344CB8AC3E}">
        <p14:creationId xmlns:p14="http://schemas.microsoft.com/office/powerpoint/2010/main" val="396151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23720DD-5B6D-40BF-8493-A6B52D484E6B}"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A23720DD-5B6D-40BF-8493-A6B52D484E6B}" type="datetimeFigureOut">
              <a:rPr lang="tr-TR" smtClean="0"/>
              <a:t>5.10.2021</a:t>
            </a:fld>
            <a:endParaRPr lang="tr-TR"/>
          </a:p>
        </p:txBody>
      </p:sp>
      <p:sp>
        <p:nvSpPr>
          <p:cNvPr id="91" name="Footer Placeholder 90"/>
          <p:cNvSpPr>
            <a:spLocks noGrp="1"/>
          </p:cNvSpPr>
          <p:nvPr>
            <p:ph type="ftr" sz="quarter" idx="11"/>
          </p:nvPr>
        </p:nvSpPr>
        <p:spPr/>
        <p:txBody>
          <a:bodyPr/>
          <a:lstStyle/>
          <a:p>
            <a:endParaRPr lang="tr-TR"/>
          </a:p>
        </p:txBody>
      </p:sp>
      <p:sp>
        <p:nvSpPr>
          <p:cNvPr id="92" name="Slide Number Placeholder 91"/>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5.10.2021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5.10.2021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5.10.2021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5.10.2021</a:t>
            </a:fld>
            <a:endParaRPr lang="tr-T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2F0443AE-4F20-4B40-B91B-135E9B6A23DD}" type="slidenum">
              <a:rPr lang="en-US" smtClean="0"/>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2" y="2564904"/>
            <a:ext cx="4654032" cy="17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23907"/>
      </p:ext>
    </p:extLst>
  </p:cSld>
  <p:clrMapOvr>
    <a:masterClrMapping/>
  </p:clrMapOvr>
  <mc:AlternateContent xmlns:mc="http://schemas.openxmlformats.org/markup-compatibility/2006" xmlns:p14="http://schemas.microsoft.com/office/powerpoint/2010/main">
    <mc:Choice Requires="p14">
      <p:transition spd="slow" p14:dur="12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OEM\AppData\Local\Microsoft\Windows\INetCache\IE\XZMO3JZA\egitimintransferi-1024x8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solidFill>
                  <a:srgbClr val="00B050"/>
                </a:solidFill>
              </a:rPr>
              <a:t>YORUM</a:t>
            </a:r>
            <a:endParaRPr lang="tr-TR" dirty="0">
              <a:solidFill>
                <a:srgbClr val="00B050"/>
              </a:solidFill>
            </a:endParaRPr>
          </a:p>
        </p:txBody>
      </p:sp>
      <p:sp>
        <p:nvSpPr>
          <p:cNvPr id="3" name="İçerik Yer Tutucusu 2"/>
          <p:cNvSpPr>
            <a:spLocks noGrp="1"/>
          </p:cNvSpPr>
          <p:nvPr>
            <p:ph idx="1"/>
          </p:nvPr>
        </p:nvSpPr>
        <p:spPr>
          <a:xfrm>
            <a:off x="457200" y="3356992"/>
            <a:ext cx="8229600" cy="2769171"/>
          </a:xfrm>
        </p:spPr>
        <p:txBody>
          <a:bodyPr>
            <a:normAutofit fontScale="92500" lnSpcReduction="10000"/>
          </a:bodyPr>
          <a:lstStyle/>
          <a:p>
            <a:pPr marL="0" indent="0">
              <a:buNone/>
            </a:pPr>
            <a:endParaRPr lang="tr-TR" b="1" dirty="0" smtClean="0">
              <a:solidFill>
                <a:srgbClr val="00B050"/>
              </a:solidFill>
            </a:endParaRPr>
          </a:p>
          <a:p>
            <a:pPr marL="0" indent="0">
              <a:buNone/>
            </a:pPr>
            <a:r>
              <a:rPr lang="tr-TR" b="1" dirty="0" smtClean="0">
                <a:solidFill>
                  <a:srgbClr val="00B050"/>
                </a:solidFill>
              </a:rPr>
              <a:t>          ELİNİZDEKİ BİLGİLERİ KULLANMA AŞAMASINDA YORUM YAPMAYA İHTİYACINIZ OLACAKTIR. BUNUN İÇİN DE ÖNCELİKLE ANLAMANIZ VE DÜŞÜNMENİZ GEREKECEKTİR. BU YETİLERİNİZİ GELİŞTİREBİLMENİZ İÇİN KİTAP OKUMANIZ VE SORU ÇÖZMENİZ GEREKMEKTEDİR.</a:t>
            </a:r>
            <a:endParaRPr lang="tr-TR" b="1" dirty="0">
              <a:solidFill>
                <a:srgbClr val="00B050"/>
              </a:solidFill>
            </a:endParaRPr>
          </a:p>
          <a:p>
            <a:pPr marL="0" indent="0">
              <a:buNone/>
            </a:pPr>
            <a:r>
              <a:rPr lang="tr-TR" b="1" dirty="0">
                <a:solidFill>
                  <a:srgbClr val="00B050"/>
                </a:solidFill>
              </a:rPr>
              <a:t> </a:t>
            </a:r>
            <a:r>
              <a:rPr lang="tr-TR" b="1" dirty="0" smtClean="0">
                <a:solidFill>
                  <a:srgbClr val="00B050"/>
                </a:solidFill>
              </a:rPr>
              <a:t>         YORUM TEST ÇÖZME TEKNİĞİNİN GELİŞTİRİLMESİNİ SAĞLAR.</a:t>
            </a:r>
            <a:endParaRPr lang="tr-TR" b="1" dirty="0">
              <a:solidFill>
                <a:srgbClr val="00B050"/>
              </a:solidFill>
            </a:endParaRPr>
          </a:p>
        </p:txBody>
      </p:sp>
    </p:spTree>
    <p:extLst>
      <p:ext uri="{BB962C8B-B14F-4D97-AF65-F5344CB8AC3E}">
        <p14:creationId xmlns:p14="http://schemas.microsoft.com/office/powerpoint/2010/main" val="80544648"/>
      </p:ext>
    </p:extLst>
  </p:cSld>
  <p:clrMapOvr>
    <a:masterClrMapping/>
  </p:clrMapOvr>
  <mc:AlternateContent xmlns:mc="http://schemas.openxmlformats.org/markup-compatibility/2006" xmlns:p14="http://schemas.microsoft.com/office/powerpoint/2010/main">
    <mc:Choice Requires="p14">
      <p:transition spd="slow" p14:dur="12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Users\OEM\AppData\Local\Microsoft\Windows\INetCache\IE\XZMO3JZA\gearworkers-1024x9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30" y="260648"/>
            <a:ext cx="8856984" cy="659735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HIZ</a:t>
            </a:r>
            <a:endParaRPr lang="tr-TR" dirty="0"/>
          </a:p>
        </p:txBody>
      </p:sp>
      <p:sp>
        <p:nvSpPr>
          <p:cNvPr id="3" name="İçerik Yer Tutucusu 2"/>
          <p:cNvSpPr>
            <a:spLocks noGrp="1"/>
          </p:cNvSpPr>
          <p:nvPr>
            <p:ph idx="1"/>
          </p:nvPr>
        </p:nvSpPr>
        <p:spPr>
          <a:xfrm>
            <a:off x="251520" y="3645024"/>
            <a:ext cx="8640960" cy="3024336"/>
          </a:xfrm>
        </p:spPr>
        <p:txBody>
          <a:bodyPr>
            <a:normAutofit/>
          </a:bodyPr>
          <a:lstStyle/>
          <a:p>
            <a:pPr marL="0" indent="0">
              <a:buNone/>
            </a:pPr>
            <a:r>
              <a:rPr lang="tr-TR" b="1" dirty="0" smtClean="0">
                <a:solidFill>
                  <a:schemeClr val="tx1"/>
                </a:solidFill>
              </a:rPr>
              <a:t>HIZ, SORULARIN KAZANILAN BİLGİ VE ELDE EDİLEN YORUM GÜCÜ İLE ZAMAN KISITLAMASI İÇİNDE ÇÖZÜLMESİDİR.</a:t>
            </a:r>
          </a:p>
          <a:p>
            <a:pPr marL="0" indent="0">
              <a:buNone/>
            </a:pPr>
            <a:endParaRPr lang="tr-TR" b="1" dirty="0" smtClean="0">
              <a:solidFill>
                <a:schemeClr val="tx1"/>
              </a:solidFill>
            </a:endParaRPr>
          </a:p>
          <a:p>
            <a:pPr marL="0" indent="0">
              <a:buNone/>
            </a:pPr>
            <a:r>
              <a:rPr lang="tr-TR" b="1" dirty="0" smtClean="0">
                <a:solidFill>
                  <a:schemeClr val="tx1"/>
                </a:solidFill>
              </a:rPr>
              <a:t>BOL BOL VE SÜRELİ TEST ÇÖZEREK HIZINIZI ARTIRABİLİRSİNİZ. AYRICA BAHSEDECEĞİMİZ DİĞER TEST ÇÖZME TEKNİKLERİNİ BİLİNÇLİ BİR ŞEKİLDE UYGULAMAK DA HIZINIZI ARTIRACAKTIR.</a:t>
            </a:r>
          </a:p>
          <a:p>
            <a:pPr marL="0" indent="0">
              <a:buNone/>
            </a:pPr>
            <a:endParaRPr lang="tr-TR" b="1" dirty="0" smtClean="0">
              <a:solidFill>
                <a:schemeClr val="tx1"/>
              </a:solidFill>
            </a:endParaRPr>
          </a:p>
          <a:p>
            <a:endParaRPr lang="tr-TR" b="1" dirty="0">
              <a:solidFill>
                <a:schemeClr val="tx1"/>
              </a:solidFill>
            </a:endParaRPr>
          </a:p>
        </p:txBody>
      </p:sp>
    </p:spTree>
    <p:extLst>
      <p:ext uri="{BB962C8B-B14F-4D97-AF65-F5344CB8AC3E}">
        <p14:creationId xmlns:p14="http://schemas.microsoft.com/office/powerpoint/2010/main" val="220696966"/>
      </p:ext>
    </p:extLst>
  </p:cSld>
  <p:clrMapOvr>
    <a:masterClrMapping/>
  </p:clrMapOvr>
  <mc:AlternateContent xmlns:mc="http://schemas.openxmlformats.org/markup-compatibility/2006" xmlns:p14="http://schemas.microsoft.com/office/powerpoint/2010/main">
    <mc:Choice Requires="p14">
      <p:transition spd="slow" p14:dur="12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TEST ÇÖZERKEN KULLANILABİLECEK TEKNİK VE YÖNTEMLERE GEÇMEDEN ÖNCE ;</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smtClean="0"/>
              <a:t>          Her </a:t>
            </a:r>
            <a:r>
              <a:rPr lang="tr-TR" b="1" dirty="0"/>
              <a:t>şeyin başı sağlık. Bu sebeple sağlığınıza dikkat edin. Sağlıklı beslenin.</a:t>
            </a:r>
            <a:r>
              <a:rPr lang="tr-TR" dirty="0"/>
              <a:t> Beynimizin büyüklüğü vücudumuzun % 2’si kadar olmasına rağmen enerjimizin % 20’sini kullanır. Düzenli beslenmediğinizde,  aç olduğunuzda, beyniniz verimli çalışamaz sonuç olarak da dikkat ve odaklanma sorunları yaşarsınız.</a:t>
            </a:r>
          </a:p>
          <a:p>
            <a:pPr marL="0" indent="0">
              <a:buNone/>
            </a:pPr>
            <a:r>
              <a:rPr lang="tr-TR" b="1" dirty="0" smtClean="0"/>
              <a:t>          Uyku </a:t>
            </a:r>
            <a:r>
              <a:rPr lang="tr-TR" b="1" dirty="0"/>
              <a:t>düzeninize dikkat edin.</a:t>
            </a:r>
            <a:r>
              <a:rPr lang="tr-TR" dirty="0"/>
              <a:t> Uyku, yalnız sağlımız için değil, öğrenmemiz için de büyük öneme sahiptir. Çok çalışmak için dahi olsa çok geç yatmamalı, uykunuzu almalısınız. Uyku ihtiyacı karşılanmadığında beyin sağlıklı çalışmayacak ve öğrenme yetisinde azalma olacaktır</a:t>
            </a:r>
            <a:r>
              <a:rPr lang="tr-TR" dirty="0" smtClean="0"/>
              <a:t>.</a:t>
            </a:r>
          </a:p>
          <a:p>
            <a:pPr marL="0" indent="0">
              <a:buNone/>
            </a:pPr>
            <a:r>
              <a:rPr lang="tr-TR" dirty="0"/>
              <a:t> </a:t>
            </a:r>
            <a:r>
              <a:rPr lang="tr-TR" dirty="0" smtClean="0"/>
              <a:t>         Tüm bunlar sağlıklı bir şekilde test, deneme, soru çözmenize engel olur. O sebeple önce kendi sağlığınıza dikkat edin.</a:t>
            </a:r>
            <a:endParaRPr lang="tr-TR" dirty="0"/>
          </a:p>
          <a:p>
            <a:endParaRPr lang="tr-TR" dirty="0"/>
          </a:p>
        </p:txBody>
      </p:sp>
    </p:spTree>
    <p:extLst>
      <p:ext uri="{BB962C8B-B14F-4D97-AF65-F5344CB8AC3E}">
        <p14:creationId xmlns:p14="http://schemas.microsoft.com/office/powerpoint/2010/main" val="3448332253"/>
      </p:ext>
    </p:extLst>
  </p:cSld>
  <p:clrMapOvr>
    <a:masterClrMapping/>
  </p:clrMapOvr>
  <mc:AlternateContent xmlns:mc="http://schemas.openxmlformats.org/markup-compatibility/2006" xmlns:p14="http://schemas.microsoft.com/office/powerpoint/2010/main">
    <mc:Choice Requires="p14">
      <p:transition spd="slow" p14:dur="12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OEM\AppData\Local\Microsoft\Windows\INetCache\IE\5VHKA7QP\ddd-600x3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735397"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32409" y="260648"/>
            <a:ext cx="8229600" cy="1143000"/>
          </a:xfrm>
        </p:spPr>
        <p:txBody>
          <a:bodyPr>
            <a:normAutofit fontScale="90000"/>
          </a:bodyPr>
          <a:lstStyle/>
          <a:p>
            <a:pPr algn="ctr"/>
            <a:r>
              <a:rPr lang="tr-TR" dirty="0" smtClean="0"/>
              <a:t>TEST ÇÖZERKEN KULLANILABİLECEK TEKNİK VE YÖNTEMLER</a:t>
            </a:r>
            <a:endParaRPr lang="tr-TR" dirty="0"/>
          </a:p>
        </p:txBody>
      </p:sp>
      <p:sp>
        <p:nvSpPr>
          <p:cNvPr id="3" name="İçerik Yer Tutucusu 2"/>
          <p:cNvSpPr>
            <a:spLocks noGrp="1"/>
          </p:cNvSpPr>
          <p:nvPr>
            <p:ph idx="1"/>
          </p:nvPr>
        </p:nvSpPr>
        <p:spPr/>
        <p:txBody>
          <a:bodyPr>
            <a:noAutofit/>
          </a:bodyPr>
          <a:lstStyle/>
          <a:p>
            <a:endParaRPr lang="tr-TR" sz="2000" dirty="0" smtClean="0">
              <a:solidFill>
                <a:schemeClr val="tx1"/>
              </a:solidFill>
            </a:endParaRPr>
          </a:p>
          <a:p>
            <a:pPr>
              <a:buClr>
                <a:schemeClr val="tx2">
                  <a:lumMod val="50000"/>
                </a:schemeClr>
              </a:buClr>
              <a:buSzPct val="150000"/>
              <a:buFont typeface="Wingdings" panose="05000000000000000000" pitchFamily="2" charset="2"/>
              <a:buChar char="Ø"/>
            </a:pPr>
            <a:r>
              <a:rPr lang="tr-TR" b="1" dirty="0" smtClean="0">
                <a:solidFill>
                  <a:schemeClr val="tx1"/>
                </a:solidFill>
              </a:rPr>
              <a:t>Sınava kendinizi en iyi hissettiğiniz dersten başlayın. Bu başlangıçtaki sınav kaygınızı gidermenize yardımcı olacaktır.</a:t>
            </a:r>
          </a:p>
          <a:p>
            <a:pPr>
              <a:buClr>
                <a:schemeClr val="tx2">
                  <a:lumMod val="50000"/>
                </a:schemeClr>
              </a:buClr>
              <a:buSzPct val="150000"/>
              <a:buFont typeface="Wingdings" panose="05000000000000000000" pitchFamily="2" charset="2"/>
              <a:buChar char="Ø"/>
            </a:pPr>
            <a:r>
              <a:rPr lang="tr-TR" b="1" dirty="0" smtClean="0">
                <a:solidFill>
                  <a:schemeClr val="tx1"/>
                </a:solidFill>
              </a:rPr>
              <a:t>Sorulara önyargılı yaklaşmamalısınız.  "Bu soru zor yapamam, bu soru kolay cevap x şıkkı" gibi zaman kazanmaya yönelik aceleci davranışlar, kazanmak yerine kaybettirir. </a:t>
            </a:r>
          </a:p>
          <a:p>
            <a:pPr>
              <a:buClr>
                <a:schemeClr val="tx2">
                  <a:lumMod val="50000"/>
                </a:schemeClr>
              </a:buClr>
              <a:buSzPct val="150000"/>
              <a:buFont typeface="Wingdings" panose="05000000000000000000" pitchFamily="2" charset="2"/>
              <a:buChar char="Ø"/>
            </a:pPr>
            <a:r>
              <a:rPr lang="tr-TR" b="1" dirty="0" smtClean="0">
                <a:solidFill>
                  <a:schemeClr val="tx1"/>
                </a:solidFill>
              </a:rPr>
              <a:t>Test içerisindeki soruların zorluk düzeyleri birbirinden farklıdır. </a:t>
            </a:r>
            <a:r>
              <a:rPr lang="es-ES" b="1" dirty="0" smtClean="0">
                <a:solidFill>
                  <a:schemeClr val="tx1"/>
                </a:solidFill>
              </a:rPr>
              <a:t>Ancak zor sorulara fazla puan verilmez. </a:t>
            </a:r>
            <a:r>
              <a:rPr lang="tr-TR" b="1" dirty="0" smtClean="0">
                <a:solidFill>
                  <a:schemeClr val="tx1"/>
                </a:solidFill>
              </a:rPr>
              <a:t>Bir testin %70’ini oluşturan kolay ve normal zorluktaki soruları rahatlıkla çözebilirsiniz.</a:t>
            </a:r>
          </a:p>
        </p:txBody>
      </p:sp>
    </p:spTree>
    <p:extLst>
      <p:ext uri="{BB962C8B-B14F-4D97-AF65-F5344CB8AC3E}">
        <p14:creationId xmlns:p14="http://schemas.microsoft.com/office/powerpoint/2010/main" val="2101219559"/>
      </p:ext>
    </p:extLst>
  </p:cSld>
  <p:clrMapOvr>
    <a:masterClrMapping/>
  </p:clrMapOvr>
  <mc:AlternateContent xmlns:mc="http://schemas.openxmlformats.org/markup-compatibility/2006" xmlns:p14="http://schemas.microsoft.com/office/powerpoint/2010/main">
    <mc:Choice Requires="p14">
      <p:transition spd="slow" p14:dur="12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EM\AppData\Local\Microsoft\Windows\INetCache\IE\R8L982VN\question-mark-40876_960_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50" y="260648"/>
            <a:ext cx="3317924" cy="609329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395536" y="620688"/>
            <a:ext cx="8229600" cy="5400600"/>
          </a:xfrm>
        </p:spPr>
        <p:txBody>
          <a:bodyPr>
            <a:noAutofit/>
          </a:bodyPr>
          <a:lstStyle/>
          <a:p>
            <a:pPr>
              <a:buClr>
                <a:schemeClr val="accent1"/>
              </a:buClr>
              <a:buSzPct val="150000"/>
              <a:buFont typeface="Wingdings" panose="05000000000000000000" pitchFamily="2" charset="2"/>
              <a:buChar char="Ø"/>
            </a:pPr>
            <a:r>
              <a:rPr lang="tr-TR" sz="2000" dirty="0" smtClean="0">
                <a:solidFill>
                  <a:schemeClr val="bg1">
                    <a:lumMod val="95000"/>
                    <a:lumOff val="5000"/>
                  </a:schemeClr>
                </a:solidFill>
              </a:rPr>
              <a:t>Test çözerken turlama tekniğini kullanabilirsiniz. Bu teknik önce bilinen, kolay görülen soruların cevaplandırılarak, zor olan ve zaman alacak soruların sonraya bırakılması şeklinde uygulanır. </a:t>
            </a:r>
          </a:p>
          <a:p>
            <a:pPr>
              <a:buClr>
                <a:schemeClr val="accent1"/>
              </a:buClr>
              <a:buSzPct val="150000"/>
              <a:buFont typeface="Wingdings" panose="05000000000000000000" pitchFamily="2" charset="2"/>
              <a:buChar char="Ø"/>
            </a:pPr>
            <a:endParaRPr lang="tr-TR" sz="2000" dirty="0" smtClean="0">
              <a:solidFill>
                <a:schemeClr val="bg1">
                  <a:lumMod val="95000"/>
                  <a:lumOff val="5000"/>
                </a:schemeClr>
              </a:solidFill>
            </a:endParaRPr>
          </a:p>
          <a:p>
            <a:pPr>
              <a:buClr>
                <a:schemeClr val="accent1"/>
              </a:buClr>
              <a:buSzPct val="150000"/>
              <a:buFont typeface="Wingdings" panose="05000000000000000000" pitchFamily="2" charset="2"/>
              <a:buChar char="Ø"/>
            </a:pPr>
            <a:r>
              <a:rPr lang="tr-TR" sz="2000" dirty="0" smtClean="0">
                <a:solidFill>
                  <a:schemeClr val="bg1">
                    <a:lumMod val="95000"/>
                    <a:lumOff val="5000"/>
                  </a:schemeClr>
                </a:solidFill>
              </a:rPr>
              <a:t>Cevaplandırmadığınız ya da emin olamadan </a:t>
            </a:r>
            <a:r>
              <a:rPr lang="tr-TR" sz="2000" dirty="0" err="1" smtClean="0">
                <a:solidFill>
                  <a:schemeClr val="bg1">
                    <a:lumMod val="95000"/>
                    <a:lumOff val="5000"/>
                  </a:schemeClr>
                </a:solidFill>
              </a:rPr>
              <a:t>cevapladırdığınız</a:t>
            </a:r>
            <a:r>
              <a:rPr lang="tr-TR" sz="2000" dirty="0" smtClean="0">
                <a:solidFill>
                  <a:schemeClr val="bg1">
                    <a:lumMod val="95000"/>
                    <a:lumOff val="5000"/>
                  </a:schemeClr>
                </a:solidFill>
              </a:rPr>
              <a:t> soruların yanına soru kitapçığında bir işaret koymak o soruların ikinci turda daha kolay bulunmasını sağlar. </a:t>
            </a:r>
          </a:p>
          <a:p>
            <a:pPr>
              <a:buClr>
                <a:schemeClr val="accent1"/>
              </a:buClr>
              <a:buSzPct val="150000"/>
              <a:buFont typeface="Wingdings" panose="05000000000000000000" pitchFamily="2" charset="2"/>
              <a:buChar char="Ø"/>
            </a:pPr>
            <a:endParaRPr lang="tr-TR" sz="2000" dirty="0" smtClean="0">
              <a:solidFill>
                <a:schemeClr val="bg1">
                  <a:lumMod val="95000"/>
                  <a:lumOff val="5000"/>
                </a:schemeClr>
              </a:solidFill>
            </a:endParaRPr>
          </a:p>
          <a:p>
            <a:pPr>
              <a:buClr>
                <a:schemeClr val="accent1"/>
              </a:buClr>
              <a:buSzPct val="150000"/>
              <a:buFont typeface="Wingdings" panose="05000000000000000000" pitchFamily="2" charset="2"/>
              <a:buChar char="Ø"/>
            </a:pPr>
            <a:r>
              <a:rPr lang="tr-TR" sz="2000" dirty="0" smtClean="0">
                <a:solidFill>
                  <a:schemeClr val="bg1">
                    <a:lumMod val="95000"/>
                    <a:lumOff val="5000"/>
                  </a:schemeClr>
                </a:solidFill>
              </a:rPr>
              <a:t>Soru kökünün veya soru metninin uzun oluşu sizin için daha fazla ipucu anlamına gelir. Bu nedenle uzun metinli sorular daha kolay çözülebilen sorular olarak algılanmalıdır. </a:t>
            </a:r>
          </a:p>
          <a:p>
            <a:pPr>
              <a:buClr>
                <a:schemeClr val="accent1"/>
              </a:buClr>
              <a:buSzPct val="150000"/>
              <a:buFont typeface="Wingdings" panose="05000000000000000000" pitchFamily="2" charset="2"/>
              <a:buChar char="Ø"/>
            </a:pPr>
            <a:endParaRPr lang="tr-TR" sz="2000" dirty="0" smtClean="0">
              <a:solidFill>
                <a:schemeClr val="bg1">
                  <a:lumMod val="95000"/>
                  <a:lumOff val="5000"/>
                </a:schemeClr>
              </a:solidFill>
            </a:endParaRPr>
          </a:p>
          <a:p>
            <a:pPr>
              <a:buClr>
                <a:schemeClr val="accent1"/>
              </a:buClr>
              <a:buSzPct val="150000"/>
              <a:buFont typeface="Wingdings" panose="05000000000000000000" pitchFamily="2" charset="2"/>
              <a:buChar char="Ø"/>
            </a:pPr>
            <a:r>
              <a:rPr lang="tr-TR" sz="2000" dirty="0" smtClean="0">
                <a:solidFill>
                  <a:schemeClr val="bg1">
                    <a:lumMod val="95000"/>
                    <a:lumOff val="5000"/>
                  </a:schemeClr>
                </a:solidFill>
              </a:rPr>
              <a:t>Bol bol ve süreli soru çözmek hız konusunda çok önemlidir. Her soru tipini görmek her soru tipine aşina olmak sınav esnasında soruyu anlamanızı ve ne yapacağınızı planlamanızı kolaylaştıracağı için hızınızı da artıracaktır.</a:t>
            </a:r>
          </a:p>
          <a:p>
            <a:endParaRPr lang="tr-TR" sz="2000" dirty="0" smtClean="0">
              <a:solidFill>
                <a:schemeClr val="bg1">
                  <a:lumMod val="95000"/>
                  <a:lumOff val="5000"/>
                </a:schemeClr>
              </a:solidFill>
            </a:endParaRPr>
          </a:p>
          <a:p>
            <a:endParaRPr lang="tr-TR" sz="2000" dirty="0" smtClean="0">
              <a:solidFill>
                <a:schemeClr val="bg1">
                  <a:lumMod val="95000"/>
                  <a:lumOff val="5000"/>
                </a:schemeClr>
              </a:solidFill>
            </a:endParaRPr>
          </a:p>
          <a:p>
            <a:endParaRPr lang="tr-TR" sz="2000" dirty="0" smtClean="0">
              <a:solidFill>
                <a:schemeClr val="bg1">
                  <a:lumMod val="95000"/>
                  <a:lumOff val="5000"/>
                </a:schemeClr>
              </a:solidFill>
            </a:endParaRPr>
          </a:p>
          <a:p>
            <a:pPr marL="0" indent="0">
              <a:buNone/>
            </a:pPr>
            <a:endParaRPr lang="tr-TR" sz="2000" dirty="0">
              <a:solidFill>
                <a:schemeClr val="bg1">
                  <a:lumMod val="95000"/>
                  <a:lumOff val="5000"/>
                </a:schemeClr>
              </a:solidFill>
            </a:endParaRPr>
          </a:p>
        </p:txBody>
      </p:sp>
    </p:spTree>
    <p:extLst>
      <p:ext uri="{BB962C8B-B14F-4D97-AF65-F5344CB8AC3E}">
        <p14:creationId xmlns:p14="http://schemas.microsoft.com/office/powerpoint/2010/main" val="3364163304"/>
      </p:ext>
    </p:extLst>
  </p:cSld>
  <p:clrMapOvr>
    <a:masterClrMapping/>
  </p:clrMapOvr>
  <mc:AlternateContent xmlns:mc="http://schemas.openxmlformats.org/markup-compatibility/2006" xmlns:p14="http://schemas.microsoft.com/office/powerpoint/2010/main">
    <mc:Choice Requires="p14">
      <p:transition spd="slow" p14:dur="1200">
        <p:wheel spokes="1"/>
      </p:transition>
    </mc:Choice>
    <mc:Fallback xmlns="">
      <p:transition spd="slow">
        <p:wheel spokes="1"/>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EM\AppData\Local\Microsoft\Windows\INetCache\IE\RZ27QZ3W\image0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9073008" cy="666936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476672"/>
            <a:ext cx="8229600" cy="5649491"/>
          </a:xfrm>
        </p:spPr>
        <p:txBody>
          <a:bodyPr>
            <a:noAutofit/>
          </a:bodyPr>
          <a:lstStyle/>
          <a:p>
            <a:pPr fontAlgn="base">
              <a:buClr>
                <a:srgbClr val="00B0F0"/>
              </a:buClr>
              <a:buSzPct val="150000"/>
              <a:buFont typeface="Wingdings" panose="05000000000000000000" pitchFamily="2" charset="2"/>
              <a:buChar char="Ø"/>
            </a:pPr>
            <a:r>
              <a:rPr lang="tr-TR" sz="2000" dirty="0" smtClean="0">
                <a:solidFill>
                  <a:schemeClr val="bg1"/>
                </a:solidFill>
              </a:rPr>
              <a:t>Her sorunun kendine has bir mantığı vardır. Test çözerken kendi mantığınıza göre değil sorunun mantığına göre hareket etmelisiniz.</a:t>
            </a:r>
          </a:p>
          <a:p>
            <a:pPr fontAlgn="base">
              <a:buClr>
                <a:srgbClr val="00B0F0"/>
              </a:buClr>
              <a:buSzPct val="150000"/>
              <a:buFont typeface="Wingdings" panose="05000000000000000000" pitchFamily="2" charset="2"/>
              <a:buChar char="Ø"/>
            </a:pPr>
            <a:endParaRPr lang="tr-TR" sz="2000" dirty="0">
              <a:solidFill>
                <a:schemeClr val="bg1"/>
              </a:solidFill>
            </a:endParaRPr>
          </a:p>
          <a:p>
            <a:pPr fontAlgn="base">
              <a:buClr>
                <a:srgbClr val="00B0F0"/>
              </a:buClr>
              <a:buSzPct val="150000"/>
              <a:buFont typeface="Wingdings" panose="05000000000000000000" pitchFamily="2" charset="2"/>
              <a:buChar char="Ø"/>
            </a:pPr>
            <a:r>
              <a:rPr lang="tr-TR" sz="2000" dirty="0" smtClean="0">
                <a:solidFill>
                  <a:schemeClr val="bg1"/>
                </a:solidFill>
              </a:rPr>
              <a:t>Test çözerken ya da deneme sınavlarından sonra çözemediğiniz veya yanlış çözdüğünüz sorunun mutlaka doğru çözümünü öğrenin.</a:t>
            </a:r>
          </a:p>
          <a:p>
            <a:pPr fontAlgn="base">
              <a:buClr>
                <a:srgbClr val="00B0F0"/>
              </a:buClr>
              <a:buSzPct val="150000"/>
              <a:buFont typeface="Wingdings" panose="05000000000000000000" pitchFamily="2" charset="2"/>
              <a:buChar char="Ø"/>
            </a:pPr>
            <a:endParaRPr lang="tr-TR" sz="2000" dirty="0" smtClean="0">
              <a:solidFill>
                <a:schemeClr val="bg1"/>
              </a:solidFill>
            </a:endParaRPr>
          </a:p>
          <a:p>
            <a:pPr fontAlgn="base">
              <a:buClr>
                <a:srgbClr val="00B0F0"/>
              </a:buClr>
              <a:buSzPct val="150000"/>
              <a:buFont typeface="Wingdings" panose="05000000000000000000" pitchFamily="2" charset="2"/>
              <a:buChar char="Ø"/>
            </a:pPr>
            <a:r>
              <a:rPr lang="tr-TR" sz="2000" dirty="0" smtClean="0">
                <a:solidFill>
                  <a:schemeClr val="bg1"/>
                </a:solidFill>
              </a:rPr>
              <a:t>Soru metninde yer alan önemli kelimelerin altını çizin.</a:t>
            </a:r>
          </a:p>
          <a:p>
            <a:pPr fontAlgn="base">
              <a:buClr>
                <a:srgbClr val="00B0F0"/>
              </a:buClr>
              <a:buSzPct val="150000"/>
              <a:buFont typeface="Wingdings" panose="05000000000000000000" pitchFamily="2" charset="2"/>
              <a:buChar char="Ø"/>
            </a:pPr>
            <a:endParaRPr lang="tr-TR" sz="2000" dirty="0">
              <a:solidFill>
                <a:schemeClr val="bg1"/>
              </a:solidFill>
            </a:endParaRPr>
          </a:p>
          <a:p>
            <a:pPr fontAlgn="base">
              <a:buClr>
                <a:srgbClr val="00B0F0"/>
              </a:buClr>
              <a:buSzPct val="150000"/>
              <a:buFont typeface="Wingdings" panose="05000000000000000000" pitchFamily="2" charset="2"/>
              <a:buChar char="Ø"/>
            </a:pPr>
            <a:r>
              <a:rPr lang="tr-TR" sz="2000" dirty="0" smtClean="0">
                <a:solidFill>
                  <a:schemeClr val="bg1"/>
                </a:solidFill>
              </a:rPr>
              <a:t>Soru çözmeyi her gün ya da haftalık bir soru sayısı hedefleyerek bir alışkanlığa dönüştürün.</a:t>
            </a:r>
          </a:p>
          <a:p>
            <a:pPr fontAlgn="base">
              <a:buClr>
                <a:srgbClr val="00B0F0"/>
              </a:buClr>
              <a:buSzPct val="150000"/>
              <a:buFont typeface="Wingdings" panose="05000000000000000000" pitchFamily="2" charset="2"/>
              <a:buChar char="Ø"/>
            </a:pPr>
            <a:endParaRPr lang="tr-TR" sz="2000" dirty="0">
              <a:solidFill>
                <a:schemeClr val="bg1"/>
              </a:solidFill>
            </a:endParaRPr>
          </a:p>
          <a:p>
            <a:pPr fontAlgn="base">
              <a:buClr>
                <a:srgbClr val="00B0F0"/>
              </a:buClr>
              <a:buSzPct val="150000"/>
              <a:buFont typeface="Wingdings" panose="05000000000000000000" pitchFamily="2" charset="2"/>
              <a:buChar char="Ø"/>
            </a:pPr>
            <a:r>
              <a:rPr lang="tr-TR" sz="2000" dirty="0" smtClean="0">
                <a:solidFill>
                  <a:schemeClr val="bg1"/>
                </a:solidFill>
              </a:rPr>
              <a:t>Soruyu çözmeden önce her zaman ilk olarak sorunun sizden ne istediğini anlayın yani ilk olarak soru kökünü okuyun ve önemli kelimelerin altını çizin. Tüm sorunun altını çizmeyin bu size zaman kaybettirir. </a:t>
            </a:r>
          </a:p>
          <a:p>
            <a:pPr fontAlgn="base">
              <a:buClr>
                <a:srgbClr val="00B0F0"/>
              </a:buClr>
              <a:buSzPct val="150000"/>
              <a:buFont typeface="Wingdings" panose="05000000000000000000" pitchFamily="2" charset="2"/>
              <a:buChar char="Ø"/>
            </a:pPr>
            <a:endParaRPr lang="tr-TR" sz="2000" dirty="0">
              <a:solidFill>
                <a:schemeClr val="bg1"/>
              </a:solidFill>
            </a:endParaRPr>
          </a:p>
          <a:p>
            <a:pPr fontAlgn="base">
              <a:buClr>
                <a:srgbClr val="00B0F0"/>
              </a:buClr>
              <a:buSzPct val="150000"/>
              <a:buFont typeface="Wingdings" panose="05000000000000000000" pitchFamily="2" charset="2"/>
              <a:buChar char="Ø"/>
            </a:pPr>
            <a:r>
              <a:rPr lang="tr-TR" sz="2000" dirty="0">
                <a:solidFill>
                  <a:prstClr val="black"/>
                </a:solidFill>
              </a:rPr>
              <a:t>Bilmediğiniz soruyu boş bırakın.</a:t>
            </a:r>
          </a:p>
          <a:p>
            <a:pPr marL="0" indent="0" fontAlgn="base">
              <a:buClr>
                <a:srgbClr val="00B0F0"/>
              </a:buClr>
              <a:buSzPct val="150000"/>
              <a:buNone/>
            </a:pPr>
            <a:endParaRPr lang="tr-TR" sz="2000" dirty="0" smtClean="0">
              <a:solidFill>
                <a:schemeClr val="bg1"/>
              </a:solidFill>
            </a:endParaRPr>
          </a:p>
          <a:p>
            <a:pPr fontAlgn="base">
              <a:buClr>
                <a:srgbClr val="00B0F0"/>
              </a:buClr>
              <a:buSzPct val="150000"/>
              <a:buFont typeface="Wingdings" panose="05000000000000000000" pitchFamily="2" charset="2"/>
              <a:buChar char="Ø"/>
            </a:pPr>
            <a:endParaRPr lang="tr-TR" sz="2000" dirty="0">
              <a:solidFill>
                <a:schemeClr val="bg1"/>
              </a:solidFill>
            </a:endParaRPr>
          </a:p>
          <a:p>
            <a:pPr marL="0" indent="0">
              <a:buNone/>
            </a:pPr>
            <a:endParaRPr lang="tr-TR" sz="2000" dirty="0">
              <a:solidFill>
                <a:schemeClr val="bg1"/>
              </a:solidFill>
            </a:endParaRPr>
          </a:p>
        </p:txBody>
      </p:sp>
    </p:spTree>
    <p:extLst>
      <p:ext uri="{BB962C8B-B14F-4D97-AF65-F5344CB8AC3E}">
        <p14:creationId xmlns:p14="http://schemas.microsoft.com/office/powerpoint/2010/main" val="50158920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OEM\AppData\Local\Microsoft\Windows\INetCache\IE\XZMO3JZA\image03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420888"/>
            <a:ext cx="5515966" cy="462022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79512" y="188640"/>
            <a:ext cx="8856984" cy="6480720"/>
          </a:xfrm>
        </p:spPr>
        <p:txBody>
          <a:bodyPr>
            <a:noAutofit/>
          </a:bodyPr>
          <a:lstStyle/>
          <a:p>
            <a:pPr fontAlgn="base">
              <a:buClr>
                <a:schemeClr val="accent2">
                  <a:lumMod val="75000"/>
                </a:schemeClr>
              </a:buClr>
              <a:buSzPct val="150000"/>
              <a:buFont typeface="Wingdings" panose="05000000000000000000" pitchFamily="2" charset="2"/>
              <a:buChar char="Ø"/>
            </a:pPr>
            <a:r>
              <a:rPr lang="tr-TR" sz="2000" dirty="0" smtClean="0">
                <a:solidFill>
                  <a:schemeClr val="bg1">
                    <a:lumMod val="95000"/>
                    <a:lumOff val="5000"/>
                  </a:schemeClr>
                </a:solidFill>
              </a:rPr>
              <a:t>Sayısal soruları çözerken öncelikle sizden ne istediğine bakın ve sonra elinizde neler olduğuna ve bunları kullanarak isteneni nasıl elde edeceğinize bakın.</a:t>
            </a:r>
          </a:p>
          <a:p>
            <a:pPr fontAlgn="base">
              <a:buClr>
                <a:schemeClr val="accent2">
                  <a:lumMod val="75000"/>
                </a:schemeClr>
              </a:buClr>
              <a:buSzPct val="150000"/>
              <a:buFont typeface="Wingdings" panose="05000000000000000000" pitchFamily="2" charset="2"/>
              <a:buChar char="Ø"/>
            </a:pPr>
            <a:endParaRPr lang="tr-TR" sz="2000" dirty="0">
              <a:solidFill>
                <a:schemeClr val="bg1">
                  <a:lumMod val="95000"/>
                  <a:lumOff val="5000"/>
                </a:schemeClr>
              </a:solidFill>
            </a:endParaRPr>
          </a:p>
          <a:p>
            <a:pPr fontAlgn="base">
              <a:buClr>
                <a:schemeClr val="accent2">
                  <a:lumMod val="75000"/>
                </a:schemeClr>
              </a:buClr>
              <a:buSzPct val="150000"/>
              <a:buFont typeface="Wingdings" panose="05000000000000000000" pitchFamily="2" charset="2"/>
              <a:buChar char="Ø"/>
            </a:pPr>
            <a:r>
              <a:rPr lang="tr-TR" sz="2000" dirty="0" smtClean="0">
                <a:solidFill>
                  <a:schemeClr val="bg1">
                    <a:lumMod val="95000"/>
                    <a:lumOff val="5000"/>
                  </a:schemeClr>
                </a:solidFill>
              </a:rPr>
              <a:t>Sözel sorularda yine ilk olarak soruyu okuyun daha sonra verilenleri veya paragrafı okuyun.</a:t>
            </a:r>
          </a:p>
          <a:p>
            <a:pPr fontAlgn="base">
              <a:buClr>
                <a:schemeClr val="accent2">
                  <a:lumMod val="75000"/>
                </a:schemeClr>
              </a:buClr>
              <a:buSzPct val="150000"/>
              <a:buFont typeface="Wingdings" panose="05000000000000000000" pitchFamily="2" charset="2"/>
              <a:buChar char="Ø"/>
            </a:pPr>
            <a:endParaRPr lang="tr-TR" sz="2000" dirty="0">
              <a:solidFill>
                <a:schemeClr val="bg1">
                  <a:lumMod val="95000"/>
                  <a:lumOff val="5000"/>
                </a:schemeClr>
              </a:solidFill>
            </a:endParaRPr>
          </a:p>
          <a:p>
            <a:pPr fontAlgn="base">
              <a:buClr>
                <a:schemeClr val="accent2">
                  <a:lumMod val="75000"/>
                </a:schemeClr>
              </a:buClr>
              <a:buSzPct val="150000"/>
              <a:buFont typeface="Wingdings" panose="05000000000000000000" pitchFamily="2" charset="2"/>
              <a:buChar char="Ø"/>
            </a:pPr>
            <a:r>
              <a:rPr lang="tr-TR" sz="2000" dirty="0" smtClean="0">
                <a:solidFill>
                  <a:schemeClr val="bg1">
                    <a:lumMod val="95000"/>
                    <a:lumOff val="5000"/>
                  </a:schemeClr>
                </a:solidFill>
              </a:rPr>
              <a:t>Sorulardaki hangisidir, hangisi değildir, söylenebilir, kesin söylenebilir, söylenemez gibi ifadelere dikkat edin ve gözünüzden kaçmaması için bu ifadenin altını çizin.</a:t>
            </a:r>
          </a:p>
          <a:p>
            <a:pPr fontAlgn="base">
              <a:buClr>
                <a:schemeClr val="accent2">
                  <a:lumMod val="75000"/>
                </a:schemeClr>
              </a:buClr>
              <a:buSzPct val="150000"/>
              <a:buFont typeface="Wingdings" panose="05000000000000000000" pitchFamily="2" charset="2"/>
              <a:buChar char="Ø"/>
            </a:pPr>
            <a:endParaRPr lang="tr-TR" sz="2000" dirty="0">
              <a:solidFill>
                <a:schemeClr val="bg1">
                  <a:lumMod val="95000"/>
                  <a:lumOff val="5000"/>
                </a:schemeClr>
              </a:solidFill>
            </a:endParaRPr>
          </a:p>
          <a:p>
            <a:pPr fontAlgn="base">
              <a:buClr>
                <a:schemeClr val="accent2">
                  <a:lumMod val="75000"/>
                </a:schemeClr>
              </a:buClr>
              <a:buSzPct val="150000"/>
              <a:buFont typeface="Wingdings" panose="05000000000000000000" pitchFamily="2" charset="2"/>
              <a:buChar char="Ø"/>
            </a:pPr>
            <a:r>
              <a:rPr lang="tr-TR" sz="2000" dirty="0" smtClean="0">
                <a:solidFill>
                  <a:schemeClr val="bg1">
                    <a:lumMod val="95000"/>
                    <a:lumOff val="5000"/>
                  </a:schemeClr>
                </a:solidFill>
              </a:rPr>
              <a:t>Soruda sizden ne isteniyorsa onu düşünün. </a:t>
            </a:r>
          </a:p>
          <a:p>
            <a:pPr fontAlgn="base">
              <a:buClr>
                <a:schemeClr val="accent2">
                  <a:lumMod val="75000"/>
                </a:schemeClr>
              </a:buClr>
              <a:buSzPct val="150000"/>
              <a:buFont typeface="Wingdings" panose="05000000000000000000" pitchFamily="2" charset="2"/>
              <a:buChar char="Ø"/>
            </a:pPr>
            <a:endParaRPr lang="tr-TR" sz="2000" dirty="0">
              <a:solidFill>
                <a:schemeClr val="bg1">
                  <a:lumMod val="95000"/>
                  <a:lumOff val="5000"/>
                </a:schemeClr>
              </a:solidFill>
            </a:endParaRPr>
          </a:p>
          <a:p>
            <a:pPr fontAlgn="base">
              <a:buClr>
                <a:schemeClr val="accent2">
                  <a:lumMod val="75000"/>
                </a:schemeClr>
              </a:buClr>
              <a:buSzPct val="150000"/>
              <a:buFont typeface="Wingdings" panose="05000000000000000000" pitchFamily="2" charset="2"/>
              <a:buChar char="Ø"/>
            </a:pPr>
            <a:r>
              <a:rPr lang="tr-TR" sz="2000" dirty="0" smtClean="0">
                <a:solidFill>
                  <a:schemeClr val="bg1">
                    <a:lumMod val="95000"/>
                    <a:lumOff val="5000"/>
                  </a:schemeClr>
                </a:solidFill>
              </a:rPr>
              <a:t>Bazı sorular size kolay gelir ve cevabın böyle bir şık olamayacağını düşünürsünüz. Oysa bazen böyle kolay sorular sormak da bu işin tekniğinin bir parçasıdır. </a:t>
            </a:r>
          </a:p>
          <a:p>
            <a:pPr fontAlgn="base">
              <a:buClr>
                <a:schemeClr val="accent2">
                  <a:lumMod val="75000"/>
                </a:schemeClr>
              </a:buClr>
              <a:buSzPct val="150000"/>
              <a:buFont typeface="Wingdings" panose="05000000000000000000" pitchFamily="2" charset="2"/>
              <a:buChar char="Ø"/>
            </a:pPr>
            <a:endParaRPr lang="tr-TR" sz="2000" dirty="0">
              <a:solidFill>
                <a:schemeClr val="bg1">
                  <a:lumMod val="95000"/>
                  <a:lumOff val="5000"/>
                </a:schemeClr>
              </a:solidFill>
            </a:endParaRPr>
          </a:p>
          <a:p>
            <a:pPr fontAlgn="base">
              <a:buClr>
                <a:schemeClr val="accent2">
                  <a:lumMod val="75000"/>
                </a:schemeClr>
              </a:buClr>
              <a:buSzPct val="150000"/>
              <a:buFont typeface="Wingdings" panose="05000000000000000000" pitchFamily="2" charset="2"/>
              <a:buChar char="Ø"/>
            </a:pPr>
            <a:r>
              <a:rPr lang="tr-TR" sz="2000" dirty="0" smtClean="0">
                <a:solidFill>
                  <a:schemeClr val="bg1">
                    <a:lumMod val="95000"/>
                    <a:lumOff val="5000"/>
                  </a:schemeClr>
                </a:solidFill>
              </a:rPr>
              <a:t>Çeldiricilere dikkat edin. Bütün şıkları okuduktan sonra cevaba karar verin. Sizden kimi zaman “doğru” cevap değil, “en doğru” cevap istenir. </a:t>
            </a:r>
          </a:p>
          <a:p>
            <a:endParaRPr lang="tr-TR" sz="2000" dirty="0" smtClean="0">
              <a:solidFill>
                <a:schemeClr val="bg1">
                  <a:lumMod val="95000"/>
                  <a:lumOff val="5000"/>
                </a:schemeClr>
              </a:solidFill>
            </a:endParaRPr>
          </a:p>
          <a:p>
            <a:endParaRPr lang="tr-TR" sz="2000" dirty="0" smtClean="0">
              <a:solidFill>
                <a:schemeClr val="bg1">
                  <a:lumMod val="95000"/>
                  <a:lumOff val="5000"/>
                </a:schemeClr>
              </a:solidFill>
            </a:endParaRPr>
          </a:p>
          <a:p>
            <a:endParaRPr lang="tr-TR" sz="2000" dirty="0" smtClean="0">
              <a:solidFill>
                <a:schemeClr val="bg1">
                  <a:lumMod val="95000"/>
                  <a:lumOff val="5000"/>
                </a:schemeClr>
              </a:solidFill>
            </a:endParaRPr>
          </a:p>
          <a:p>
            <a:endParaRPr lang="tr-TR" sz="2000" dirty="0">
              <a:solidFill>
                <a:schemeClr val="bg1">
                  <a:lumMod val="95000"/>
                  <a:lumOff val="5000"/>
                </a:schemeClr>
              </a:solidFill>
            </a:endParaRPr>
          </a:p>
        </p:txBody>
      </p:sp>
    </p:spTree>
    <p:extLst>
      <p:ext uri="{BB962C8B-B14F-4D97-AF65-F5344CB8AC3E}">
        <p14:creationId xmlns:p14="http://schemas.microsoft.com/office/powerpoint/2010/main" val="2896843985"/>
      </p:ext>
    </p:extLst>
  </p:cSld>
  <p:clrMapOvr>
    <a:masterClrMapping/>
  </p:clrMapOvr>
  <mc:AlternateContent xmlns:mc="http://schemas.openxmlformats.org/markup-compatibility/2006" xmlns:p14="http://schemas.microsoft.com/office/powerpoint/2010/main">
    <mc:Choice Requires="p14">
      <p:transition spd="slow" p14:dur="12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OEM\AppData\Local\Microsoft\Windows\INetCache\IE\XZMO3JZA\image0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544948" cy="640871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337186" y="332656"/>
            <a:ext cx="8555294" cy="6264696"/>
          </a:xfrm>
        </p:spPr>
        <p:txBody>
          <a:bodyPr>
            <a:noAutofit/>
          </a:bodyPr>
          <a:lstStyle/>
          <a:p>
            <a:pPr>
              <a:buClr>
                <a:schemeClr val="accent4">
                  <a:lumMod val="75000"/>
                </a:schemeClr>
              </a:buClr>
              <a:buSzPct val="150000"/>
              <a:buFont typeface="Wingdings" panose="05000000000000000000" pitchFamily="2" charset="2"/>
              <a:buChar char="Ø"/>
            </a:pPr>
            <a:r>
              <a:rPr lang="tr-TR" sz="2000" dirty="0">
                <a:solidFill>
                  <a:schemeClr val="bg1">
                    <a:lumMod val="95000"/>
                    <a:lumOff val="5000"/>
                  </a:schemeClr>
                </a:solidFill>
              </a:rPr>
              <a:t>Unutmayın ki matematik sorularındaki şıklar, rastgele cevaplar değil, işlem hatalarına göre hesaplanmış cevaplardır. Bulduğunuz sonucun şıklarda olması onun doğru olduğu anlamına gelmez. </a:t>
            </a:r>
            <a:endParaRPr lang="tr-TR" sz="2000" dirty="0" smtClean="0">
              <a:solidFill>
                <a:schemeClr val="bg1">
                  <a:lumMod val="95000"/>
                  <a:lumOff val="5000"/>
                </a:schemeClr>
              </a:solidFill>
            </a:endParaRPr>
          </a:p>
          <a:p>
            <a:pPr>
              <a:buClr>
                <a:schemeClr val="accent4">
                  <a:lumMod val="75000"/>
                </a:schemeClr>
              </a:buClr>
              <a:buSzPct val="150000"/>
              <a:buFont typeface="Wingdings" panose="05000000000000000000" pitchFamily="2" charset="2"/>
              <a:buChar char="Ø"/>
            </a:pPr>
            <a:endParaRPr lang="tr-TR" sz="2000" dirty="0">
              <a:solidFill>
                <a:schemeClr val="bg1">
                  <a:lumMod val="95000"/>
                  <a:lumOff val="5000"/>
                </a:schemeClr>
              </a:solidFill>
            </a:endParaRPr>
          </a:p>
          <a:p>
            <a:pPr>
              <a:buClr>
                <a:schemeClr val="accent4">
                  <a:lumMod val="75000"/>
                </a:schemeClr>
              </a:buClr>
              <a:buSzPct val="150000"/>
              <a:buFont typeface="Wingdings" panose="05000000000000000000" pitchFamily="2" charset="2"/>
              <a:buChar char="Ø"/>
            </a:pPr>
            <a:r>
              <a:rPr lang="tr-TR" sz="2000" dirty="0" smtClean="0">
                <a:solidFill>
                  <a:schemeClr val="bg1">
                    <a:lumMod val="95000"/>
                    <a:lumOff val="5000"/>
                  </a:schemeClr>
                </a:solidFill>
              </a:rPr>
              <a:t>Test </a:t>
            </a:r>
            <a:r>
              <a:rPr lang="tr-TR" sz="2000" dirty="0">
                <a:solidFill>
                  <a:schemeClr val="bg1">
                    <a:lumMod val="95000"/>
                    <a:lumOff val="5000"/>
                  </a:schemeClr>
                </a:solidFill>
              </a:rPr>
              <a:t>çözerken sorunun doğru cevabını bulmak kadar önemli bir diğer olay da cevap olamayacak şıkların tespit edilmesidir. Yanlış şıkları elemek doğru cevabı bulmanızı </a:t>
            </a:r>
            <a:r>
              <a:rPr lang="tr-TR" sz="2000" dirty="0" smtClean="0">
                <a:solidFill>
                  <a:schemeClr val="bg1">
                    <a:lumMod val="95000"/>
                    <a:lumOff val="5000"/>
                  </a:schemeClr>
                </a:solidFill>
              </a:rPr>
              <a:t>kolaylaştırır.</a:t>
            </a:r>
          </a:p>
          <a:p>
            <a:pPr>
              <a:buClr>
                <a:schemeClr val="accent4">
                  <a:lumMod val="75000"/>
                </a:schemeClr>
              </a:buClr>
              <a:buSzPct val="150000"/>
              <a:buFont typeface="Wingdings" panose="05000000000000000000" pitchFamily="2" charset="2"/>
              <a:buChar char="Ø"/>
            </a:pPr>
            <a:endParaRPr lang="tr-TR" sz="2000" dirty="0" smtClean="0">
              <a:solidFill>
                <a:schemeClr val="bg1">
                  <a:lumMod val="95000"/>
                  <a:lumOff val="5000"/>
                </a:schemeClr>
              </a:solidFill>
            </a:endParaRPr>
          </a:p>
          <a:p>
            <a:pPr>
              <a:buClr>
                <a:schemeClr val="accent4">
                  <a:lumMod val="75000"/>
                </a:schemeClr>
              </a:buClr>
              <a:buSzPct val="150000"/>
              <a:buFont typeface="Wingdings" panose="05000000000000000000" pitchFamily="2" charset="2"/>
              <a:buChar char="Ø"/>
            </a:pPr>
            <a:r>
              <a:rPr lang="tr-TR" sz="2000" dirty="0" smtClean="0">
                <a:solidFill>
                  <a:schemeClr val="bg1">
                    <a:lumMod val="95000"/>
                    <a:lumOff val="5000"/>
                  </a:schemeClr>
                </a:solidFill>
              </a:rPr>
              <a:t>Soru içinde geçen ipuçlarından yararlanmayı bilin. Bunlar; altı çizili, koyu puntoyla yazılmış, "tırnak içinde," değildir, olamaz, her zaman, hiç bir zaman, bütün, zaman zaman, yoktur, vardır, birbirinden farklı, birbirine benzer, eşdeğer, birden fazla, ayrı ayrı, iç içe, yan yana , ikisi bir arada, ana düşünce , yan düşünce, benzer düşünce , asla, genellikle, </a:t>
            </a:r>
            <a:r>
              <a:rPr lang="tr-TR" sz="2000" dirty="0" err="1" smtClean="0">
                <a:solidFill>
                  <a:schemeClr val="bg1">
                    <a:lumMod val="95000"/>
                    <a:lumOff val="5000"/>
                  </a:schemeClr>
                </a:solidFill>
              </a:rPr>
              <a:t>çoğu,vb</a:t>
            </a:r>
            <a:r>
              <a:rPr lang="tr-TR" sz="2000" dirty="0" smtClean="0">
                <a:solidFill>
                  <a:schemeClr val="bg1">
                    <a:lumMod val="95000"/>
                    <a:lumOff val="5000"/>
                  </a:schemeClr>
                </a:solidFill>
              </a:rPr>
              <a:t>. ipuçlarıdır. </a:t>
            </a:r>
          </a:p>
          <a:p>
            <a:pPr marL="0" indent="0">
              <a:buClr>
                <a:schemeClr val="accent4">
                  <a:lumMod val="75000"/>
                </a:schemeClr>
              </a:buClr>
              <a:buSzPct val="150000"/>
              <a:buNone/>
            </a:pPr>
            <a:endParaRPr lang="tr-TR" sz="2000" dirty="0">
              <a:solidFill>
                <a:prstClr val="black"/>
              </a:solidFill>
            </a:endParaRPr>
          </a:p>
          <a:p>
            <a:pPr>
              <a:buClr>
                <a:schemeClr val="accent4">
                  <a:lumMod val="75000"/>
                </a:schemeClr>
              </a:buClr>
              <a:buSzPct val="150000"/>
              <a:buFont typeface="Wingdings" panose="05000000000000000000" pitchFamily="2" charset="2"/>
              <a:buChar char="Ø"/>
            </a:pPr>
            <a:r>
              <a:rPr lang="tr-TR" sz="2000" dirty="0" smtClean="0">
                <a:solidFill>
                  <a:prstClr val="black"/>
                </a:solidFill>
              </a:rPr>
              <a:t>Soru </a:t>
            </a:r>
            <a:r>
              <a:rPr lang="tr-TR" sz="2000" dirty="0">
                <a:solidFill>
                  <a:prstClr val="black"/>
                </a:solidFill>
              </a:rPr>
              <a:t>çözümünden sonra yanlış yaptığınız, boş bıraktığınız soruları inceleyerek hatanın bilgi eksikliğinden mi, yanlış bilgiden mi yoksa dikkatsizlikten mi kaynaklandığını tespit ederek çalışmalarınıza yön verin.</a:t>
            </a:r>
          </a:p>
          <a:p>
            <a:pPr>
              <a:buClr>
                <a:schemeClr val="accent4">
                  <a:lumMod val="75000"/>
                </a:schemeClr>
              </a:buClr>
              <a:buSzPct val="150000"/>
              <a:buFont typeface="Wingdings" panose="05000000000000000000" pitchFamily="2" charset="2"/>
              <a:buChar char="Ø"/>
            </a:pPr>
            <a:endParaRPr lang="tr-TR" sz="2000" dirty="0" smtClean="0">
              <a:solidFill>
                <a:schemeClr val="bg1">
                  <a:lumMod val="95000"/>
                  <a:lumOff val="5000"/>
                </a:schemeClr>
              </a:solidFill>
            </a:endParaRPr>
          </a:p>
        </p:txBody>
      </p:sp>
    </p:spTree>
    <p:extLst>
      <p:ext uri="{BB962C8B-B14F-4D97-AF65-F5344CB8AC3E}">
        <p14:creationId xmlns:p14="http://schemas.microsoft.com/office/powerpoint/2010/main" val="885254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DGS ek tercih tarihleri 2021 belli oldu mu? ÖSYM ile DGS 2. ek tercih yerleştirmeler ne zaman, ayın kaçında yapılac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00" y="225556"/>
            <a:ext cx="8840477" cy="644380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8229600" cy="850106"/>
          </a:xfrm>
        </p:spPr>
        <p:txBody>
          <a:bodyPr/>
          <a:lstStyle/>
          <a:p>
            <a:r>
              <a:rPr lang="tr-TR" dirty="0" smtClean="0">
                <a:solidFill>
                  <a:schemeClr val="bg1"/>
                </a:solidFill>
              </a:rPr>
              <a:t>KODLAMAYA DİKKAT</a:t>
            </a:r>
            <a:endParaRPr lang="tr-TR" dirty="0">
              <a:solidFill>
                <a:schemeClr val="bg1"/>
              </a:solidFill>
            </a:endParaRPr>
          </a:p>
        </p:txBody>
      </p:sp>
      <p:sp>
        <p:nvSpPr>
          <p:cNvPr id="3" name="İçerik Yer Tutucusu 2"/>
          <p:cNvSpPr>
            <a:spLocks noGrp="1"/>
          </p:cNvSpPr>
          <p:nvPr>
            <p:ph idx="1"/>
          </p:nvPr>
        </p:nvSpPr>
        <p:spPr>
          <a:xfrm>
            <a:off x="467638" y="1340768"/>
            <a:ext cx="8229600" cy="4968552"/>
          </a:xfrm>
        </p:spPr>
        <p:txBody>
          <a:bodyPr>
            <a:noAutofit/>
          </a:bodyPr>
          <a:lstStyle/>
          <a:p>
            <a:pPr>
              <a:buClr>
                <a:schemeClr val="accent6">
                  <a:lumMod val="75000"/>
                </a:schemeClr>
              </a:buClr>
              <a:buSzPct val="150000"/>
              <a:buFont typeface="Wingdings" panose="05000000000000000000" pitchFamily="2" charset="2"/>
              <a:buChar char="Ø"/>
            </a:pPr>
            <a:r>
              <a:rPr lang="tr-TR" sz="2000" b="1" dirty="0" smtClean="0">
                <a:solidFill>
                  <a:schemeClr val="bg1"/>
                </a:solidFill>
              </a:rPr>
              <a:t>Soruyu kitapçık üzerinde çözmüş olmak o soruyla olan işinizin bittiği anlamına gelmez. </a:t>
            </a:r>
          </a:p>
          <a:p>
            <a:pPr>
              <a:buClr>
                <a:schemeClr val="accent6">
                  <a:lumMod val="75000"/>
                </a:schemeClr>
              </a:buClr>
              <a:buSzPct val="150000"/>
              <a:buFont typeface="Wingdings" panose="05000000000000000000" pitchFamily="2" charset="2"/>
              <a:buChar char="Ø"/>
            </a:pPr>
            <a:endParaRPr lang="tr-TR" sz="2000" b="1" dirty="0">
              <a:solidFill>
                <a:schemeClr val="bg1"/>
              </a:solidFill>
            </a:endParaRPr>
          </a:p>
          <a:p>
            <a:pPr>
              <a:buClr>
                <a:schemeClr val="accent6">
                  <a:lumMod val="75000"/>
                </a:schemeClr>
              </a:buClr>
              <a:buSzPct val="150000"/>
              <a:buFont typeface="Wingdings" panose="05000000000000000000" pitchFamily="2" charset="2"/>
              <a:buChar char="Ø"/>
            </a:pPr>
            <a:r>
              <a:rPr lang="tr-TR" sz="2000" b="1" dirty="0" smtClean="0">
                <a:solidFill>
                  <a:schemeClr val="bg1"/>
                </a:solidFill>
              </a:rPr>
              <a:t>Soruyu doğru çözmek kadar optik forma doğru kodlamak da önemlidir. </a:t>
            </a:r>
          </a:p>
          <a:p>
            <a:pPr>
              <a:buClr>
                <a:schemeClr val="accent6">
                  <a:lumMod val="75000"/>
                </a:schemeClr>
              </a:buClr>
              <a:buSzPct val="150000"/>
              <a:buFont typeface="Wingdings" panose="05000000000000000000" pitchFamily="2" charset="2"/>
              <a:buChar char="Ø"/>
            </a:pPr>
            <a:endParaRPr lang="tr-TR" sz="2000" b="1" dirty="0">
              <a:solidFill>
                <a:schemeClr val="bg1"/>
              </a:solidFill>
            </a:endParaRPr>
          </a:p>
          <a:p>
            <a:pPr>
              <a:buClr>
                <a:schemeClr val="accent6">
                  <a:lumMod val="75000"/>
                </a:schemeClr>
              </a:buClr>
              <a:buSzPct val="150000"/>
              <a:buFont typeface="Wingdings" panose="05000000000000000000" pitchFamily="2" charset="2"/>
              <a:buChar char="Ø"/>
            </a:pPr>
            <a:r>
              <a:rPr lang="tr-TR" sz="2000" b="1" dirty="0" smtClean="0">
                <a:solidFill>
                  <a:schemeClr val="bg1"/>
                </a:solidFill>
              </a:rPr>
              <a:t>Kodlama her bir soru cevaplandıktan sonra veya her bir sayfadaki sorular cevaplandıktan sonra yapılmalıdır. Kodlama için geçen süre bir ölçüde dinlenme sürenizdir. Bilinç dışı bir şekilde zihniniz başka bir soruya geçmenin hazırlığını yapar. Dolu bir cevap kağıdı da kendinize olan güveninizi arttırır.</a:t>
            </a:r>
          </a:p>
          <a:p>
            <a:pPr>
              <a:buClr>
                <a:schemeClr val="accent6">
                  <a:lumMod val="75000"/>
                </a:schemeClr>
              </a:buClr>
              <a:buSzPct val="150000"/>
              <a:buFont typeface="Wingdings" panose="05000000000000000000" pitchFamily="2" charset="2"/>
              <a:buChar char="Ø"/>
            </a:pPr>
            <a:endParaRPr lang="tr-TR" sz="2000" b="1" dirty="0">
              <a:solidFill>
                <a:schemeClr val="bg1"/>
              </a:solidFill>
            </a:endParaRPr>
          </a:p>
          <a:p>
            <a:pPr>
              <a:buClr>
                <a:schemeClr val="accent6">
                  <a:lumMod val="75000"/>
                </a:schemeClr>
              </a:buClr>
              <a:buSzPct val="150000"/>
              <a:buFont typeface="Wingdings" panose="05000000000000000000" pitchFamily="2" charset="2"/>
              <a:buChar char="Ø"/>
            </a:pPr>
            <a:r>
              <a:rPr lang="tr-TR" sz="2000" b="1" dirty="0" smtClean="0">
                <a:solidFill>
                  <a:schemeClr val="bg1"/>
                </a:solidFill>
              </a:rPr>
              <a:t>Zaman kazanacağım diye kodlamayı sona bırakmak sınav sonrası yorgunluk ve dikkat dağılmasının fazlalığı sebebiyle hatalı veya eksik kodlama riskini artırır, kaydırma yapmanıza yol açar. </a:t>
            </a:r>
          </a:p>
          <a:p>
            <a:endParaRPr lang="tr-TR" sz="2000" dirty="0"/>
          </a:p>
        </p:txBody>
      </p:sp>
    </p:spTree>
    <p:extLst>
      <p:ext uri="{BB962C8B-B14F-4D97-AF65-F5344CB8AC3E}">
        <p14:creationId xmlns:p14="http://schemas.microsoft.com/office/powerpoint/2010/main" val="1759225830"/>
      </p:ext>
    </p:extLst>
  </p:cSld>
  <p:clrMapOvr>
    <a:masterClrMapping/>
  </p:clrMapOvr>
  <mc:AlternateContent xmlns:mc="http://schemas.openxmlformats.org/markup-compatibility/2006" xmlns:p14="http://schemas.microsoft.com/office/powerpoint/2010/main">
    <mc:Choice Requires="p14">
      <p:transition spd="slow" p14:dur="12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Program Files\Microsoft Office\MEDIA\CAGCAT10\j02341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2903"/>
            <a:ext cx="6264696" cy="666168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72903"/>
            <a:ext cx="8229600" cy="1143000"/>
          </a:xfrm>
        </p:spPr>
        <p:txBody>
          <a:bodyPr>
            <a:normAutofit fontScale="90000"/>
          </a:bodyPr>
          <a:lstStyle/>
          <a:p>
            <a:pPr algn="ctr"/>
            <a:r>
              <a:rPr lang="tr-TR" dirty="0"/>
              <a:t/>
            </a:r>
            <a:br>
              <a:rPr lang="tr-TR" dirty="0"/>
            </a:br>
            <a:r>
              <a:rPr lang="tr-TR" b="1" dirty="0"/>
              <a:t>TEST ÇÖZERKEN ZAMANLAMA KONUSUNDA DİKKAT EDİLECEK HUSUSLAR </a:t>
            </a:r>
            <a:endParaRPr lang="tr-TR" dirty="0"/>
          </a:p>
        </p:txBody>
      </p:sp>
      <p:sp>
        <p:nvSpPr>
          <p:cNvPr id="3" name="İçerik Yer Tutucusu 2"/>
          <p:cNvSpPr>
            <a:spLocks noGrp="1"/>
          </p:cNvSpPr>
          <p:nvPr>
            <p:ph idx="1"/>
          </p:nvPr>
        </p:nvSpPr>
        <p:spPr>
          <a:xfrm>
            <a:off x="539552" y="1772817"/>
            <a:ext cx="8229600" cy="4392488"/>
          </a:xfrm>
          <a:solidFill>
            <a:schemeClr val="tx1">
              <a:alpha val="45000"/>
            </a:schemeClr>
          </a:solidFill>
        </p:spPr>
        <p:txBody>
          <a:bodyPr>
            <a:noAutofit/>
          </a:bodyPr>
          <a:lstStyle/>
          <a:p>
            <a:pPr>
              <a:buClr>
                <a:schemeClr val="accent3">
                  <a:lumMod val="75000"/>
                </a:schemeClr>
              </a:buClr>
              <a:buSzPct val="150000"/>
              <a:buFont typeface="Wingdings" panose="05000000000000000000" pitchFamily="2" charset="2"/>
              <a:buChar char="Ø"/>
            </a:pPr>
            <a:r>
              <a:rPr lang="tr-TR" sz="2000" b="1" dirty="0" smtClean="0">
                <a:solidFill>
                  <a:schemeClr val="bg1"/>
                </a:solidFill>
              </a:rPr>
              <a:t>Testi iyi çözmek için sadece doğruları bilmek yeterli değildir. Verilen zaman dilimi içinde bu doğruları bulmanız gerekir. </a:t>
            </a:r>
          </a:p>
          <a:p>
            <a:pPr>
              <a:buClr>
                <a:schemeClr val="accent3">
                  <a:lumMod val="75000"/>
                </a:schemeClr>
              </a:buClr>
              <a:buSzPct val="150000"/>
              <a:buFont typeface="Wingdings" panose="05000000000000000000" pitchFamily="2" charset="2"/>
              <a:buChar char="Ø"/>
            </a:pPr>
            <a:endParaRPr lang="tr-TR" sz="2000" b="1" dirty="0">
              <a:solidFill>
                <a:schemeClr val="bg1"/>
              </a:solidFill>
            </a:endParaRPr>
          </a:p>
          <a:p>
            <a:pPr>
              <a:buClr>
                <a:schemeClr val="accent3">
                  <a:lumMod val="75000"/>
                </a:schemeClr>
              </a:buClr>
              <a:buSzPct val="150000"/>
              <a:buFont typeface="Wingdings" panose="05000000000000000000" pitchFamily="2" charset="2"/>
              <a:buChar char="Ø"/>
            </a:pPr>
            <a:r>
              <a:rPr lang="tr-TR" sz="2000" b="1" dirty="0" smtClean="0">
                <a:solidFill>
                  <a:schemeClr val="bg1"/>
                </a:solidFill>
              </a:rPr>
              <a:t>Zamanlama için şimdiye kadar anlatılan test çözme tekniklerine dikkat edin. </a:t>
            </a:r>
            <a:endParaRPr lang="tr-TR" sz="2000" dirty="0">
              <a:solidFill>
                <a:schemeClr val="bg1"/>
              </a:solidFill>
            </a:endParaRPr>
          </a:p>
          <a:p>
            <a:pPr>
              <a:buClr>
                <a:schemeClr val="accent3">
                  <a:lumMod val="75000"/>
                </a:schemeClr>
              </a:buClr>
              <a:buSzPct val="150000"/>
              <a:buFont typeface="Wingdings" panose="05000000000000000000" pitchFamily="2" charset="2"/>
              <a:buChar char="Ø"/>
            </a:pPr>
            <a:endParaRPr lang="tr-TR" sz="2000" b="1" dirty="0" smtClean="0">
              <a:solidFill>
                <a:schemeClr val="bg1"/>
              </a:solidFill>
            </a:endParaRPr>
          </a:p>
          <a:p>
            <a:pPr>
              <a:buClr>
                <a:schemeClr val="accent3">
                  <a:lumMod val="75000"/>
                </a:schemeClr>
              </a:buClr>
              <a:buSzPct val="150000"/>
              <a:buFont typeface="Wingdings" panose="05000000000000000000" pitchFamily="2" charset="2"/>
              <a:buChar char="Ø"/>
            </a:pPr>
            <a:r>
              <a:rPr lang="tr-TR" sz="2000" b="1" dirty="0" smtClean="0">
                <a:solidFill>
                  <a:schemeClr val="bg1"/>
                </a:solidFill>
              </a:rPr>
              <a:t>Sesli okuma, dudak kıpırdatma, her kelimenin altını çizme gibi zaman kaybettirici alışkanlıkları </a:t>
            </a:r>
            <a:r>
              <a:rPr lang="tr-TR" sz="2000" b="1" dirty="0" err="1" smtClean="0">
                <a:solidFill>
                  <a:schemeClr val="bg1"/>
                </a:solidFill>
              </a:rPr>
              <a:t>terkedin</a:t>
            </a:r>
            <a:r>
              <a:rPr lang="tr-TR" sz="2000" b="1" dirty="0" smtClean="0">
                <a:solidFill>
                  <a:schemeClr val="bg1"/>
                </a:solidFill>
              </a:rPr>
              <a:t>. </a:t>
            </a:r>
          </a:p>
          <a:p>
            <a:pPr>
              <a:buClr>
                <a:schemeClr val="accent3">
                  <a:lumMod val="75000"/>
                </a:schemeClr>
              </a:buClr>
              <a:buSzPct val="150000"/>
              <a:buFont typeface="Wingdings" panose="05000000000000000000" pitchFamily="2" charset="2"/>
              <a:buChar char="Ø"/>
            </a:pPr>
            <a:endParaRPr lang="tr-TR" sz="2000" b="1" dirty="0">
              <a:solidFill>
                <a:schemeClr val="bg1"/>
              </a:solidFill>
            </a:endParaRPr>
          </a:p>
          <a:p>
            <a:pPr>
              <a:buClr>
                <a:schemeClr val="accent3">
                  <a:lumMod val="75000"/>
                </a:schemeClr>
              </a:buClr>
              <a:buSzPct val="150000"/>
              <a:buFont typeface="Wingdings" panose="05000000000000000000" pitchFamily="2" charset="2"/>
              <a:buChar char="Ø"/>
            </a:pPr>
            <a:r>
              <a:rPr lang="tr-TR" sz="2000" b="1" dirty="0" smtClean="0">
                <a:solidFill>
                  <a:schemeClr val="bg1"/>
                </a:solidFill>
              </a:rPr>
              <a:t>Çok soru çözmelisiniz. Bir günde çözeceğimiz soru sayısını belirleyip her 15 günde bir bu soru sayısını arttırmalıyız. Günlük 50 soruyla başladığımızı düşünecek olursak, her hafta 5-10 soru arttırabiliriz.</a:t>
            </a:r>
          </a:p>
        </p:txBody>
      </p:sp>
    </p:spTree>
    <p:extLst>
      <p:ext uri="{BB962C8B-B14F-4D97-AF65-F5344CB8AC3E}">
        <p14:creationId xmlns:p14="http://schemas.microsoft.com/office/powerpoint/2010/main" val="4102365708"/>
      </p:ext>
    </p:extLst>
  </p:cSld>
  <p:clrMapOvr>
    <a:masterClrMapping/>
  </p:clrMapOvr>
  <mc:AlternateContent xmlns:mc="http://schemas.openxmlformats.org/markup-compatibility/2006" xmlns:p14="http://schemas.microsoft.com/office/powerpoint/2010/main">
    <mc:Choice Requires="p14">
      <p:transition spd="slow" p14:dur="12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3325089"/>
          </a:xfrm>
        </p:spPr>
        <p:txBody>
          <a:bodyPr>
            <a:normAutofit fontScale="90000"/>
          </a:bodyPr>
          <a:lstStyle/>
          <a:p>
            <a:pPr algn="ctr">
              <a:lnSpc>
                <a:spcPct val="150000"/>
              </a:lnSpc>
              <a:spcBef>
                <a:spcPts val="1200"/>
              </a:spcBef>
              <a:spcAft>
                <a:spcPts val="1200"/>
              </a:spcAft>
            </a:pPr>
            <a:r>
              <a:rPr lang="tr-TR" b="1" dirty="0" smtClean="0"/>
              <a:t>2021-2022 EĞİTİM ÖĞRETİM YILI REHBERLİK ve PSİKOLOJİK DANIŞMA HİZMETLERİ İÇERİK HAZIRLAMA KOMİSYONU</a:t>
            </a:r>
            <a:endParaRPr lang="tr-TR" b="1" dirty="0"/>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2</a:t>
            </a:fld>
            <a:endParaRPr lang="en-US">
              <a:solidFill>
                <a:srgbClr val="000000">
                  <a:tint val="75000"/>
                </a:srgbClr>
              </a:solidFill>
            </a:endParaRPr>
          </a:p>
        </p:txBody>
      </p:sp>
    </p:spTree>
    <p:extLst>
      <p:ext uri="{BB962C8B-B14F-4D97-AF65-F5344CB8AC3E}">
        <p14:creationId xmlns:p14="http://schemas.microsoft.com/office/powerpoint/2010/main" val="2222657862"/>
      </p:ext>
    </p:extLst>
  </p:cSld>
  <p:clrMapOvr>
    <a:masterClrMapping/>
  </p:clrMapOvr>
  <mc:AlternateContent xmlns:mc="http://schemas.openxmlformats.org/markup-compatibility/2006" xmlns:p14="http://schemas.microsoft.com/office/powerpoint/2010/main">
    <mc:Choice Requires="p14">
      <p:transition spd="slow" p14:dur="12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OEM\AppData\Local\Microsoft\Windows\INetCache\IE\XZMO3JZA\240px-Accessories-text-edito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738031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0" y="188640"/>
            <a:ext cx="9144000" cy="1008112"/>
          </a:xfrm>
        </p:spPr>
        <p:txBody>
          <a:bodyPr>
            <a:noAutofit/>
          </a:bodyPr>
          <a:lstStyle/>
          <a:p>
            <a:pPr algn="ctr"/>
            <a:r>
              <a:rPr lang="tr-TR" sz="3000" dirty="0" smtClean="0">
                <a:solidFill>
                  <a:schemeClr val="tx1"/>
                </a:solidFill>
              </a:rPr>
              <a:t>SUNUMUN BAŞINDA BAHSETTİĞİMİZ ŞİKAYET VE ALIŞKANLIKLARINIZI ÇÖZMEYE YÖNELİK ÖNERİLER.</a:t>
            </a:r>
            <a:endParaRPr lang="tr-TR" sz="3000" dirty="0">
              <a:solidFill>
                <a:schemeClr val="tx1"/>
              </a:solidFill>
            </a:endParaRPr>
          </a:p>
        </p:txBody>
      </p:sp>
      <p:sp>
        <p:nvSpPr>
          <p:cNvPr id="3" name="İçerik Yer Tutucusu 2"/>
          <p:cNvSpPr>
            <a:spLocks noGrp="1"/>
          </p:cNvSpPr>
          <p:nvPr>
            <p:ph idx="1"/>
          </p:nvPr>
        </p:nvSpPr>
        <p:spPr>
          <a:xfrm>
            <a:off x="1259632" y="1052736"/>
            <a:ext cx="5760640" cy="4896544"/>
          </a:xfrm>
          <a:solidFill>
            <a:schemeClr val="tx1">
              <a:alpha val="48000"/>
            </a:schemeClr>
          </a:solidFill>
        </p:spPr>
        <p:txBody>
          <a:bodyPr>
            <a:normAutofit fontScale="32500" lnSpcReduction="20000"/>
          </a:bodyPr>
          <a:lstStyle/>
          <a:p>
            <a:endParaRPr lang="tr-TR" sz="4300" dirty="0">
              <a:solidFill>
                <a:schemeClr val="bg1"/>
              </a:solidFill>
            </a:endParaRPr>
          </a:p>
          <a:p>
            <a:endParaRPr lang="tr-TR" sz="4300" dirty="0" smtClean="0">
              <a:solidFill>
                <a:schemeClr val="bg1"/>
              </a:solidFill>
            </a:endParaRPr>
          </a:p>
          <a:p>
            <a:pPr>
              <a:buSzPct val="200000"/>
              <a:buBlip>
                <a:blip r:embed="rId3"/>
              </a:buBlip>
            </a:pPr>
            <a:r>
              <a:rPr lang="tr-TR" sz="4300" b="1" dirty="0" smtClean="0">
                <a:solidFill>
                  <a:schemeClr val="bg1"/>
                </a:solidFill>
              </a:rPr>
              <a:t>İLK DOĞRU GÖRDÜĞÜM CEVABI İŞARETLİYORUM, DİĞERLERİNE BAKMIYORUM. (ACELE ETME!) </a:t>
            </a:r>
          </a:p>
          <a:p>
            <a:endParaRPr lang="tr-TR" sz="4300" b="1" dirty="0" smtClean="0">
              <a:solidFill>
                <a:schemeClr val="bg1"/>
              </a:solidFill>
            </a:endParaRPr>
          </a:p>
          <a:p>
            <a:endParaRPr lang="tr-TR" sz="4300" b="1" dirty="0" smtClean="0">
              <a:solidFill>
                <a:schemeClr val="bg1"/>
              </a:solidFill>
            </a:endParaRPr>
          </a:p>
          <a:p>
            <a:pPr>
              <a:buSzPct val="200000"/>
              <a:buBlip>
                <a:blip r:embed="rId3"/>
              </a:buBlip>
            </a:pPr>
            <a:r>
              <a:rPr lang="tr-TR" sz="4300" b="1" dirty="0" smtClean="0">
                <a:solidFill>
                  <a:schemeClr val="bg1"/>
                </a:solidFill>
              </a:rPr>
              <a:t>UZUN SORULARI HİÇ OKUMUYORUM (UZUN SORULAR DAHA KOLAYDIR)</a:t>
            </a:r>
          </a:p>
          <a:p>
            <a:endParaRPr lang="tr-TR" sz="4300" b="1" dirty="0" smtClean="0">
              <a:solidFill>
                <a:schemeClr val="bg1"/>
              </a:solidFill>
            </a:endParaRPr>
          </a:p>
          <a:p>
            <a:endParaRPr lang="tr-TR" sz="4300" b="1" dirty="0" smtClean="0">
              <a:solidFill>
                <a:schemeClr val="bg1"/>
              </a:solidFill>
            </a:endParaRPr>
          </a:p>
          <a:p>
            <a:pPr>
              <a:buSzPct val="200000"/>
              <a:buBlip>
                <a:blip r:embed="rId3"/>
              </a:buBlip>
            </a:pPr>
            <a:r>
              <a:rPr lang="tr-TR" sz="4300" b="1" dirty="0" smtClean="0">
                <a:solidFill>
                  <a:schemeClr val="bg1"/>
                </a:solidFill>
              </a:rPr>
              <a:t>ÇOK TELAŞA KAPILIYORUM (SINAV STRESİNE YÖNELİK YARDIM AL)</a:t>
            </a:r>
          </a:p>
          <a:p>
            <a:endParaRPr lang="tr-TR" sz="4300" b="1" dirty="0" smtClean="0">
              <a:solidFill>
                <a:schemeClr val="bg1"/>
              </a:solidFill>
            </a:endParaRPr>
          </a:p>
          <a:p>
            <a:endParaRPr lang="tr-TR" sz="4300" b="1" dirty="0" smtClean="0">
              <a:solidFill>
                <a:schemeClr val="bg1"/>
              </a:solidFill>
            </a:endParaRPr>
          </a:p>
          <a:p>
            <a:pPr>
              <a:buSzPct val="200000"/>
              <a:buBlip>
                <a:blip r:embed="rId3"/>
              </a:buBlip>
            </a:pPr>
            <a:r>
              <a:rPr lang="tr-TR" sz="4300" b="1" dirty="0" smtClean="0">
                <a:solidFill>
                  <a:schemeClr val="bg1"/>
                </a:solidFill>
              </a:rPr>
              <a:t>SINAVDA ÇÖZEMEDİĞİM SORU İLE KARŞILAŞINCA SİNİRLENİP SINAVA KÜSÜYORUM (YAPAMADIĞIN SORU DEMEK ONU ÖĞRENME İMKANININ OLUŞMASI DEMEKTİR)</a:t>
            </a:r>
          </a:p>
          <a:p>
            <a:endParaRPr lang="tr-TR" sz="4300" b="1" dirty="0" smtClean="0">
              <a:solidFill>
                <a:schemeClr val="bg1"/>
              </a:solidFill>
            </a:endParaRPr>
          </a:p>
          <a:p>
            <a:endParaRPr lang="tr-TR" sz="4300" b="1" dirty="0" smtClean="0">
              <a:solidFill>
                <a:schemeClr val="bg1"/>
              </a:solidFill>
            </a:endParaRPr>
          </a:p>
          <a:p>
            <a:pPr>
              <a:buSzPct val="200000"/>
              <a:buBlip>
                <a:blip r:embed="rId3"/>
              </a:buBlip>
            </a:pPr>
            <a:r>
              <a:rPr lang="tr-TR" sz="4300" b="1" dirty="0" smtClean="0">
                <a:solidFill>
                  <a:schemeClr val="bg1"/>
                </a:solidFill>
              </a:rPr>
              <a:t>GENELDE DİKKATSİZLİKTEN DOLAYI ÇOK SORU KAÇIRIYORUM! (KİTAP OKU,  BOL BOL SORU ÇÖZ VE SORUNUN SENDEN NE İSTEDİĞİNE ÇOK DİKKAT ET)</a:t>
            </a:r>
          </a:p>
          <a:p>
            <a:endParaRPr lang="tr-TR" sz="4300" b="1" dirty="0" smtClean="0">
              <a:solidFill>
                <a:schemeClr val="bg1"/>
              </a:solidFill>
            </a:endParaRPr>
          </a:p>
          <a:p>
            <a:pPr>
              <a:buSzPct val="200000"/>
              <a:buBlip>
                <a:blip r:embed="rId3"/>
              </a:buBlip>
            </a:pPr>
            <a:r>
              <a:rPr lang="tr-TR" sz="4300" b="1" dirty="0" smtClean="0">
                <a:solidFill>
                  <a:schemeClr val="bg1"/>
                </a:solidFill>
              </a:rPr>
              <a:t>ZAMANI YETİŞTİREMİYORUM (BOL BOL SÜRE TUTARAK TEST ÇÖZ, KİTAP OKU VE HIZLI OKUMA ÇALIŞMALARI YAP)</a:t>
            </a:r>
          </a:p>
          <a:p>
            <a:endParaRPr lang="tr-TR" dirty="0">
              <a:solidFill>
                <a:schemeClr val="bg1"/>
              </a:solidFill>
            </a:endParaRPr>
          </a:p>
        </p:txBody>
      </p:sp>
    </p:spTree>
    <p:extLst>
      <p:ext uri="{BB962C8B-B14F-4D97-AF65-F5344CB8AC3E}">
        <p14:creationId xmlns:p14="http://schemas.microsoft.com/office/powerpoint/2010/main" val="1396787036"/>
      </p:ext>
    </p:extLst>
  </p:cSld>
  <p:clrMapOvr>
    <a:masterClrMapping/>
  </p:clrMapOvr>
  <mc:AlternateContent xmlns:mc="http://schemas.openxmlformats.org/markup-compatibility/2006" xmlns:p14="http://schemas.microsoft.com/office/powerpoint/2010/main">
    <mc:Choice Requires="p14">
      <p:transition spd="slow" p14:dur="1200">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OEM\AppData\Local\Microsoft\Windows\INetCache\IE\XZMO3JZA\240px-Accessories-text-edito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738031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0" y="188640"/>
            <a:ext cx="9144000" cy="1008112"/>
          </a:xfrm>
        </p:spPr>
        <p:txBody>
          <a:bodyPr>
            <a:noAutofit/>
          </a:bodyPr>
          <a:lstStyle/>
          <a:p>
            <a:pPr algn="ctr"/>
            <a:r>
              <a:rPr lang="tr-TR" sz="3000" dirty="0" smtClean="0">
                <a:solidFill>
                  <a:schemeClr val="tx1"/>
                </a:solidFill>
              </a:rPr>
              <a:t>SUNUMUN BAŞINDA BAHSETTİĞİMİZ ŞİKAYET VE ALIŞKANLIKLARINIZI ÇÖZMEYE YÖNELİK ÖNERİLER.</a:t>
            </a:r>
            <a:endParaRPr lang="tr-TR" sz="3000" dirty="0">
              <a:solidFill>
                <a:schemeClr val="tx1"/>
              </a:solidFill>
            </a:endParaRPr>
          </a:p>
        </p:txBody>
      </p:sp>
      <p:sp>
        <p:nvSpPr>
          <p:cNvPr id="4" name="Dikdörtgen 3"/>
          <p:cNvSpPr/>
          <p:nvPr/>
        </p:nvSpPr>
        <p:spPr>
          <a:xfrm>
            <a:off x="1043608" y="1412776"/>
            <a:ext cx="6408712" cy="4832092"/>
          </a:xfrm>
          <a:prstGeom prst="rect">
            <a:avLst/>
          </a:prstGeom>
          <a:solidFill>
            <a:schemeClr val="tx1">
              <a:alpha val="47000"/>
            </a:schemeClr>
          </a:solidFill>
        </p:spPr>
        <p:txBody>
          <a:bodyPr wrap="square">
            <a:spAutoFit/>
          </a:bodyPr>
          <a:lstStyle/>
          <a:p>
            <a:pPr marL="171450" indent="-171450">
              <a:buSzPct val="200000"/>
              <a:buBlip>
                <a:blip r:embed="rId3"/>
              </a:buBlip>
            </a:pPr>
            <a:r>
              <a:rPr lang="tr-TR" sz="1400" b="1" dirty="0" smtClean="0">
                <a:solidFill>
                  <a:schemeClr val="bg1"/>
                </a:solidFill>
              </a:rPr>
              <a:t>KİTAPÇIKTA İŞARETLEDİĞİM BÜTÜN SORULARI SINAVIN SONUNA DOĞRU, TOPLU OLARAK OPTİĞE GEÇİRİYORUM. (KAYDIRMA HATASI YAPABİLİRSİN)</a:t>
            </a:r>
          </a:p>
          <a:p>
            <a:endParaRPr lang="tr-TR" sz="1400" b="1" dirty="0" smtClean="0">
              <a:solidFill>
                <a:schemeClr val="bg1"/>
              </a:solidFill>
            </a:endParaRPr>
          </a:p>
          <a:p>
            <a:pPr marL="171450" indent="-171450">
              <a:buSzPct val="200000"/>
              <a:buBlip>
                <a:blip r:embed="rId3"/>
              </a:buBlip>
            </a:pPr>
            <a:r>
              <a:rPr lang="tr-TR" sz="1400" b="1" dirty="0" smtClean="0">
                <a:solidFill>
                  <a:schemeClr val="bg1"/>
                </a:solidFill>
              </a:rPr>
              <a:t>SORULARA TAKILIP KALIYORUM (O ZAMAN ÖNCE KOLAY GÖRÜNENLERİ YAPMAYI DENE)</a:t>
            </a:r>
          </a:p>
          <a:p>
            <a:endParaRPr lang="tr-TR" sz="1400" b="1" dirty="0" smtClean="0">
              <a:solidFill>
                <a:schemeClr val="bg1"/>
              </a:solidFill>
            </a:endParaRPr>
          </a:p>
          <a:p>
            <a:pPr marL="171450" indent="-171450">
              <a:buSzPct val="200000"/>
              <a:buBlip>
                <a:blip r:embed="rId3"/>
              </a:buBlip>
            </a:pPr>
            <a:r>
              <a:rPr lang="tr-TR" sz="1400" b="1" dirty="0" smtClean="0">
                <a:solidFill>
                  <a:schemeClr val="bg1"/>
                </a:solidFill>
              </a:rPr>
              <a:t>SINAV BİR AN ÖNCE BİTSİN İSTİYORUM, SIKILIYORUM. (HEDEFLERİNİ HATIRLA, KENDİNİ MOTİVE EDECEK ŞEYLER BUL VE BOL BOL TEST VE DENEME ÇÖZ.)</a:t>
            </a:r>
          </a:p>
          <a:p>
            <a:endParaRPr lang="tr-TR" sz="1400" b="1" dirty="0" smtClean="0">
              <a:solidFill>
                <a:schemeClr val="bg1"/>
              </a:solidFill>
            </a:endParaRPr>
          </a:p>
          <a:p>
            <a:pPr marL="171450" indent="-171450">
              <a:buSzPct val="200000"/>
              <a:buBlip>
                <a:blip r:embed="rId3"/>
              </a:buBlip>
            </a:pPr>
            <a:r>
              <a:rPr lang="tr-TR" sz="1400" b="1" dirty="0" smtClean="0">
                <a:solidFill>
                  <a:schemeClr val="bg1"/>
                </a:solidFill>
              </a:rPr>
              <a:t>OLUMSUZ SORU KÖKLERİNİ OLUMLU ANLIYORUM. (SORUNUN KÖKÜNÜ İYİ OKU VE ALTINI ÇİZ)</a:t>
            </a:r>
          </a:p>
          <a:p>
            <a:endParaRPr lang="tr-TR" sz="1400" b="1" dirty="0" smtClean="0">
              <a:solidFill>
                <a:schemeClr val="bg1"/>
              </a:solidFill>
            </a:endParaRPr>
          </a:p>
          <a:p>
            <a:endParaRPr lang="tr-TR" sz="1400" b="1" dirty="0" smtClean="0">
              <a:solidFill>
                <a:schemeClr val="bg1"/>
              </a:solidFill>
            </a:endParaRPr>
          </a:p>
          <a:p>
            <a:pPr marL="171450" indent="-171450">
              <a:buSzPct val="200000"/>
              <a:buBlip>
                <a:blip r:embed="rId3"/>
              </a:buBlip>
            </a:pPr>
            <a:r>
              <a:rPr lang="tr-TR" sz="1400" b="1" dirty="0" smtClean="0">
                <a:solidFill>
                  <a:schemeClr val="bg1"/>
                </a:solidFill>
              </a:rPr>
              <a:t>SINAVDA YAPAMADIĞIM SORULARI EVDE DAHA RAHAT YAPABİLİYORUM (SINAV KAYGISI KONUSUNDA YARDIM AL)</a:t>
            </a:r>
          </a:p>
          <a:p>
            <a:endParaRPr lang="tr-TR" sz="1400" b="1" dirty="0" smtClean="0">
              <a:solidFill>
                <a:schemeClr val="bg1"/>
              </a:solidFill>
            </a:endParaRPr>
          </a:p>
          <a:p>
            <a:endParaRPr lang="tr-TR" sz="1400" b="1" dirty="0" smtClean="0">
              <a:solidFill>
                <a:schemeClr val="bg1"/>
              </a:solidFill>
            </a:endParaRPr>
          </a:p>
          <a:p>
            <a:pPr marL="171450" indent="-171450">
              <a:buSzPct val="200000"/>
              <a:buBlip>
                <a:blip r:embed="rId3"/>
              </a:buBlip>
            </a:pPr>
            <a:r>
              <a:rPr lang="tr-TR" sz="1400" b="1" dirty="0" smtClean="0">
                <a:solidFill>
                  <a:schemeClr val="bg1"/>
                </a:solidFill>
              </a:rPr>
              <a:t>TAKILDIĞIM SORUYU ÇÖZMEK İÇİN İNAT EDİYORUM, ÇOK ZAMAN KAYBEDİYORUM. (BİR SORU ÜZERİNDE 10DK HARCAYACAĞINA, O SORUYU ATLA 10DK.DA 10 SORU ÇÖZ.)</a:t>
            </a:r>
          </a:p>
          <a:p>
            <a:endParaRPr lang="tr-TR" sz="1400" dirty="0">
              <a:solidFill>
                <a:schemeClr val="bg1"/>
              </a:solidFill>
            </a:endParaRPr>
          </a:p>
          <a:p>
            <a:endParaRPr lang="tr-TR" sz="1400" dirty="0">
              <a:solidFill>
                <a:schemeClr val="bg1"/>
              </a:solidFill>
            </a:endParaRPr>
          </a:p>
        </p:txBody>
      </p:sp>
    </p:spTree>
    <p:extLst>
      <p:ext uri="{BB962C8B-B14F-4D97-AF65-F5344CB8AC3E}">
        <p14:creationId xmlns:p14="http://schemas.microsoft.com/office/powerpoint/2010/main" val="2184407585"/>
      </p:ext>
    </p:extLst>
  </p:cSld>
  <p:clrMapOvr>
    <a:masterClrMapping/>
  </p:clrMapOvr>
  <mc:AlternateContent xmlns:mc="http://schemas.openxmlformats.org/markup-compatibility/2006" xmlns:p14="http://schemas.microsoft.com/office/powerpoint/2010/main">
    <mc:Choice Requires="p14">
      <p:transition spd="slow" p14:dur="1200">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OEM\AppData\Local\Microsoft\Windows\INetCache\IE\5VHKA7QP\resul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6"/>
            <a:ext cx="8784976" cy="648072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548680"/>
            <a:ext cx="8229600" cy="3345235"/>
          </a:xfrm>
        </p:spPr>
        <p:txBody>
          <a:bodyPr/>
          <a:lstStyle/>
          <a:p>
            <a:pPr marL="0" indent="0" algn="just">
              <a:buNone/>
            </a:pPr>
            <a:r>
              <a:rPr lang="tr-TR" dirty="0" smtClean="0"/>
              <a:t>TEST ÇÖZME TEKNİĞİNİZİ GELİŞTİRMEK BİR SUNU DİNLEMEKLE HALLEDİLEBİLECEĞİNİZ BİR İŞ DEĞİLDİR. BU SEBEPLE TEST ÇÖZME TEKNİĞİNİZİ GELİŞTİRMEK İÇİN BOL BOL TEST ÇÖZMELİSİNİZ VE BUNU SÜRE TUTARAK YAPMALISINIZ.</a:t>
            </a:r>
            <a:endParaRPr lang="tr-TR" dirty="0"/>
          </a:p>
        </p:txBody>
      </p:sp>
    </p:spTree>
    <p:extLst>
      <p:ext uri="{BB962C8B-B14F-4D97-AF65-F5344CB8AC3E}">
        <p14:creationId xmlns:p14="http://schemas.microsoft.com/office/powerpoint/2010/main" val="2421335869"/>
      </p:ext>
    </p:extLst>
  </p:cSld>
  <p:clrMapOvr>
    <a:masterClrMapping/>
  </p:clrMapOvr>
  <mc:AlternateContent xmlns:mc="http://schemas.openxmlformats.org/markup-compatibility/2006" xmlns:p14="http://schemas.microsoft.com/office/powerpoint/2010/main">
    <mc:Choice Requires="p14">
      <p:transition spd="slow" p14:dur="12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72816"/>
            <a:ext cx="8229600" cy="2007096"/>
          </a:xfrm>
        </p:spPr>
        <p:txBody>
          <a:bodyPr>
            <a:normAutofit fontScale="90000"/>
          </a:bodyPr>
          <a:lstStyle/>
          <a:p>
            <a:pPr algn="r"/>
            <a:r>
              <a:rPr lang="tr-TR" dirty="0" smtClean="0"/>
              <a:t>TEST ÇÖZME TEKNİKLERİNİ EN KISA SÜREDE ALIŞKANLIK HALİNE GETİRMENİZ DİLEKLERİMLE BAŞARILAR...</a:t>
            </a:r>
            <a:endParaRPr lang="tr-TR" dirty="0"/>
          </a:p>
        </p:txBody>
      </p:sp>
    </p:spTree>
    <p:extLst>
      <p:ext uri="{BB962C8B-B14F-4D97-AF65-F5344CB8AC3E}">
        <p14:creationId xmlns:p14="http://schemas.microsoft.com/office/powerpoint/2010/main" val="561310365"/>
      </p:ext>
    </p:extLst>
  </p:cSld>
  <p:clrMapOvr>
    <a:masterClrMapping/>
  </p:clrMapOvr>
  <mc:AlternateContent xmlns:mc="http://schemas.openxmlformats.org/markup-compatibility/2006" xmlns:p14="http://schemas.microsoft.com/office/powerpoint/2010/main">
    <mc:Choice Requires="p14">
      <p:transition spd="slow" p14:dur="12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TEST ÇÖZME TEKNİKLERİ</a:t>
            </a:r>
            <a:endParaRPr lang="tr-TR" dirty="0"/>
          </a:p>
        </p:txBody>
      </p:sp>
      <p:pic>
        <p:nvPicPr>
          <p:cNvPr id="10" name="Picture 3" descr="C:\Users\OEM\AppData\Local\Microsoft\Windows\INetCache\IE\RZ27QZ3W\image0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642" y="1916832"/>
            <a:ext cx="4211959" cy="314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963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6632"/>
            <a:ext cx="8229600" cy="1368152"/>
          </a:xfrm>
        </p:spPr>
        <p:txBody>
          <a:bodyPr>
            <a:noAutofit/>
          </a:bodyPr>
          <a:lstStyle/>
          <a:p>
            <a:pPr algn="ctr"/>
            <a:r>
              <a:rPr lang="tr-TR" sz="2500" dirty="0" smtClean="0"/>
              <a:t>SİZ DE BU ŞİKAYETLERE VEYA ALIŞKANLIKLARA SAHİP MİSİNİZ? EĞER SAHİPSENİZ TEST ÇÖZME TEKNİKLERİ KONUSUNDA HATA YAPIYORSUNUZ DEMEKTİR.</a:t>
            </a:r>
            <a:endParaRPr lang="tr-TR" sz="2500" dirty="0"/>
          </a:p>
        </p:txBody>
      </p:sp>
      <p:sp>
        <p:nvSpPr>
          <p:cNvPr id="3" name="İçerik Yer Tutucusu 2"/>
          <p:cNvSpPr>
            <a:spLocks noGrp="1"/>
          </p:cNvSpPr>
          <p:nvPr>
            <p:ph idx="1"/>
          </p:nvPr>
        </p:nvSpPr>
        <p:spPr>
          <a:xfrm>
            <a:off x="0" y="1628800"/>
            <a:ext cx="4548336" cy="5256585"/>
          </a:xfrm>
        </p:spPr>
        <p:txBody>
          <a:bodyPr>
            <a:normAutofit fontScale="47500" lnSpcReduction="20000"/>
          </a:bodyPr>
          <a:lstStyle/>
          <a:p>
            <a:pPr>
              <a:buSzPct val="200000"/>
              <a:buBlip>
                <a:blip r:embed="rId2"/>
              </a:buBlip>
            </a:pPr>
            <a:r>
              <a:rPr lang="tr-TR" sz="4300" dirty="0" smtClean="0"/>
              <a:t>İLK </a:t>
            </a:r>
            <a:r>
              <a:rPr lang="tr-TR" sz="4300" dirty="0"/>
              <a:t>DOĞRU GÖRDÜĞÜM CEVABI İŞARETLİYORUM, DİĞERLERİNE BAKMIYORUM</a:t>
            </a:r>
            <a:r>
              <a:rPr lang="tr-TR" sz="4300" dirty="0" smtClean="0"/>
              <a:t>.</a:t>
            </a:r>
            <a:endParaRPr lang="tr-TR" sz="4300" dirty="0"/>
          </a:p>
          <a:p>
            <a:endParaRPr lang="tr-TR" sz="4300" dirty="0" smtClean="0"/>
          </a:p>
          <a:p>
            <a:pPr>
              <a:buSzPct val="200000"/>
              <a:buBlip>
                <a:blip r:embed="rId2"/>
              </a:buBlip>
            </a:pPr>
            <a:r>
              <a:rPr lang="tr-TR" sz="4300" dirty="0" smtClean="0"/>
              <a:t>UZUN </a:t>
            </a:r>
            <a:r>
              <a:rPr lang="tr-TR" sz="4300" dirty="0"/>
              <a:t>SORULARI HİÇ </a:t>
            </a:r>
            <a:r>
              <a:rPr lang="tr-TR" sz="4300" dirty="0" smtClean="0"/>
              <a:t>OKUMUYORUM.</a:t>
            </a:r>
          </a:p>
          <a:p>
            <a:endParaRPr lang="tr-TR" sz="4300" dirty="0"/>
          </a:p>
          <a:p>
            <a:pPr>
              <a:buSzPct val="200000"/>
              <a:buBlip>
                <a:blip r:embed="rId2"/>
              </a:buBlip>
            </a:pPr>
            <a:r>
              <a:rPr lang="tr-TR" sz="4300" dirty="0"/>
              <a:t>ÇOK TELAŞA </a:t>
            </a:r>
            <a:r>
              <a:rPr lang="tr-TR" sz="4300" dirty="0" smtClean="0"/>
              <a:t>KAPILIYORUM.</a:t>
            </a:r>
            <a:endParaRPr lang="tr-TR" sz="4300" dirty="0"/>
          </a:p>
          <a:p>
            <a:endParaRPr lang="tr-TR" sz="4300" dirty="0"/>
          </a:p>
          <a:p>
            <a:pPr>
              <a:buSzPct val="200000"/>
              <a:buBlip>
                <a:blip r:embed="rId2"/>
              </a:buBlip>
            </a:pPr>
            <a:r>
              <a:rPr lang="tr-TR" sz="4300" dirty="0"/>
              <a:t>SINAVDA ÇÖZEMEDİĞİM SORU İLE KARŞILAŞINCA SİNİRLENİP SINAVA </a:t>
            </a:r>
            <a:r>
              <a:rPr lang="tr-TR" sz="4300" dirty="0" smtClean="0"/>
              <a:t>KÜSÜYORUM.</a:t>
            </a:r>
            <a:endParaRPr lang="tr-TR" sz="4300" dirty="0"/>
          </a:p>
          <a:p>
            <a:endParaRPr lang="tr-TR" sz="4300" dirty="0"/>
          </a:p>
          <a:p>
            <a:pPr>
              <a:buSzPct val="200000"/>
              <a:buBlip>
                <a:blip r:embed="rId2"/>
              </a:buBlip>
            </a:pPr>
            <a:r>
              <a:rPr lang="tr-TR" sz="4300" dirty="0"/>
              <a:t>GENELDE DİKKATSİZLİKTEN DOLAYI ÇOK SORU </a:t>
            </a:r>
            <a:r>
              <a:rPr lang="tr-TR" sz="4300" dirty="0" smtClean="0"/>
              <a:t>KAÇIRIYORUM.</a:t>
            </a:r>
            <a:endParaRPr lang="tr-TR" sz="4300" dirty="0"/>
          </a:p>
          <a:p>
            <a:pPr marL="171450" indent="-171450">
              <a:buSzPct val="200000"/>
              <a:buBlip>
                <a:blip r:embed="rId2"/>
              </a:buBlip>
            </a:pPr>
            <a:endParaRPr lang="tr-TR" sz="4400" dirty="0"/>
          </a:p>
          <a:p>
            <a:pPr marL="171450" indent="-171450">
              <a:buSzPct val="200000"/>
              <a:buBlip>
                <a:blip r:embed="rId2"/>
              </a:buBlip>
            </a:pPr>
            <a:r>
              <a:rPr lang="tr-TR" sz="4400" dirty="0"/>
              <a:t>ZAMANI YETİŞTİREMİYORUM</a:t>
            </a:r>
            <a:r>
              <a:rPr lang="tr-TR" sz="4400" dirty="0" smtClean="0"/>
              <a:t>.</a:t>
            </a:r>
            <a:endParaRPr lang="tr-TR" sz="4300" dirty="0" smtClean="0"/>
          </a:p>
          <a:p>
            <a:pPr>
              <a:buSzPct val="200000"/>
              <a:buBlip>
                <a:blip r:embed="rId2"/>
              </a:buBlip>
            </a:pPr>
            <a:endParaRPr lang="tr-TR" sz="4300" dirty="0"/>
          </a:p>
        </p:txBody>
      </p:sp>
      <p:sp>
        <p:nvSpPr>
          <p:cNvPr id="4" name="Dikdörtgen 3"/>
          <p:cNvSpPr/>
          <p:nvPr/>
        </p:nvSpPr>
        <p:spPr>
          <a:xfrm>
            <a:off x="4499992" y="1628800"/>
            <a:ext cx="4464496" cy="5016758"/>
          </a:xfrm>
          <a:prstGeom prst="rect">
            <a:avLst/>
          </a:prstGeom>
        </p:spPr>
        <p:txBody>
          <a:bodyPr wrap="square">
            <a:spAutoFit/>
          </a:bodyPr>
          <a:lstStyle/>
          <a:p>
            <a:pPr marL="171450" indent="-171450">
              <a:buSzPct val="200000"/>
              <a:buBlip>
                <a:blip r:embed="rId2"/>
              </a:buBlip>
            </a:pPr>
            <a:r>
              <a:rPr lang="tr-TR" sz="2000" dirty="0"/>
              <a:t>KİTAPÇIKTA İŞARETLEDİĞİM BÜTÜN SORULARI SINAVIN SONUNA DOĞRU, TOPLU OLARAK OPTİĞE GEÇİRİYORUM</a:t>
            </a:r>
            <a:r>
              <a:rPr lang="tr-TR" sz="2000" dirty="0" smtClean="0"/>
              <a:t>.</a:t>
            </a:r>
          </a:p>
          <a:p>
            <a:pPr>
              <a:buSzPct val="200000"/>
            </a:pPr>
            <a:endParaRPr lang="tr-TR" sz="2000" dirty="0" smtClean="0"/>
          </a:p>
          <a:p>
            <a:pPr marL="171450" indent="-171450">
              <a:buSzPct val="200000"/>
              <a:buBlip>
                <a:blip r:embed="rId2"/>
              </a:buBlip>
            </a:pPr>
            <a:r>
              <a:rPr lang="tr-TR" sz="2000" dirty="0" smtClean="0"/>
              <a:t>SORULARA </a:t>
            </a:r>
            <a:r>
              <a:rPr lang="tr-TR" sz="2000" dirty="0"/>
              <a:t>TAKILIP </a:t>
            </a:r>
            <a:r>
              <a:rPr lang="tr-TR" sz="2000" dirty="0" smtClean="0"/>
              <a:t>KALIYORUM.</a:t>
            </a:r>
          </a:p>
          <a:p>
            <a:pPr>
              <a:buSzPct val="200000"/>
            </a:pPr>
            <a:endParaRPr lang="tr-TR" sz="2000" dirty="0"/>
          </a:p>
          <a:p>
            <a:pPr marL="171450" indent="-171450">
              <a:buSzPct val="200000"/>
              <a:buBlip>
                <a:blip r:embed="rId2"/>
              </a:buBlip>
            </a:pPr>
            <a:r>
              <a:rPr lang="tr-TR" sz="2000" dirty="0"/>
              <a:t>SINAV BİR AN ÖNCE BİTSİN İSTİYORUM, SIKILIYORUM</a:t>
            </a:r>
            <a:r>
              <a:rPr lang="tr-TR" sz="2000" dirty="0" smtClean="0"/>
              <a:t>.</a:t>
            </a:r>
          </a:p>
          <a:p>
            <a:pPr>
              <a:buSzPct val="200000"/>
            </a:pPr>
            <a:endParaRPr lang="tr-TR" sz="2000" dirty="0"/>
          </a:p>
          <a:p>
            <a:pPr marL="171450" indent="-171450">
              <a:buSzPct val="200000"/>
              <a:buBlip>
                <a:blip r:embed="rId2"/>
              </a:buBlip>
            </a:pPr>
            <a:r>
              <a:rPr lang="tr-TR" sz="2000" dirty="0"/>
              <a:t>OLUMSUZ SORU KÖKLERİNİ OLUMLU ANLIYORUM</a:t>
            </a:r>
            <a:r>
              <a:rPr lang="tr-TR" sz="2000" dirty="0" smtClean="0"/>
              <a:t>.</a:t>
            </a:r>
            <a:endParaRPr lang="tr-TR" sz="2000" dirty="0"/>
          </a:p>
          <a:p>
            <a:endParaRPr lang="tr-TR" sz="2000" dirty="0"/>
          </a:p>
          <a:p>
            <a:pPr marL="171450" indent="-171450">
              <a:buSzPct val="200000"/>
              <a:buBlip>
                <a:blip r:embed="rId2"/>
              </a:buBlip>
            </a:pPr>
            <a:r>
              <a:rPr lang="tr-TR" sz="2000" dirty="0"/>
              <a:t>TAKILDIĞIM SORUYU ÇÖZMEK İÇİN İNAT EDİYORUM, ÇOK ZAMAN </a:t>
            </a:r>
            <a:r>
              <a:rPr lang="tr-TR" sz="2000" dirty="0" smtClean="0"/>
              <a:t>KAYBEDİYORUM.</a:t>
            </a:r>
            <a:endParaRPr lang="tr-TR" sz="2000" dirty="0"/>
          </a:p>
          <a:p>
            <a:endParaRPr lang="tr-TR" sz="2000" dirty="0"/>
          </a:p>
        </p:txBody>
      </p:sp>
    </p:spTree>
    <p:extLst>
      <p:ext uri="{BB962C8B-B14F-4D97-AF65-F5344CB8AC3E}">
        <p14:creationId xmlns:p14="http://schemas.microsoft.com/office/powerpoint/2010/main" val="3742835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OEM\AppData\Local\Microsoft\Windows\INetCache\IE\RZ27QZ3W\yapay-zeka-alanindaki-inanilmaz-gelisme-gpt-3-nedi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57200" y="2348880"/>
            <a:ext cx="8229600" cy="1972816"/>
          </a:xfrm>
          <a:solidFill>
            <a:schemeClr val="tx1">
              <a:alpha val="40000"/>
            </a:schemeClr>
          </a:solidFill>
        </p:spPr>
        <p:txBody>
          <a:bodyPr/>
          <a:lstStyle/>
          <a:p>
            <a:endParaRPr lang="tr-TR" b="1" dirty="0">
              <a:solidFill>
                <a:schemeClr val="bg1"/>
              </a:solidFill>
            </a:endParaRPr>
          </a:p>
          <a:p>
            <a:pPr marL="0" indent="0" algn="ctr">
              <a:buNone/>
            </a:pPr>
            <a:r>
              <a:rPr lang="tr-TR" b="1" dirty="0" smtClean="0">
                <a:solidFill>
                  <a:schemeClr val="bg1"/>
                </a:solidFill>
              </a:rPr>
              <a:t>BU ŞİKAYET VEYA ALIŞKANLIKLARDAN KURTULMAK VE TEST ÇÖZME PERFORMANSINIZI ARTIRMAK İSTİYORSANIZ YAPMANIZ GEREKENLERİ BU SUNUMDA BULACAKSINIZ.</a:t>
            </a:r>
            <a:endParaRPr lang="tr-TR" dirty="0">
              <a:solidFill>
                <a:schemeClr val="bg1"/>
              </a:solidFill>
            </a:endParaRPr>
          </a:p>
        </p:txBody>
      </p:sp>
    </p:spTree>
    <p:extLst>
      <p:ext uri="{BB962C8B-B14F-4D97-AF65-F5344CB8AC3E}">
        <p14:creationId xmlns:p14="http://schemas.microsoft.com/office/powerpoint/2010/main" val="3899706708"/>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OEM\AppData\Local\Microsoft\Windows\INetCache\IE\5VHKA7QP\image0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20"/>
            <a:ext cx="8964488" cy="639933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8229600" cy="562074"/>
          </a:xfrm>
        </p:spPr>
        <p:txBody>
          <a:bodyPr>
            <a:normAutofit fontScale="90000"/>
          </a:bodyPr>
          <a:lstStyle/>
          <a:p>
            <a:pPr algn="ctr"/>
            <a:r>
              <a:rPr lang="tr-TR" dirty="0" smtClean="0"/>
              <a:t>TEST ÇÖZME TEKNİKLERİ NEDEN ÖNEMLİ?</a:t>
            </a:r>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smtClean="0">
                <a:solidFill>
                  <a:schemeClr val="bg1"/>
                </a:solidFill>
              </a:rPr>
              <a:t>          Test tekniğine dayalı sınavlarda yapılan hatalar bilgi eksikliklerinden kaynaklanabildiği gibi test çözme tekniği konusunda yapılan hatalardan da kaynaklanabilmektedir. Testlerde başarı sadece konuyu bilmekle sağlanamayabilir. Bilginizi farklı yöntem ve tekniklerle harmanlamanız gerekmektedir.</a:t>
            </a:r>
          </a:p>
          <a:p>
            <a:pPr marL="0" indent="0" algn="just">
              <a:buNone/>
            </a:pPr>
            <a:r>
              <a:rPr lang="tr-TR" b="1" dirty="0" smtClean="0">
                <a:solidFill>
                  <a:schemeClr val="bg1"/>
                </a:solidFill>
              </a:rPr>
              <a:t> </a:t>
            </a:r>
            <a:br>
              <a:rPr lang="tr-TR" b="1" dirty="0" smtClean="0">
                <a:solidFill>
                  <a:schemeClr val="bg1"/>
                </a:solidFill>
              </a:rPr>
            </a:br>
            <a:r>
              <a:rPr lang="tr-TR" b="1" dirty="0" smtClean="0">
                <a:solidFill>
                  <a:schemeClr val="bg1"/>
                </a:solidFill>
              </a:rPr>
              <a:t>          Bu nedenle size bu sunuda test çözme tekniklerinden bahsedeceğim.</a:t>
            </a:r>
            <a:endParaRPr lang="tr-TR" b="1" dirty="0">
              <a:solidFill>
                <a:schemeClr val="bg1"/>
              </a:solidFill>
            </a:endParaRPr>
          </a:p>
        </p:txBody>
      </p:sp>
    </p:spTree>
    <p:extLst>
      <p:ext uri="{BB962C8B-B14F-4D97-AF65-F5344CB8AC3E}">
        <p14:creationId xmlns:p14="http://schemas.microsoft.com/office/powerpoint/2010/main" val="1414946372"/>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rmAutofit fontScale="90000"/>
          </a:bodyPr>
          <a:lstStyle/>
          <a:p>
            <a:pPr algn="ctr"/>
            <a:r>
              <a:rPr lang="tr-TR" dirty="0" smtClean="0"/>
              <a:t>TEST ÇÖZMEDE ETKİLİ ÜÇ ANA UNSUR:  BİLGİ, YORUM, HIZ</a:t>
            </a:r>
            <a:endParaRPr lang="tr-TR" dirty="0"/>
          </a:p>
        </p:txBody>
      </p:sp>
      <p:sp>
        <p:nvSpPr>
          <p:cNvPr id="3" name="İçerik Yer Tutucusu 2"/>
          <p:cNvSpPr>
            <a:spLocks noGrp="1"/>
          </p:cNvSpPr>
          <p:nvPr>
            <p:ph idx="1"/>
          </p:nvPr>
        </p:nvSpPr>
        <p:spPr>
          <a:xfrm>
            <a:off x="457200" y="1484784"/>
            <a:ext cx="8229600" cy="4641379"/>
          </a:xfrm>
        </p:spPr>
        <p:txBody>
          <a:bodyPr>
            <a:normAutofit/>
          </a:bodyPr>
          <a:lstStyle/>
          <a:p>
            <a:pPr marL="0" indent="0" algn="just">
              <a:buNone/>
            </a:pPr>
            <a:r>
              <a:rPr lang="tr-TR" dirty="0" smtClean="0"/>
              <a:t>          Üniversite sınavı, </a:t>
            </a:r>
            <a:r>
              <a:rPr lang="tr-TR" dirty="0"/>
              <a:t>bir zeka testi </a:t>
            </a:r>
            <a:r>
              <a:rPr lang="tr-TR" dirty="0" smtClean="0"/>
              <a:t>değil emek </a:t>
            </a:r>
            <a:r>
              <a:rPr lang="tr-TR" dirty="0"/>
              <a:t>ve motivasyon </a:t>
            </a:r>
            <a:r>
              <a:rPr lang="tr-TR" dirty="0" smtClean="0"/>
              <a:t>testidir. Bu sebeple bu sınava hazırlanırken bilinçli bir şekilde çaba harcamanız gerekir.</a:t>
            </a:r>
          </a:p>
          <a:p>
            <a:pPr marL="0" indent="0" algn="just">
              <a:buNone/>
            </a:pPr>
            <a:r>
              <a:rPr lang="tr-TR" dirty="0"/>
              <a:t> </a:t>
            </a:r>
            <a:r>
              <a:rPr lang="tr-TR" dirty="0" smtClean="0"/>
              <a:t>         Test tekniğine dayalı YKS gibi sınavlarda başarı elde edebilmek için </a:t>
            </a:r>
            <a:r>
              <a:rPr lang="tr-TR" b="1" dirty="0" smtClean="0">
                <a:solidFill>
                  <a:schemeClr val="bg1"/>
                </a:solidFill>
              </a:rPr>
              <a:t>bilgi</a:t>
            </a:r>
            <a:r>
              <a:rPr lang="tr-TR" dirty="0" smtClean="0"/>
              <a:t> edinmek ilk unsurken, bunun yanında </a:t>
            </a:r>
            <a:r>
              <a:rPr lang="tr-TR" b="1" dirty="0" smtClean="0">
                <a:solidFill>
                  <a:schemeClr val="bg1"/>
                </a:solidFill>
              </a:rPr>
              <a:t>yorumlama</a:t>
            </a:r>
            <a:r>
              <a:rPr lang="tr-TR" dirty="0" smtClean="0"/>
              <a:t> ve </a:t>
            </a:r>
            <a:r>
              <a:rPr lang="tr-TR" b="1" dirty="0" smtClean="0">
                <a:solidFill>
                  <a:schemeClr val="bg1"/>
                </a:solidFill>
              </a:rPr>
              <a:t>hız</a:t>
            </a:r>
            <a:r>
              <a:rPr lang="tr-TR" dirty="0" smtClean="0"/>
              <a:t> da diğer iki önemli unsurdur. </a:t>
            </a:r>
          </a:p>
          <a:p>
            <a:pPr marL="0" indent="0" algn="just">
              <a:buNone/>
            </a:pPr>
            <a:r>
              <a:rPr lang="tr-TR" b="1" dirty="0" smtClean="0"/>
              <a:t>          </a:t>
            </a:r>
            <a:r>
              <a:rPr lang="tr-TR" dirty="0" smtClean="0"/>
              <a:t>Konu hakkında </a:t>
            </a:r>
            <a:r>
              <a:rPr lang="tr-TR" b="1" dirty="0" smtClean="0">
                <a:solidFill>
                  <a:schemeClr val="bg1"/>
                </a:solidFill>
              </a:rPr>
              <a:t>bilgi</a:t>
            </a:r>
            <a:r>
              <a:rPr lang="tr-TR" b="1" dirty="0" smtClean="0"/>
              <a:t> </a:t>
            </a:r>
            <a:r>
              <a:rPr lang="tr-TR" dirty="0" smtClean="0"/>
              <a:t>sahibi olmak,</a:t>
            </a:r>
            <a:r>
              <a:rPr lang="tr-TR" b="1" dirty="0"/>
              <a:t> </a:t>
            </a:r>
            <a:r>
              <a:rPr lang="tr-TR" dirty="0" smtClean="0"/>
              <a:t>soruları cevaplayabilmek için ilk aşamadır. </a:t>
            </a:r>
            <a:r>
              <a:rPr lang="tr-TR" dirty="0"/>
              <a:t> </a:t>
            </a:r>
            <a:r>
              <a:rPr lang="tr-TR" b="1" dirty="0" smtClean="0">
                <a:solidFill>
                  <a:schemeClr val="bg1"/>
                </a:solidFill>
              </a:rPr>
              <a:t>Yorumlama gücü</a:t>
            </a:r>
            <a:r>
              <a:rPr lang="tr-TR" dirty="0"/>
              <a:t> öğrenilen ve tekrar ile pekiştirilen bilgi ile ilgili düşünce geliştirme veya bilgiye farklı açılardan bakabilme gücünü ifade </a:t>
            </a:r>
            <a:r>
              <a:rPr lang="tr-TR" dirty="0" smtClean="0"/>
              <a:t>eder ve test </a:t>
            </a:r>
            <a:r>
              <a:rPr lang="tr-TR" dirty="0"/>
              <a:t>çözme tekniğinin geliştirilmesini </a:t>
            </a:r>
            <a:r>
              <a:rPr lang="tr-TR" dirty="0" smtClean="0"/>
              <a:t>sağlar.</a:t>
            </a:r>
            <a:r>
              <a:rPr lang="tr-TR" b="1" dirty="0" smtClean="0"/>
              <a:t> </a:t>
            </a:r>
            <a:r>
              <a:rPr lang="tr-TR" b="1" dirty="0">
                <a:solidFill>
                  <a:schemeClr val="bg1"/>
                </a:solidFill>
              </a:rPr>
              <a:t>Hız</a:t>
            </a:r>
            <a:r>
              <a:rPr lang="tr-TR" b="1" dirty="0"/>
              <a:t> </a:t>
            </a:r>
            <a:r>
              <a:rPr lang="tr-TR" dirty="0"/>
              <a:t>ise test çözerken zamanı etkin bir biçimde kullanmaya yardım </a:t>
            </a:r>
            <a:r>
              <a:rPr lang="tr-TR" dirty="0" smtClean="0"/>
              <a:t>eder.</a:t>
            </a:r>
            <a:endParaRPr lang="tr-TR" dirty="0"/>
          </a:p>
        </p:txBody>
      </p:sp>
    </p:spTree>
    <p:extLst>
      <p:ext uri="{BB962C8B-B14F-4D97-AF65-F5344CB8AC3E}">
        <p14:creationId xmlns:p14="http://schemas.microsoft.com/office/powerpoint/2010/main" val="559176666"/>
      </p:ext>
    </p:extLst>
  </p:cSld>
  <p:clrMapOvr>
    <a:masterClrMapping/>
  </p:clrMapOvr>
  <mc:AlternateContent xmlns:mc="http://schemas.openxmlformats.org/markup-compatibility/2006" xmlns:p14="http://schemas.microsoft.com/office/powerpoint/2010/main">
    <mc:Choice Requires="p14">
      <p:transition spd="slow" p14:dur="1200">
        <p:randomBar dir="vert"/>
      </p:transition>
    </mc:Choice>
    <mc:Fallback xmlns="">
      <p:transition spd="slow">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EM\AppData\Local\Microsoft\Windows\INetCache\IE\R8L982VN\55479c55ebd1efd3ff125f13371003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6288"/>
            <a:ext cx="8784976" cy="648307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2843808" y="208411"/>
            <a:ext cx="5626968" cy="652934"/>
          </a:xfrm>
        </p:spPr>
        <p:txBody>
          <a:bodyPr/>
          <a:lstStyle/>
          <a:p>
            <a:r>
              <a:rPr lang="tr-TR" dirty="0" smtClean="0"/>
              <a:t>BİLGİ, YORUM, HIZ</a:t>
            </a:r>
            <a:endParaRPr lang="tr-TR" dirty="0"/>
          </a:p>
        </p:txBody>
      </p:sp>
      <p:sp>
        <p:nvSpPr>
          <p:cNvPr id="3" name="İçerik Yer Tutucusu 2"/>
          <p:cNvSpPr>
            <a:spLocks noGrp="1"/>
          </p:cNvSpPr>
          <p:nvPr>
            <p:ph idx="1"/>
          </p:nvPr>
        </p:nvSpPr>
        <p:spPr/>
        <p:txBody>
          <a:bodyPr/>
          <a:lstStyle/>
          <a:p>
            <a:pPr marL="0" indent="0">
              <a:buNone/>
            </a:pPr>
            <a:r>
              <a:rPr lang="tr-TR" dirty="0" smtClean="0"/>
              <a:t>          </a:t>
            </a:r>
            <a:endParaRPr lang="tr-TR" dirty="0"/>
          </a:p>
        </p:txBody>
      </p:sp>
      <p:sp>
        <p:nvSpPr>
          <p:cNvPr id="4" name="Dikdörtgen 3"/>
          <p:cNvSpPr/>
          <p:nvPr/>
        </p:nvSpPr>
        <p:spPr>
          <a:xfrm>
            <a:off x="199794" y="3933056"/>
            <a:ext cx="8764693" cy="1015663"/>
          </a:xfrm>
          <a:prstGeom prst="rect">
            <a:avLst/>
          </a:prstGeom>
        </p:spPr>
        <p:txBody>
          <a:bodyPr wrap="square">
            <a:spAutoFit/>
          </a:bodyPr>
          <a:lstStyle/>
          <a:p>
            <a:pPr algn="just"/>
            <a:r>
              <a:rPr lang="tr-TR" sz="2000" b="1" dirty="0" smtClean="0">
                <a:solidFill>
                  <a:schemeClr val="bg1"/>
                </a:solidFill>
              </a:rPr>
              <a:t>YANİ İLK OLARAK BİLMENİZ GEREKENLERİ ÖĞRENİP, ELİNİZDEKİ </a:t>
            </a:r>
            <a:r>
              <a:rPr lang="tr-TR" sz="2000" b="1" dirty="0">
                <a:solidFill>
                  <a:schemeClr val="bg1"/>
                </a:solidFill>
              </a:rPr>
              <a:t>BİLGİYİ DOĞRU </a:t>
            </a:r>
            <a:r>
              <a:rPr lang="tr-TR" sz="2000" b="1" dirty="0" smtClean="0">
                <a:solidFill>
                  <a:schemeClr val="bg1"/>
                </a:solidFill>
              </a:rPr>
              <a:t>YORUMLAYARAK, </a:t>
            </a:r>
            <a:r>
              <a:rPr lang="tr-TR" sz="2000" b="1" dirty="0">
                <a:solidFill>
                  <a:schemeClr val="bg1"/>
                </a:solidFill>
              </a:rPr>
              <a:t>HANGİ SORUDA KULLANACAĞINIZI </a:t>
            </a:r>
            <a:r>
              <a:rPr lang="tr-TR" sz="2000" b="1" dirty="0" smtClean="0">
                <a:solidFill>
                  <a:schemeClr val="bg1"/>
                </a:solidFill>
              </a:rPr>
              <a:t>ANLAYIP HIZLI OLMALISINIZ.</a:t>
            </a:r>
            <a:endParaRPr lang="tr-TR" sz="2000" b="1" dirty="0">
              <a:solidFill>
                <a:schemeClr val="bg1"/>
              </a:solidFill>
            </a:endParaRPr>
          </a:p>
        </p:txBody>
      </p:sp>
    </p:spTree>
    <p:extLst>
      <p:ext uri="{BB962C8B-B14F-4D97-AF65-F5344CB8AC3E}">
        <p14:creationId xmlns:p14="http://schemas.microsoft.com/office/powerpoint/2010/main" val="1406023731"/>
      </p:ext>
    </p:extLst>
  </p:cSld>
  <p:clrMapOvr>
    <a:masterClrMapping/>
  </p:clrMapOvr>
  <mc:AlternateContent xmlns:mc="http://schemas.openxmlformats.org/markup-compatibility/2006" xmlns:p14="http://schemas.microsoft.com/office/powerpoint/2010/main">
    <mc:Choice Requires="p14">
      <p:transition spd="slow" p14:dur="12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OEM\AppData\Local\Microsoft\Windows\INetCache\IE\5VHKA7QP\onresim-ucretsiz_egitim_web_siteleri-sca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04" y="183936"/>
            <a:ext cx="8713328" cy="64854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BİLGİ EDİNMEK</a:t>
            </a:r>
            <a:endParaRPr lang="tr-TR" dirty="0"/>
          </a:p>
        </p:txBody>
      </p:sp>
      <p:sp>
        <p:nvSpPr>
          <p:cNvPr id="3" name="İçerik Yer Tutucusu 2"/>
          <p:cNvSpPr>
            <a:spLocks noGrp="1"/>
          </p:cNvSpPr>
          <p:nvPr>
            <p:ph idx="1"/>
          </p:nvPr>
        </p:nvSpPr>
        <p:spPr>
          <a:xfrm>
            <a:off x="225504" y="2924944"/>
            <a:ext cx="8686800" cy="2121099"/>
          </a:xfrm>
          <a:solidFill>
            <a:schemeClr val="tx1">
              <a:alpha val="57000"/>
            </a:schemeClr>
          </a:solidFill>
        </p:spPr>
        <p:txBody>
          <a:bodyPr/>
          <a:lstStyle/>
          <a:p>
            <a:pPr marL="0" indent="0">
              <a:buNone/>
            </a:pPr>
            <a:r>
              <a:rPr lang="tr-TR" b="1" dirty="0" smtClean="0">
                <a:solidFill>
                  <a:schemeClr val="bg1">
                    <a:lumMod val="95000"/>
                    <a:lumOff val="5000"/>
                  </a:schemeClr>
                </a:solidFill>
              </a:rPr>
              <a:t>          BİLGİ EDİNİRKEN DÜZENLİ ÇALIŞMAK SON DERECE ÖNEMLİDİR. BİR PLAN ÇERÇEVESİNDE ÇALIŞMA DÜZENİ OLUŞTURARAK BİLGİ EDİNME YANİ ÖĞRENME SÜRECİNİZİ KOLAYLAŞTIRABİLİRSİNİZ.</a:t>
            </a:r>
            <a:r>
              <a:rPr lang="tr-TR" b="1" dirty="0">
                <a:solidFill>
                  <a:schemeClr val="bg1">
                    <a:lumMod val="95000"/>
                    <a:lumOff val="5000"/>
                  </a:schemeClr>
                </a:solidFill>
              </a:rPr>
              <a:t> </a:t>
            </a:r>
            <a:endParaRPr lang="tr-TR" b="1" dirty="0" smtClean="0">
              <a:solidFill>
                <a:schemeClr val="bg1">
                  <a:lumMod val="95000"/>
                  <a:lumOff val="5000"/>
                </a:schemeClr>
              </a:solidFill>
            </a:endParaRPr>
          </a:p>
          <a:p>
            <a:pPr marL="0" indent="0">
              <a:buNone/>
            </a:pPr>
            <a:r>
              <a:rPr lang="tr-TR" b="1" dirty="0">
                <a:solidFill>
                  <a:schemeClr val="bg1">
                    <a:lumMod val="95000"/>
                    <a:lumOff val="5000"/>
                  </a:schemeClr>
                </a:solidFill>
              </a:rPr>
              <a:t> </a:t>
            </a:r>
            <a:r>
              <a:rPr lang="tr-TR" b="1" dirty="0" smtClean="0">
                <a:solidFill>
                  <a:schemeClr val="bg1">
                    <a:lumMod val="95000"/>
                    <a:lumOff val="5000"/>
                  </a:schemeClr>
                </a:solidFill>
              </a:rPr>
              <a:t>         BİLGİ TEST ÇÖZME TEKNİĞİNİN TEMELİDİR.</a:t>
            </a:r>
          </a:p>
        </p:txBody>
      </p:sp>
    </p:spTree>
    <p:extLst>
      <p:ext uri="{BB962C8B-B14F-4D97-AF65-F5344CB8AC3E}">
        <p14:creationId xmlns:p14="http://schemas.microsoft.com/office/powerpoint/2010/main" val="3035481585"/>
      </p:ext>
    </p:extLst>
  </p:cSld>
  <p:clrMapOvr>
    <a:masterClrMapping/>
  </p:clrMapOvr>
  <mc:AlternateContent xmlns:mc="http://schemas.openxmlformats.org/markup-compatibility/2006" xmlns:p14="http://schemas.microsoft.com/office/powerpoint/2010/main">
    <mc:Choice Requires="p14">
      <p:transition spd="slow" p14:dur="1200">
        <p:cover/>
      </p:transition>
    </mc:Choice>
    <mc:Fallback xmlns="">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Hasır">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861</TotalTime>
  <Words>1432</Words>
  <Application>Microsoft Office PowerPoint</Application>
  <PresentationFormat>Ekran Gösterisi (4:3)</PresentationFormat>
  <Paragraphs>148</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Hasır</vt:lpstr>
      <vt:lpstr>PowerPoint Sunusu</vt:lpstr>
      <vt:lpstr>2021-2022 EĞİTİM ÖĞRETİM YILI REHBERLİK ve PSİKOLOJİK DANIŞMA HİZMETLERİ İÇERİK HAZIRLAMA KOMİSYONU</vt:lpstr>
      <vt:lpstr>TEST ÇÖZME TEKNİKLERİ</vt:lpstr>
      <vt:lpstr>SİZ DE BU ŞİKAYETLERE VEYA ALIŞKANLIKLARA SAHİP MİSİNİZ? EĞER SAHİPSENİZ TEST ÇÖZME TEKNİKLERİ KONUSUNDA HATA YAPIYORSUNUZ DEMEKTİR.</vt:lpstr>
      <vt:lpstr>PowerPoint Sunusu</vt:lpstr>
      <vt:lpstr>TEST ÇÖZME TEKNİKLERİ NEDEN ÖNEMLİ?</vt:lpstr>
      <vt:lpstr>TEST ÇÖZMEDE ETKİLİ ÜÇ ANA UNSUR:  BİLGİ, YORUM, HIZ</vt:lpstr>
      <vt:lpstr>BİLGİ, YORUM, HIZ</vt:lpstr>
      <vt:lpstr>BİLGİ EDİNMEK</vt:lpstr>
      <vt:lpstr>YORUM</vt:lpstr>
      <vt:lpstr>HIZ</vt:lpstr>
      <vt:lpstr>TEST ÇÖZERKEN KULLANILABİLECEK TEKNİK VE YÖNTEMLERE GEÇMEDEN ÖNCE ;</vt:lpstr>
      <vt:lpstr>TEST ÇÖZERKEN KULLANILABİLECEK TEKNİK VE YÖNTEMLER</vt:lpstr>
      <vt:lpstr>PowerPoint Sunusu</vt:lpstr>
      <vt:lpstr>PowerPoint Sunusu</vt:lpstr>
      <vt:lpstr>PowerPoint Sunusu</vt:lpstr>
      <vt:lpstr>PowerPoint Sunusu</vt:lpstr>
      <vt:lpstr>KODLAMAYA DİKKAT</vt:lpstr>
      <vt:lpstr> TEST ÇÖZERKEN ZAMANLAMA KONUSUNDA DİKKAT EDİLECEK HUSUSLAR </vt:lpstr>
      <vt:lpstr>SUNUMUN BAŞINDA BAHSETTİĞİMİZ ŞİKAYET VE ALIŞKANLIKLARINIZI ÇÖZMEYE YÖNELİK ÖNERİLER.</vt:lpstr>
      <vt:lpstr>SUNUMUN BAŞINDA BAHSETTİĞİMİZ ŞİKAYET VE ALIŞKANLIKLARINIZI ÇÖZMEYE YÖNELİK ÖNERİLER.</vt:lpstr>
      <vt:lpstr>PowerPoint Sunusu</vt:lpstr>
      <vt:lpstr>TEST ÇÖZME TEKNİKLERİNİ EN KISA SÜREDE ALIŞKANLIK HALİNE GETİRMENİZ DİLEKLERİMLE BAŞARILAR...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ÇÖZME TEKNİKLERİ</dc:title>
  <cp:lastModifiedBy>Windows Kullanıcısı</cp:lastModifiedBy>
  <cp:revision>79</cp:revision>
  <dcterms:modified xsi:type="dcterms:W3CDTF">2021-10-05T12:38:25Z</dcterms:modified>
</cp:coreProperties>
</file>