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40"/>
  </p:notesMasterIdLst>
  <p:handoutMasterIdLst>
    <p:handoutMasterId r:id="rId41"/>
  </p:handoutMasterIdLst>
  <p:sldIdLst>
    <p:sldId id="302" r:id="rId5"/>
    <p:sldId id="258" r:id="rId6"/>
    <p:sldId id="264" r:id="rId7"/>
    <p:sldId id="266" r:id="rId8"/>
    <p:sldId id="295" r:id="rId9"/>
    <p:sldId id="296" r:id="rId10"/>
    <p:sldId id="270" r:id="rId11"/>
    <p:sldId id="280" r:id="rId12"/>
    <p:sldId id="275" r:id="rId13"/>
    <p:sldId id="277" r:id="rId14"/>
    <p:sldId id="279" r:id="rId15"/>
    <p:sldId id="276" r:id="rId16"/>
    <p:sldId id="297" r:id="rId17"/>
    <p:sldId id="278" r:id="rId18"/>
    <p:sldId id="274" r:id="rId19"/>
    <p:sldId id="271" r:id="rId20"/>
    <p:sldId id="269" r:id="rId21"/>
    <p:sldId id="298" r:id="rId22"/>
    <p:sldId id="272" r:id="rId23"/>
    <p:sldId id="283" r:id="rId24"/>
    <p:sldId id="287" r:id="rId25"/>
    <p:sldId id="284" r:id="rId26"/>
    <p:sldId id="282" r:id="rId27"/>
    <p:sldId id="285" r:id="rId28"/>
    <p:sldId id="288" r:id="rId29"/>
    <p:sldId id="289" r:id="rId30"/>
    <p:sldId id="290" r:id="rId31"/>
    <p:sldId id="299" r:id="rId32"/>
    <p:sldId id="300" r:id="rId33"/>
    <p:sldId id="286" r:id="rId34"/>
    <p:sldId id="292" r:id="rId35"/>
    <p:sldId id="293" r:id="rId36"/>
    <p:sldId id="291" r:id="rId37"/>
    <p:sldId id="301" r:id="rId38"/>
    <p:sldId id="294" r:id="rId39"/>
  </p:sldIdLst>
  <p:sldSz cx="12188825" cy="6858000"/>
  <p:notesSz cx="6858000" cy="9144000"/>
  <p:defaultTextStyle>
    <a:defPPr rtl="0">
      <a:defRPr lang="tr-T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howGuides="1">
      <p:cViewPr varScale="1">
        <p:scale>
          <a:sx n="79" d="100"/>
          <a:sy n="79" d="100"/>
        </p:scale>
        <p:origin x="120" y="708"/>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D0F129-82BC-4114-A654-595062272A1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tr-TR"/>
        </a:p>
      </dgm:t>
    </dgm:pt>
    <dgm:pt modelId="{66F5B228-448C-4037-BD1B-7CB73E247193}">
      <dgm:prSet phldrT="[Metin]"/>
      <dgm:spPr/>
      <dgm:t>
        <a:bodyPr/>
        <a:lstStyle/>
        <a:p>
          <a:r>
            <a:rPr lang="tr-TR" dirty="0"/>
            <a:t>Hedef belirleme</a:t>
          </a:r>
        </a:p>
      </dgm:t>
    </dgm:pt>
    <dgm:pt modelId="{32228106-7B3A-4457-B7DF-A97432854DD5}" type="parTrans" cxnId="{B5C4804F-2BFF-444F-9F38-9943C3B31DB8}">
      <dgm:prSet/>
      <dgm:spPr/>
      <dgm:t>
        <a:bodyPr/>
        <a:lstStyle/>
        <a:p>
          <a:endParaRPr lang="tr-TR"/>
        </a:p>
      </dgm:t>
    </dgm:pt>
    <dgm:pt modelId="{B3AD94C3-E2A9-4945-995A-CF46FB5DD5AA}" type="sibTrans" cxnId="{B5C4804F-2BFF-444F-9F38-9943C3B31DB8}">
      <dgm:prSet/>
      <dgm:spPr/>
      <dgm:t>
        <a:bodyPr/>
        <a:lstStyle/>
        <a:p>
          <a:endParaRPr lang="tr-TR"/>
        </a:p>
      </dgm:t>
    </dgm:pt>
    <dgm:pt modelId="{01D0A142-42C9-4406-8DFF-A37E14354733}">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a:t>Planlı Çalışma</a:t>
          </a:r>
        </a:p>
        <a:p>
          <a:pPr defTabSz="755650">
            <a:lnSpc>
              <a:spcPct val="90000"/>
            </a:lnSpc>
            <a:spcBef>
              <a:spcPct val="0"/>
            </a:spcBef>
            <a:spcAft>
              <a:spcPct val="35000"/>
            </a:spcAft>
          </a:pPr>
          <a:endParaRPr lang="tr-TR" dirty="0"/>
        </a:p>
      </dgm:t>
    </dgm:pt>
    <dgm:pt modelId="{ABC3270D-BF9A-40C3-A0CE-4A5AC777FA47}" type="parTrans" cxnId="{758E22B4-6B14-45C5-8954-6166D837EBC0}">
      <dgm:prSet/>
      <dgm:spPr/>
      <dgm:t>
        <a:bodyPr/>
        <a:lstStyle/>
        <a:p>
          <a:endParaRPr lang="tr-TR"/>
        </a:p>
      </dgm:t>
    </dgm:pt>
    <dgm:pt modelId="{F2D1C05B-0D30-41B9-B955-F97B58C7E918}" type="sibTrans" cxnId="{758E22B4-6B14-45C5-8954-6166D837EBC0}">
      <dgm:prSet/>
      <dgm:spPr/>
      <dgm:t>
        <a:bodyPr/>
        <a:lstStyle/>
        <a:p>
          <a:endParaRPr lang="tr-TR"/>
        </a:p>
      </dgm:t>
    </dgm:pt>
    <dgm:pt modelId="{D997E55D-9C64-41FF-A7D2-70DEBAD3006A}">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a:t>Konuyu Tam Öğrenme</a:t>
          </a:r>
        </a:p>
        <a:p>
          <a:pPr defTabSz="933450">
            <a:lnSpc>
              <a:spcPct val="90000"/>
            </a:lnSpc>
            <a:spcBef>
              <a:spcPct val="0"/>
            </a:spcBef>
            <a:spcAft>
              <a:spcPct val="35000"/>
            </a:spcAft>
          </a:pPr>
          <a:endParaRPr lang="tr-TR" dirty="0"/>
        </a:p>
      </dgm:t>
    </dgm:pt>
    <dgm:pt modelId="{6E1D3595-4CA4-4BCA-B5B9-CBB847E5D951}" type="parTrans" cxnId="{8B86203D-D9D6-4BFC-BDA7-53AD8682E4A9}">
      <dgm:prSet/>
      <dgm:spPr/>
      <dgm:t>
        <a:bodyPr/>
        <a:lstStyle/>
        <a:p>
          <a:endParaRPr lang="tr-TR"/>
        </a:p>
      </dgm:t>
    </dgm:pt>
    <dgm:pt modelId="{7C4FB4E1-0CEE-4597-A14B-3E0FC7F0F50C}" type="sibTrans" cxnId="{8B86203D-D9D6-4BFC-BDA7-53AD8682E4A9}">
      <dgm:prSet/>
      <dgm:spPr/>
      <dgm:t>
        <a:bodyPr/>
        <a:lstStyle/>
        <a:p>
          <a:endParaRPr lang="tr-TR"/>
        </a:p>
      </dgm:t>
    </dgm:pt>
    <dgm:pt modelId="{52C5140F-C72C-40A4-95F0-9189454685A2}">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a:t>Tekrar Yapma</a:t>
          </a:r>
        </a:p>
        <a:p>
          <a:pPr defTabSz="977900">
            <a:lnSpc>
              <a:spcPct val="90000"/>
            </a:lnSpc>
            <a:spcBef>
              <a:spcPct val="0"/>
            </a:spcBef>
            <a:spcAft>
              <a:spcPct val="35000"/>
            </a:spcAft>
          </a:pPr>
          <a:endParaRPr lang="tr-TR" dirty="0"/>
        </a:p>
      </dgm:t>
    </dgm:pt>
    <dgm:pt modelId="{724EC9EF-9456-4589-8360-CD1B2A6C4EC4}" type="parTrans" cxnId="{98DAF9A2-80AE-4328-8CCB-19647F405B86}">
      <dgm:prSet/>
      <dgm:spPr/>
      <dgm:t>
        <a:bodyPr/>
        <a:lstStyle/>
        <a:p>
          <a:endParaRPr lang="tr-TR"/>
        </a:p>
      </dgm:t>
    </dgm:pt>
    <dgm:pt modelId="{759C612A-D972-40FF-8F2A-1B59FF03AF52}" type="sibTrans" cxnId="{98DAF9A2-80AE-4328-8CCB-19647F405B86}">
      <dgm:prSet/>
      <dgm:spPr/>
      <dgm:t>
        <a:bodyPr/>
        <a:lstStyle/>
        <a:p>
          <a:endParaRPr lang="tr-TR"/>
        </a:p>
      </dgm:t>
    </dgm:pt>
    <dgm:pt modelId="{E08E34CA-4680-4581-AF16-E3C543F0A2CB}">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a:t>Kitap Okuma</a:t>
          </a:r>
        </a:p>
        <a:p>
          <a:pPr defTabSz="1022350">
            <a:lnSpc>
              <a:spcPct val="90000"/>
            </a:lnSpc>
            <a:spcBef>
              <a:spcPct val="0"/>
            </a:spcBef>
            <a:spcAft>
              <a:spcPct val="35000"/>
            </a:spcAft>
          </a:pPr>
          <a:endParaRPr lang="tr-TR" dirty="0"/>
        </a:p>
      </dgm:t>
    </dgm:pt>
    <dgm:pt modelId="{B13C81C6-49D0-47B0-8B2C-3F3E712B0D31}" type="parTrans" cxnId="{C347898C-E6D7-4BDA-A19A-17ACF6E4BD76}">
      <dgm:prSet/>
      <dgm:spPr/>
      <dgm:t>
        <a:bodyPr/>
        <a:lstStyle/>
        <a:p>
          <a:endParaRPr lang="tr-TR"/>
        </a:p>
      </dgm:t>
    </dgm:pt>
    <dgm:pt modelId="{6C17FC5F-17B8-4E58-97E3-AB04C1EFCE70}" type="sibTrans" cxnId="{C347898C-E6D7-4BDA-A19A-17ACF6E4BD76}">
      <dgm:prSet/>
      <dgm:spPr/>
      <dgm:t>
        <a:bodyPr/>
        <a:lstStyle/>
        <a:p>
          <a:endParaRPr lang="tr-TR"/>
        </a:p>
      </dgm:t>
    </dgm:pt>
    <dgm:pt modelId="{2AFA9FC3-C59F-4400-A6F5-00A1249828A5}">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a:t>Test Çözme</a:t>
          </a:r>
        </a:p>
        <a:p>
          <a:pPr defTabSz="1022350">
            <a:lnSpc>
              <a:spcPct val="90000"/>
            </a:lnSpc>
            <a:spcBef>
              <a:spcPct val="0"/>
            </a:spcBef>
            <a:spcAft>
              <a:spcPct val="35000"/>
            </a:spcAft>
          </a:pPr>
          <a:endParaRPr lang="tr-TR" dirty="0"/>
        </a:p>
      </dgm:t>
    </dgm:pt>
    <dgm:pt modelId="{D9FD0CFC-7CD7-4CB2-A4CA-57B1E37229DF}" type="sibTrans" cxnId="{A89B5955-0510-4C2D-A186-CB0CADA85E73}">
      <dgm:prSet/>
      <dgm:spPr/>
      <dgm:t>
        <a:bodyPr/>
        <a:lstStyle/>
        <a:p>
          <a:endParaRPr lang="tr-TR"/>
        </a:p>
      </dgm:t>
    </dgm:pt>
    <dgm:pt modelId="{98C17754-25E3-42AE-AADC-7C7EA7BA3F6B}" type="parTrans" cxnId="{A89B5955-0510-4C2D-A186-CB0CADA85E73}">
      <dgm:prSet/>
      <dgm:spPr/>
      <dgm:t>
        <a:bodyPr/>
        <a:lstStyle/>
        <a:p>
          <a:endParaRPr lang="tr-TR"/>
        </a:p>
      </dgm:t>
    </dgm:pt>
    <dgm:pt modelId="{E4FAA5A9-B68C-43E5-8EDA-73459BA0D99E}" type="pres">
      <dgm:prSet presAssocID="{ABD0F129-82BC-4114-A654-595062272A13}" presName="Name0" presStyleCnt="0">
        <dgm:presLayoutVars>
          <dgm:dir/>
          <dgm:resizeHandles val="exact"/>
        </dgm:presLayoutVars>
      </dgm:prSet>
      <dgm:spPr/>
    </dgm:pt>
    <dgm:pt modelId="{AD61375A-9BF1-4099-A319-B21234136079}" type="pres">
      <dgm:prSet presAssocID="{ABD0F129-82BC-4114-A654-595062272A13}" presName="cycle" presStyleCnt="0"/>
      <dgm:spPr/>
    </dgm:pt>
    <dgm:pt modelId="{725790D7-FC09-4C8E-ADF9-98ED9E7C0FFF}" type="pres">
      <dgm:prSet presAssocID="{66F5B228-448C-4037-BD1B-7CB73E247193}" presName="nodeFirstNode" presStyleLbl="node1" presStyleIdx="0" presStyleCnt="6">
        <dgm:presLayoutVars>
          <dgm:bulletEnabled val="1"/>
        </dgm:presLayoutVars>
      </dgm:prSet>
      <dgm:spPr/>
    </dgm:pt>
    <dgm:pt modelId="{0EEBB281-D95F-4A03-B9A2-E755A6095A44}" type="pres">
      <dgm:prSet presAssocID="{B3AD94C3-E2A9-4945-995A-CF46FB5DD5AA}" presName="sibTransFirstNode" presStyleLbl="bgShp" presStyleIdx="0" presStyleCnt="1"/>
      <dgm:spPr/>
    </dgm:pt>
    <dgm:pt modelId="{20B5540C-4654-4239-A657-A6391707A531}" type="pres">
      <dgm:prSet presAssocID="{01D0A142-42C9-4406-8DFF-A37E14354733}" presName="nodeFollowingNodes" presStyleLbl="node1" presStyleIdx="1" presStyleCnt="6">
        <dgm:presLayoutVars>
          <dgm:bulletEnabled val="1"/>
        </dgm:presLayoutVars>
      </dgm:prSet>
      <dgm:spPr/>
    </dgm:pt>
    <dgm:pt modelId="{742D52F5-896B-45EA-9A2C-92A75404F06E}" type="pres">
      <dgm:prSet presAssocID="{D997E55D-9C64-41FF-A7D2-70DEBAD3006A}" presName="nodeFollowingNodes" presStyleLbl="node1" presStyleIdx="2" presStyleCnt="6">
        <dgm:presLayoutVars>
          <dgm:bulletEnabled val="1"/>
        </dgm:presLayoutVars>
      </dgm:prSet>
      <dgm:spPr/>
    </dgm:pt>
    <dgm:pt modelId="{D869601F-B259-4761-B076-71E4A9315344}" type="pres">
      <dgm:prSet presAssocID="{52C5140F-C72C-40A4-95F0-9189454685A2}" presName="nodeFollowingNodes" presStyleLbl="node1" presStyleIdx="3" presStyleCnt="6">
        <dgm:presLayoutVars>
          <dgm:bulletEnabled val="1"/>
        </dgm:presLayoutVars>
      </dgm:prSet>
      <dgm:spPr/>
    </dgm:pt>
    <dgm:pt modelId="{DB053332-9579-4201-940F-4C7BF96954ED}" type="pres">
      <dgm:prSet presAssocID="{E08E34CA-4680-4581-AF16-E3C543F0A2CB}" presName="nodeFollowingNodes" presStyleLbl="node1" presStyleIdx="4" presStyleCnt="6">
        <dgm:presLayoutVars>
          <dgm:bulletEnabled val="1"/>
        </dgm:presLayoutVars>
      </dgm:prSet>
      <dgm:spPr/>
    </dgm:pt>
    <dgm:pt modelId="{D6BDBE72-17D0-4AD2-9DFC-A7930087CBA8}" type="pres">
      <dgm:prSet presAssocID="{2AFA9FC3-C59F-4400-A6F5-00A1249828A5}" presName="nodeFollowingNodes" presStyleLbl="node1" presStyleIdx="5" presStyleCnt="6">
        <dgm:presLayoutVars>
          <dgm:bulletEnabled val="1"/>
        </dgm:presLayoutVars>
      </dgm:prSet>
      <dgm:spPr/>
    </dgm:pt>
  </dgm:ptLst>
  <dgm:cxnLst>
    <dgm:cxn modelId="{34B6D533-B8EF-4323-95E2-428FB03A7384}" type="presOf" srcId="{B3AD94C3-E2A9-4945-995A-CF46FB5DD5AA}" destId="{0EEBB281-D95F-4A03-B9A2-E755A6095A44}" srcOrd="0" destOrd="0" presId="urn:microsoft.com/office/officeart/2005/8/layout/cycle3"/>
    <dgm:cxn modelId="{8B86203D-D9D6-4BFC-BDA7-53AD8682E4A9}" srcId="{ABD0F129-82BC-4114-A654-595062272A13}" destId="{D997E55D-9C64-41FF-A7D2-70DEBAD3006A}" srcOrd="2" destOrd="0" parTransId="{6E1D3595-4CA4-4BCA-B5B9-CBB847E5D951}" sibTransId="{7C4FB4E1-0CEE-4597-A14B-3E0FC7F0F50C}"/>
    <dgm:cxn modelId="{B5C4804F-2BFF-444F-9F38-9943C3B31DB8}" srcId="{ABD0F129-82BC-4114-A654-595062272A13}" destId="{66F5B228-448C-4037-BD1B-7CB73E247193}" srcOrd="0" destOrd="0" parTransId="{32228106-7B3A-4457-B7DF-A97432854DD5}" sibTransId="{B3AD94C3-E2A9-4945-995A-CF46FB5DD5AA}"/>
    <dgm:cxn modelId="{A89B5955-0510-4C2D-A186-CB0CADA85E73}" srcId="{ABD0F129-82BC-4114-A654-595062272A13}" destId="{2AFA9FC3-C59F-4400-A6F5-00A1249828A5}" srcOrd="5" destOrd="0" parTransId="{98C17754-25E3-42AE-AADC-7C7EA7BA3F6B}" sibTransId="{D9FD0CFC-7CD7-4CB2-A4CA-57B1E37229DF}"/>
    <dgm:cxn modelId="{F140A155-9421-4EA7-840B-C44CA5F03CA0}" type="presOf" srcId="{E08E34CA-4680-4581-AF16-E3C543F0A2CB}" destId="{DB053332-9579-4201-940F-4C7BF96954ED}" srcOrd="0" destOrd="0" presId="urn:microsoft.com/office/officeart/2005/8/layout/cycle3"/>
    <dgm:cxn modelId="{6A24A67F-24BB-4984-BEC5-108834E0565C}" type="presOf" srcId="{D997E55D-9C64-41FF-A7D2-70DEBAD3006A}" destId="{742D52F5-896B-45EA-9A2C-92A75404F06E}" srcOrd="0" destOrd="0" presId="urn:microsoft.com/office/officeart/2005/8/layout/cycle3"/>
    <dgm:cxn modelId="{C347898C-E6D7-4BDA-A19A-17ACF6E4BD76}" srcId="{ABD0F129-82BC-4114-A654-595062272A13}" destId="{E08E34CA-4680-4581-AF16-E3C543F0A2CB}" srcOrd="4" destOrd="0" parTransId="{B13C81C6-49D0-47B0-8B2C-3F3E712B0D31}" sibTransId="{6C17FC5F-17B8-4E58-97E3-AB04C1EFCE70}"/>
    <dgm:cxn modelId="{98DAF9A2-80AE-4328-8CCB-19647F405B86}" srcId="{ABD0F129-82BC-4114-A654-595062272A13}" destId="{52C5140F-C72C-40A4-95F0-9189454685A2}" srcOrd="3" destOrd="0" parTransId="{724EC9EF-9456-4589-8360-CD1B2A6C4EC4}" sibTransId="{759C612A-D972-40FF-8F2A-1B59FF03AF52}"/>
    <dgm:cxn modelId="{AA0D56A8-6D9B-44B5-945C-9CD7F6DAFFA8}" type="presOf" srcId="{66F5B228-448C-4037-BD1B-7CB73E247193}" destId="{725790D7-FC09-4C8E-ADF9-98ED9E7C0FFF}" srcOrd="0" destOrd="0" presId="urn:microsoft.com/office/officeart/2005/8/layout/cycle3"/>
    <dgm:cxn modelId="{589FA9AF-BDED-4EB6-BE2F-4D6F99BA9810}" type="presOf" srcId="{52C5140F-C72C-40A4-95F0-9189454685A2}" destId="{D869601F-B259-4761-B076-71E4A9315344}" srcOrd="0" destOrd="0" presId="urn:microsoft.com/office/officeart/2005/8/layout/cycle3"/>
    <dgm:cxn modelId="{758E22B4-6B14-45C5-8954-6166D837EBC0}" srcId="{ABD0F129-82BC-4114-A654-595062272A13}" destId="{01D0A142-42C9-4406-8DFF-A37E14354733}" srcOrd="1" destOrd="0" parTransId="{ABC3270D-BF9A-40C3-A0CE-4A5AC777FA47}" sibTransId="{F2D1C05B-0D30-41B9-B955-F97B58C7E918}"/>
    <dgm:cxn modelId="{384E69B6-9CA7-4C3B-82BC-5DF385437C25}" type="presOf" srcId="{2AFA9FC3-C59F-4400-A6F5-00A1249828A5}" destId="{D6BDBE72-17D0-4AD2-9DFC-A7930087CBA8}" srcOrd="0" destOrd="0" presId="urn:microsoft.com/office/officeart/2005/8/layout/cycle3"/>
    <dgm:cxn modelId="{9EC23DBD-BE5F-4024-9D27-EC315FEF5649}" type="presOf" srcId="{01D0A142-42C9-4406-8DFF-A37E14354733}" destId="{20B5540C-4654-4239-A657-A6391707A531}" srcOrd="0" destOrd="0" presId="urn:microsoft.com/office/officeart/2005/8/layout/cycle3"/>
    <dgm:cxn modelId="{6C8D00C1-7248-4926-B73D-CCC8E8D23169}" type="presOf" srcId="{ABD0F129-82BC-4114-A654-595062272A13}" destId="{E4FAA5A9-B68C-43E5-8EDA-73459BA0D99E}" srcOrd="0" destOrd="0" presId="urn:microsoft.com/office/officeart/2005/8/layout/cycle3"/>
    <dgm:cxn modelId="{C87B5C8B-2814-4D32-973B-189057CC2778}" type="presParOf" srcId="{E4FAA5A9-B68C-43E5-8EDA-73459BA0D99E}" destId="{AD61375A-9BF1-4099-A319-B21234136079}" srcOrd="0" destOrd="0" presId="urn:microsoft.com/office/officeart/2005/8/layout/cycle3"/>
    <dgm:cxn modelId="{5C70C837-35D2-4CD9-904A-DA6CF328D759}" type="presParOf" srcId="{AD61375A-9BF1-4099-A319-B21234136079}" destId="{725790D7-FC09-4C8E-ADF9-98ED9E7C0FFF}" srcOrd="0" destOrd="0" presId="urn:microsoft.com/office/officeart/2005/8/layout/cycle3"/>
    <dgm:cxn modelId="{B6733A82-1894-4AE5-8136-CC1F88464895}" type="presParOf" srcId="{AD61375A-9BF1-4099-A319-B21234136079}" destId="{0EEBB281-D95F-4A03-B9A2-E755A6095A44}" srcOrd="1" destOrd="0" presId="urn:microsoft.com/office/officeart/2005/8/layout/cycle3"/>
    <dgm:cxn modelId="{0A7E71F7-79E6-4C1F-8EE1-5FB74BD8033D}" type="presParOf" srcId="{AD61375A-9BF1-4099-A319-B21234136079}" destId="{20B5540C-4654-4239-A657-A6391707A531}" srcOrd="2" destOrd="0" presId="urn:microsoft.com/office/officeart/2005/8/layout/cycle3"/>
    <dgm:cxn modelId="{1E32C159-45A4-4EBF-8622-B6F82D3A4941}" type="presParOf" srcId="{AD61375A-9BF1-4099-A319-B21234136079}" destId="{742D52F5-896B-45EA-9A2C-92A75404F06E}" srcOrd="3" destOrd="0" presId="urn:microsoft.com/office/officeart/2005/8/layout/cycle3"/>
    <dgm:cxn modelId="{41AD9FDF-311D-4133-9340-DE4858440B01}" type="presParOf" srcId="{AD61375A-9BF1-4099-A319-B21234136079}" destId="{D869601F-B259-4761-B076-71E4A9315344}" srcOrd="4" destOrd="0" presId="urn:microsoft.com/office/officeart/2005/8/layout/cycle3"/>
    <dgm:cxn modelId="{D80CF1C2-240D-479C-AD6A-A03753154F41}" type="presParOf" srcId="{AD61375A-9BF1-4099-A319-B21234136079}" destId="{DB053332-9579-4201-940F-4C7BF96954ED}" srcOrd="5" destOrd="0" presId="urn:microsoft.com/office/officeart/2005/8/layout/cycle3"/>
    <dgm:cxn modelId="{233E1D91-C8D8-4FF4-ABBA-D45FE1372DC1}" type="presParOf" srcId="{AD61375A-9BF1-4099-A319-B21234136079}" destId="{D6BDBE72-17D0-4AD2-9DFC-A7930087CBA8}"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5B8C15-0450-413D-8DAF-543CC46F396B}" type="doc">
      <dgm:prSet loTypeId="urn:microsoft.com/office/officeart/2005/8/layout/process1" loCatId="process" qsTypeId="urn:microsoft.com/office/officeart/2005/8/quickstyle/simple1" qsCatId="simple" csTypeId="urn:microsoft.com/office/officeart/2005/8/colors/accent1_2" csCatId="accent1" phldr="1"/>
      <dgm:spPr/>
    </dgm:pt>
    <dgm:pt modelId="{D9F5C9DA-2E38-4F1D-BEDA-DFFCE4B14DD3}">
      <dgm:prSet phldrT="[Metin]" custT="1"/>
      <dgm:spPr/>
      <dgm:t>
        <a:bodyPr/>
        <a:lstStyle/>
        <a:p>
          <a:r>
            <a:rPr lang="tr-TR" sz="2800" dirty="0"/>
            <a:t>Günlük</a:t>
          </a:r>
        </a:p>
      </dgm:t>
    </dgm:pt>
    <dgm:pt modelId="{C7FD6AAF-A477-4A1E-BA4F-08A2B8725E99}" type="parTrans" cxnId="{93E9A648-7E58-4545-B64D-F5E4EBAD4478}">
      <dgm:prSet/>
      <dgm:spPr/>
      <dgm:t>
        <a:bodyPr/>
        <a:lstStyle/>
        <a:p>
          <a:endParaRPr lang="tr-TR"/>
        </a:p>
      </dgm:t>
    </dgm:pt>
    <dgm:pt modelId="{B05DA3C7-9735-4324-BA33-D2830FEDD155}" type="sibTrans" cxnId="{93E9A648-7E58-4545-B64D-F5E4EBAD4478}">
      <dgm:prSet/>
      <dgm:spPr/>
      <dgm:t>
        <a:bodyPr/>
        <a:lstStyle/>
        <a:p>
          <a:endParaRPr lang="tr-TR"/>
        </a:p>
      </dgm:t>
    </dgm:pt>
    <dgm:pt modelId="{AB311965-EDD4-425A-841D-0F872412642B}">
      <dgm:prSet phldrT="[Metin]" custT="1"/>
      <dgm:spPr/>
      <dgm:t>
        <a:bodyPr/>
        <a:lstStyle/>
        <a:p>
          <a:r>
            <a:rPr lang="tr-TR" sz="2800" dirty="0"/>
            <a:t>Haftalık</a:t>
          </a:r>
        </a:p>
      </dgm:t>
    </dgm:pt>
    <dgm:pt modelId="{C1BFC52B-1BA0-44BC-BFDE-3078039EE0C7}" type="parTrans" cxnId="{5D2F73E3-9976-49D7-8207-56877BBAC16B}">
      <dgm:prSet/>
      <dgm:spPr/>
      <dgm:t>
        <a:bodyPr/>
        <a:lstStyle/>
        <a:p>
          <a:endParaRPr lang="tr-TR"/>
        </a:p>
      </dgm:t>
    </dgm:pt>
    <dgm:pt modelId="{A867661E-64FE-43A3-A0CB-19E3F9863357}" type="sibTrans" cxnId="{5D2F73E3-9976-49D7-8207-56877BBAC16B}">
      <dgm:prSet/>
      <dgm:spPr/>
      <dgm:t>
        <a:bodyPr/>
        <a:lstStyle/>
        <a:p>
          <a:endParaRPr lang="tr-TR"/>
        </a:p>
      </dgm:t>
    </dgm:pt>
    <dgm:pt modelId="{5840B55D-470D-41D4-AB26-104F8D17611E}">
      <dgm:prSet phldrT="[Metin]" custT="1"/>
      <dgm:spPr/>
      <dgm:t>
        <a:bodyPr/>
        <a:lstStyle/>
        <a:p>
          <a:r>
            <a:rPr lang="tr-TR" sz="2800" dirty="0"/>
            <a:t>Aylık</a:t>
          </a:r>
        </a:p>
      </dgm:t>
    </dgm:pt>
    <dgm:pt modelId="{EFC2B6EA-FA1F-4255-B7BA-80766FC5969C}" type="parTrans" cxnId="{0EDB5BF2-CBF9-43B0-956B-7CB9B40DFEB1}">
      <dgm:prSet/>
      <dgm:spPr/>
      <dgm:t>
        <a:bodyPr/>
        <a:lstStyle/>
        <a:p>
          <a:endParaRPr lang="tr-TR"/>
        </a:p>
      </dgm:t>
    </dgm:pt>
    <dgm:pt modelId="{F1875A43-3DC0-47E0-B258-A127FAB53550}" type="sibTrans" cxnId="{0EDB5BF2-CBF9-43B0-956B-7CB9B40DFEB1}">
      <dgm:prSet/>
      <dgm:spPr/>
      <dgm:t>
        <a:bodyPr/>
        <a:lstStyle/>
        <a:p>
          <a:endParaRPr lang="tr-TR"/>
        </a:p>
      </dgm:t>
    </dgm:pt>
    <dgm:pt modelId="{96732FA6-D8FD-41D3-AA23-1F05EA82C5F4}" type="pres">
      <dgm:prSet presAssocID="{DF5B8C15-0450-413D-8DAF-543CC46F396B}" presName="Name0" presStyleCnt="0">
        <dgm:presLayoutVars>
          <dgm:dir/>
          <dgm:resizeHandles val="exact"/>
        </dgm:presLayoutVars>
      </dgm:prSet>
      <dgm:spPr/>
    </dgm:pt>
    <dgm:pt modelId="{761DE196-6C9C-4804-98D7-26605E8651B4}" type="pres">
      <dgm:prSet presAssocID="{D9F5C9DA-2E38-4F1D-BEDA-DFFCE4B14DD3}" presName="node" presStyleLbl="node1" presStyleIdx="0" presStyleCnt="3">
        <dgm:presLayoutVars>
          <dgm:bulletEnabled val="1"/>
        </dgm:presLayoutVars>
      </dgm:prSet>
      <dgm:spPr/>
    </dgm:pt>
    <dgm:pt modelId="{1CFAA512-3312-455D-88BD-A9472280C746}" type="pres">
      <dgm:prSet presAssocID="{B05DA3C7-9735-4324-BA33-D2830FEDD155}" presName="sibTrans" presStyleLbl="sibTrans2D1" presStyleIdx="0" presStyleCnt="2"/>
      <dgm:spPr/>
    </dgm:pt>
    <dgm:pt modelId="{F22D565C-24CE-4C7A-B803-4A2EE62CC45B}" type="pres">
      <dgm:prSet presAssocID="{B05DA3C7-9735-4324-BA33-D2830FEDD155}" presName="connectorText" presStyleLbl="sibTrans2D1" presStyleIdx="0" presStyleCnt="2"/>
      <dgm:spPr/>
    </dgm:pt>
    <dgm:pt modelId="{F17312DC-0E75-4DDB-AD1A-E0DBDE0261FF}" type="pres">
      <dgm:prSet presAssocID="{AB311965-EDD4-425A-841D-0F872412642B}" presName="node" presStyleLbl="node1" presStyleIdx="1" presStyleCnt="3">
        <dgm:presLayoutVars>
          <dgm:bulletEnabled val="1"/>
        </dgm:presLayoutVars>
      </dgm:prSet>
      <dgm:spPr/>
    </dgm:pt>
    <dgm:pt modelId="{59751D23-272B-4386-BC92-174F765B2E4F}" type="pres">
      <dgm:prSet presAssocID="{A867661E-64FE-43A3-A0CB-19E3F9863357}" presName="sibTrans" presStyleLbl="sibTrans2D1" presStyleIdx="1" presStyleCnt="2"/>
      <dgm:spPr/>
    </dgm:pt>
    <dgm:pt modelId="{57F68A76-4B9C-41B3-885E-E383EF03091D}" type="pres">
      <dgm:prSet presAssocID="{A867661E-64FE-43A3-A0CB-19E3F9863357}" presName="connectorText" presStyleLbl="sibTrans2D1" presStyleIdx="1" presStyleCnt="2"/>
      <dgm:spPr/>
    </dgm:pt>
    <dgm:pt modelId="{29A83380-5B80-4CD9-84C6-53C8582C3BA1}" type="pres">
      <dgm:prSet presAssocID="{5840B55D-470D-41D4-AB26-104F8D17611E}" presName="node" presStyleLbl="node1" presStyleIdx="2" presStyleCnt="3">
        <dgm:presLayoutVars>
          <dgm:bulletEnabled val="1"/>
        </dgm:presLayoutVars>
      </dgm:prSet>
      <dgm:spPr/>
    </dgm:pt>
  </dgm:ptLst>
  <dgm:cxnLst>
    <dgm:cxn modelId="{1E24F429-E82A-457D-98B4-C6F6349847C1}" type="presOf" srcId="{DF5B8C15-0450-413D-8DAF-543CC46F396B}" destId="{96732FA6-D8FD-41D3-AA23-1F05EA82C5F4}" srcOrd="0" destOrd="0" presId="urn:microsoft.com/office/officeart/2005/8/layout/process1"/>
    <dgm:cxn modelId="{FCFCC72D-2EED-46D7-B259-1F9578EE0E51}" type="presOf" srcId="{A867661E-64FE-43A3-A0CB-19E3F9863357}" destId="{59751D23-272B-4386-BC92-174F765B2E4F}" srcOrd="0" destOrd="0" presId="urn:microsoft.com/office/officeart/2005/8/layout/process1"/>
    <dgm:cxn modelId="{93E9A648-7E58-4545-B64D-F5E4EBAD4478}" srcId="{DF5B8C15-0450-413D-8DAF-543CC46F396B}" destId="{D9F5C9DA-2E38-4F1D-BEDA-DFFCE4B14DD3}" srcOrd="0" destOrd="0" parTransId="{C7FD6AAF-A477-4A1E-BA4F-08A2B8725E99}" sibTransId="{B05DA3C7-9735-4324-BA33-D2830FEDD155}"/>
    <dgm:cxn modelId="{2DB46577-7B0C-4891-A95B-1BDC1B028807}" type="presOf" srcId="{5840B55D-470D-41D4-AB26-104F8D17611E}" destId="{29A83380-5B80-4CD9-84C6-53C8582C3BA1}" srcOrd="0" destOrd="0" presId="urn:microsoft.com/office/officeart/2005/8/layout/process1"/>
    <dgm:cxn modelId="{472AD27D-71C2-4C5D-9DA8-27E708F1229B}" type="presOf" srcId="{B05DA3C7-9735-4324-BA33-D2830FEDD155}" destId="{F22D565C-24CE-4C7A-B803-4A2EE62CC45B}" srcOrd="1" destOrd="0" presId="urn:microsoft.com/office/officeart/2005/8/layout/process1"/>
    <dgm:cxn modelId="{FE871A92-99E3-405E-82A6-5635213569A5}" type="presOf" srcId="{B05DA3C7-9735-4324-BA33-D2830FEDD155}" destId="{1CFAA512-3312-455D-88BD-A9472280C746}" srcOrd="0" destOrd="0" presId="urn:microsoft.com/office/officeart/2005/8/layout/process1"/>
    <dgm:cxn modelId="{34065CBF-50E7-4E8A-80E7-43AD25AB4098}" type="presOf" srcId="{AB311965-EDD4-425A-841D-0F872412642B}" destId="{F17312DC-0E75-4DDB-AD1A-E0DBDE0261FF}" srcOrd="0" destOrd="0" presId="urn:microsoft.com/office/officeart/2005/8/layout/process1"/>
    <dgm:cxn modelId="{31DFA8CC-3A0B-4CE3-9458-5B44DA44D6BE}" type="presOf" srcId="{D9F5C9DA-2E38-4F1D-BEDA-DFFCE4B14DD3}" destId="{761DE196-6C9C-4804-98D7-26605E8651B4}" srcOrd="0" destOrd="0" presId="urn:microsoft.com/office/officeart/2005/8/layout/process1"/>
    <dgm:cxn modelId="{B4BF3FE3-05E0-4302-9F58-88B8BF808FF5}" type="presOf" srcId="{A867661E-64FE-43A3-A0CB-19E3F9863357}" destId="{57F68A76-4B9C-41B3-885E-E383EF03091D}" srcOrd="1" destOrd="0" presId="urn:microsoft.com/office/officeart/2005/8/layout/process1"/>
    <dgm:cxn modelId="{5D2F73E3-9976-49D7-8207-56877BBAC16B}" srcId="{DF5B8C15-0450-413D-8DAF-543CC46F396B}" destId="{AB311965-EDD4-425A-841D-0F872412642B}" srcOrd="1" destOrd="0" parTransId="{C1BFC52B-1BA0-44BC-BFDE-3078039EE0C7}" sibTransId="{A867661E-64FE-43A3-A0CB-19E3F9863357}"/>
    <dgm:cxn modelId="{0EDB5BF2-CBF9-43B0-956B-7CB9B40DFEB1}" srcId="{DF5B8C15-0450-413D-8DAF-543CC46F396B}" destId="{5840B55D-470D-41D4-AB26-104F8D17611E}" srcOrd="2" destOrd="0" parTransId="{EFC2B6EA-FA1F-4255-B7BA-80766FC5969C}" sibTransId="{F1875A43-3DC0-47E0-B258-A127FAB53550}"/>
    <dgm:cxn modelId="{550ED868-1DDA-4A34-9759-ADE2C458D2C1}" type="presParOf" srcId="{96732FA6-D8FD-41D3-AA23-1F05EA82C5F4}" destId="{761DE196-6C9C-4804-98D7-26605E8651B4}" srcOrd="0" destOrd="0" presId="urn:microsoft.com/office/officeart/2005/8/layout/process1"/>
    <dgm:cxn modelId="{51FEEEA0-8E50-40C1-86D6-89157CC6DE77}" type="presParOf" srcId="{96732FA6-D8FD-41D3-AA23-1F05EA82C5F4}" destId="{1CFAA512-3312-455D-88BD-A9472280C746}" srcOrd="1" destOrd="0" presId="urn:microsoft.com/office/officeart/2005/8/layout/process1"/>
    <dgm:cxn modelId="{567E3BD9-CE40-490C-B493-8A6E8623BD1C}" type="presParOf" srcId="{1CFAA512-3312-455D-88BD-A9472280C746}" destId="{F22D565C-24CE-4C7A-B803-4A2EE62CC45B}" srcOrd="0" destOrd="0" presId="urn:microsoft.com/office/officeart/2005/8/layout/process1"/>
    <dgm:cxn modelId="{B61A07D9-DCDD-4F65-8C55-6B73C478D13E}" type="presParOf" srcId="{96732FA6-D8FD-41D3-AA23-1F05EA82C5F4}" destId="{F17312DC-0E75-4DDB-AD1A-E0DBDE0261FF}" srcOrd="2" destOrd="0" presId="urn:microsoft.com/office/officeart/2005/8/layout/process1"/>
    <dgm:cxn modelId="{8A10DCF6-045E-4313-A029-4C5B5714119E}" type="presParOf" srcId="{96732FA6-D8FD-41D3-AA23-1F05EA82C5F4}" destId="{59751D23-272B-4386-BC92-174F765B2E4F}" srcOrd="3" destOrd="0" presId="urn:microsoft.com/office/officeart/2005/8/layout/process1"/>
    <dgm:cxn modelId="{8B49D403-B58E-4B48-981A-E46456B9945D}" type="presParOf" srcId="{59751D23-272B-4386-BC92-174F765B2E4F}" destId="{57F68A76-4B9C-41B3-885E-E383EF03091D}" srcOrd="0" destOrd="0" presId="urn:microsoft.com/office/officeart/2005/8/layout/process1"/>
    <dgm:cxn modelId="{0BEFAAA4-D567-46E1-9C1E-C1ADDC8B7D37}" type="presParOf" srcId="{96732FA6-D8FD-41D3-AA23-1F05EA82C5F4}" destId="{29A83380-5B80-4CD9-84C6-53C8582C3BA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BB281-D95F-4A03-B9A2-E755A6095A44}">
      <dsp:nvSpPr>
        <dsp:cNvPr id="0" name=""/>
        <dsp:cNvSpPr/>
      </dsp:nvSpPr>
      <dsp:spPr>
        <a:xfrm>
          <a:off x="2020422" y="-3584"/>
          <a:ext cx="4168066" cy="4168066"/>
        </a:xfrm>
        <a:prstGeom prst="circularArrow">
          <a:avLst>
            <a:gd name="adj1" fmla="val 5274"/>
            <a:gd name="adj2" fmla="val 312630"/>
            <a:gd name="adj3" fmla="val 14229697"/>
            <a:gd name="adj4" fmla="val 17126102"/>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5790D7-FC09-4C8E-ADF9-98ED9E7C0FFF}">
      <dsp:nvSpPr>
        <dsp:cNvPr id="0" name=""/>
        <dsp:cNvSpPr/>
      </dsp:nvSpPr>
      <dsp:spPr>
        <a:xfrm>
          <a:off x="3312825" y="1517"/>
          <a:ext cx="1583261" cy="791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Hedef belirleme</a:t>
          </a:r>
        </a:p>
      </dsp:txBody>
      <dsp:txXfrm>
        <a:off x="3351469" y="40161"/>
        <a:ext cx="1505973" cy="714342"/>
      </dsp:txXfrm>
    </dsp:sp>
    <dsp:sp modelId="{20B5540C-4654-4239-A657-A6391707A531}">
      <dsp:nvSpPr>
        <dsp:cNvPr id="0" name=""/>
        <dsp:cNvSpPr/>
      </dsp:nvSpPr>
      <dsp:spPr>
        <a:xfrm>
          <a:off x="4777186" y="846966"/>
          <a:ext cx="1583261" cy="791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300" kern="1200" dirty="0"/>
            <a:t>Planlı Çalışma</a:t>
          </a:r>
        </a:p>
        <a:p>
          <a:pPr lvl="0" algn="ctr" defTabSz="755650">
            <a:lnSpc>
              <a:spcPct val="90000"/>
            </a:lnSpc>
            <a:spcBef>
              <a:spcPct val="0"/>
            </a:spcBef>
            <a:spcAft>
              <a:spcPct val="35000"/>
            </a:spcAft>
            <a:buNone/>
          </a:pPr>
          <a:endParaRPr lang="tr-TR" sz="1300" kern="1200" dirty="0"/>
        </a:p>
      </dsp:txBody>
      <dsp:txXfrm>
        <a:off x="4815830" y="885610"/>
        <a:ext cx="1505973" cy="714342"/>
      </dsp:txXfrm>
    </dsp:sp>
    <dsp:sp modelId="{742D52F5-896B-45EA-9A2C-92A75404F06E}">
      <dsp:nvSpPr>
        <dsp:cNvPr id="0" name=""/>
        <dsp:cNvSpPr/>
      </dsp:nvSpPr>
      <dsp:spPr>
        <a:xfrm>
          <a:off x="4777186" y="2537866"/>
          <a:ext cx="1583261" cy="791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300" kern="1200" dirty="0"/>
            <a:t>Konuyu Tam Öğrenme</a:t>
          </a:r>
        </a:p>
        <a:p>
          <a:pPr lvl="0" algn="ctr" defTabSz="933450">
            <a:lnSpc>
              <a:spcPct val="90000"/>
            </a:lnSpc>
            <a:spcBef>
              <a:spcPct val="0"/>
            </a:spcBef>
            <a:spcAft>
              <a:spcPct val="35000"/>
            </a:spcAft>
            <a:buNone/>
          </a:pPr>
          <a:endParaRPr lang="tr-TR" sz="1300" kern="1200" dirty="0"/>
        </a:p>
      </dsp:txBody>
      <dsp:txXfrm>
        <a:off x="4815830" y="2576510"/>
        <a:ext cx="1505973" cy="714342"/>
      </dsp:txXfrm>
    </dsp:sp>
    <dsp:sp modelId="{D869601F-B259-4761-B076-71E4A9315344}">
      <dsp:nvSpPr>
        <dsp:cNvPr id="0" name=""/>
        <dsp:cNvSpPr/>
      </dsp:nvSpPr>
      <dsp:spPr>
        <a:xfrm>
          <a:off x="3312825" y="3383315"/>
          <a:ext cx="1583261" cy="791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300" kern="1200" dirty="0"/>
            <a:t>Tekrar Yapma</a:t>
          </a:r>
        </a:p>
        <a:p>
          <a:pPr lvl="0" algn="ctr" defTabSz="977900">
            <a:lnSpc>
              <a:spcPct val="90000"/>
            </a:lnSpc>
            <a:spcBef>
              <a:spcPct val="0"/>
            </a:spcBef>
            <a:spcAft>
              <a:spcPct val="35000"/>
            </a:spcAft>
            <a:buNone/>
          </a:pPr>
          <a:endParaRPr lang="tr-TR" sz="1300" kern="1200" dirty="0"/>
        </a:p>
      </dsp:txBody>
      <dsp:txXfrm>
        <a:off x="3351469" y="3421959"/>
        <a:ext cx="1505973" cy="714342"/>
      </dsp:txXfrm>
    </dsp:sp>
    <dsp:sp modelId="{DB053332-9579-4201-940F-4C7BF96954ED}">
      <dsp:nvSpPr>
        <dsp:cNvPr id="0" name=""/>
        <dsp:cNvSpPr/>
      </dsp:nvSpPr>
      <dsp:spPr>
        <a:xfrm>
          <a:off x="1848463" y="2537866"/>
          <a:ext cx="1583261" cy="791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300" kern="1200" dirty="0"/>
            <a:t>Kitap Okuma</a:t>
          </a:r>
        </a:p>
        <a:p>
          <a:pPr lvl="0" algn="ctr" defTabSz="1022350">
            <a:lnSpc>
              <a:spcPct val="90000"/>
            </a:lnSpc>
            <a:spcBef>
              <a:spcPct val="0"/>
            </a:spcBef>
            <a:spcAft>
              <a:spcPct val="35000"/>
            </a:spcAft>
            <a:buNone/>
          </a:pPr>
          <a:endParaRPr lang="tr-TR" sz="1300" kern="1200" dirty="0"/>
        </a:p>
      </dsp:txBody>
      <dsp:txXfrm>
        <a:off x="1887107" y="2576510"/>
        <a:ext cx="1505973" cy="714342"/>
      </dsp:txXfrm>
    </dsp:sp>
    <dsp:sp modelId="{D6BDBE72-17D0-4AD2-9DFC-A7930087CBA8}">
      <dsp:nvSpPr>
        <dsp:cNvPr id="0" name=""/>
        <dsp:cNvSpPr/>
      </dsp:nvSpPr>
      <dsp:spPr>
        <a:xfrm>
          <a:off x="1848463" y="846966"/>
          <a:ext cx="1583261" cy="791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300" kern="1200" dirty="0"/>
            <a:t>Test Çözme</a:t>
          </a:r>
        </a:p>
        <a:p>
          <a:pPr lvl="0" algn="ctr" defTabSz="1022350">
            <a:lnSpc>
              <a:spcPct val="90000"/>
            </a:lnSpc>
            <a:spcBef>
              <a:spcPct val="0"/>
            </a:spcBef>
            <a:spcAft>
              <a:spcPct val="35000"/>
            </a:spcAft>
            <a:buNone/>
          </a:pPr>
          <a:endParaRPr lang="tr-TR" sz="1300" kern="1200" dirty="0"/>
        </a:p>
      </dsp:txBody>
      <dsp:txXfrm>
        <a:off x="1887107" y="885610"/>
        <a:ext cx="1505973" cy="714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DE196-6C9C-4804-98D7-26605E8651B4}">
      <dsp:nvSpPr>
        <dsp:cNvPr id="0" name=""/>
        <dsp:cNvSpPr/>
      </dsp:nvSpPr>
      <dsp:spPr>
        <a:xfrm>
          <a:off x="7151" y="857072"/>
          <a:ext cx="2137526" cy="1282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t>Günlük</a:t>
          </a:r>
        </a:p>
      </dsp:txBody>
      <dsp:txXfrm>
        <a:off x="44715" y="894636"/>
        <a:ext cx="2062398" cy="1207387"/>
      </dsp:txXfrm>
    </dsp:sp>
    <dsp:sp modelId="{1CFAA512-3312-455D-88BD-A9472280C746}">
      <dsp:nvSpPr>
        <dsp:cNvPr id="0" name=""/>
        <dsp:cNvSpPr/>
      </dsp:nvSpPr>
      <dsp:spPr>
        <a:xfrm>
          <a:off x="2358430" y="1233276"/>
          <a:ext cx="453155" cy="5301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tr-TR" sz="2200" kern="1200"/>
        </a:p>
      </dsp:txBody>
      <dsp:txXfrm>
        <a:off x="2358430" y="1339297"/>
        <a:ext cx="317209" cy="318064"/>
      </dsp:txXfrm>
    </dsp:sp>
    <dsp:sp modelId="{F17312DC-0E75-4DDB-AD1A-E0DBDE0261FF}">
      <dsp:nvSpPr>
        <dsp:cNvPr id="0" name=""/>
        <dsp:cNvSpPr/>
      </dsp:nvSpPr>
      <dsp:spPr>
        <a:xfrm>
          <a:off x="2999688" y="857072"/>
          <a:ext cx="2137526" cy="1282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t>Haftalık</a:t>
          </a:r>
        </a:p>
      </dsp:txBody>
      <dsp:txXfrm>
        <a:off x="3037252" y="894636"/>
        <a:ext cx="2062398" cy="1207387"/>
      </dsp:txXfrm>
    </dsp:sp>
    <dsp:sp modelId="{59751D23-272B-4386-BC92-174F765B2E4F}">
      <dsp:nvSpPr>
        <dsp:cNvPr id="0" name=""/>
        <dsp:cNvSpPr/>
      </dsp:nvSpPr>
      <dsp:spPr>
        <a:xfrm>
          <a:off x="5350967" y="1233276"/>
          <a:ext cx="453155" cy="5301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tr-TR" sz="2200" kern="1200"/>
        </a:p>
      </dsp:txBody>
      <dsp:txXfrm>
        <a:off x="5350967" y="1339297"/>
        <a:ext cx="317209" cy="318064"/>
      </dsp:txXfrm>
    </dsp:sp>
    <dsp:sp modelId="{29A83380-5B80-4CD9-84C6-53C8582C3BA1}">
      <dsp:nvSpPr>
        <dsp:cNvPr id="0" name=""/>
        <dsp:cNvSpPr/>
      </dsp:nvSpPr>
      <dsp:spPr>
        <a:xfrm>
          <a:off x="5992225" y="857072"/>
          <a:ext cx="2137526" cy="1282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t>Aylık</a:t>
          </a:r>
        </a:p>
      </dsp:txBody>
      <dsp:txXfrm>
        <a:off x="6029789" y="894636"/>
        <a:ext cx="2062398" cy="120738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tr-TR" dirty="0">
              <a:solidFill>
                <a:schemeClr val="tx2"/>
              </a:solidFill>
            </a:endParaRPr>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06766E61-8483-4E85-A7AA-B03676934E74}" type="datetime1">
              <a:rPr lang="tr-TR" smtClean="0">
                <a:solidFill>
                  <a:schemeClr val="tx2"/>
                </a:solidFill>
              </a:rPr>
              <a:pPr algn="r" rtl="0"/>
              <a:t>7.10.2021</a:t>
            </a:fld>
            <a:endParaRPr lang="tr-TR" dirty="0">
              <a:solidFill>
                <a:schemeClr val="tx2"/>
              </a:solidFill>
            </a:endParaRPr>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tr-TR" dirty="0">
              <a:solidFill>
                <a:schemeClr val="tx2"/>
              </a:solidFill>
            </a:endParaRP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tr-TR" smtClean="0">
                <a:solidFill>
                  <a:schemeClr val="tx2"/>
                </a:solidFill>
              </a:rPr>
              <a:pPr algn="r" rtl="0"/>
              <a:t>‹#›</a:t>
            </a:fld>
            <a:endParaRPr lang="tr-T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D4890AD5-4316-40C1-84C6-5DB9875CE083}" type="datetime1">
              <a:rPr lang="tr-TR" smtClean="0"/>
              <a:pPr/>
              <a:t>7.10.2021</a:t>
            </a:fld>
            <a:endParaRPr lang="tr-TR"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tr-TR" smtClean="0"/>
              <a:pPr/>
              <a:t>‹#›</a:t>
            </a:fld>
            <a:endParaRPr lang="tr-T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tr-TR" noProof="0"/>
              <a:t>Asıl başlık stili için tıklatın</a:t>
            </a:r>
            <a:endParaRPr lang="tr-TR" noProof="0" dirty="0"/>
          </a:p>
        </p:txBody>
      </p:sp>
      <p:sp>
        <p:nvSpPr>
          <p:cNvPr id="3" name="Alt Başlık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tr-TR" noProof="0"/>
              <a:t>Asıl alt başlık stilini düzenlemek için tıklatın</a:t>
            </a:r>
            <a:endParaRPr lang="tr-T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D2393C2F-276E-45A2-A26D-280D43F4DEC0}" type="datetime1">
              <a:rPr lang="tr-TR" smtClean="0"/>
              <a:pPr/>
              <a:t>7.10.2021</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pPr rtl="0"/>
              <a:t>‹#›</a:t>
            </a:fld>
            <a:endParaRPr lang="tr-T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852633" y="274638"/>
            <a:ext cx="1422030" cy="5897561"/>
          </a:xfrm>
        </p:spPr>
        <p:txBody>
          <a:bodyPr vert="eaVert" rtlCol="0"/>
          <a:lstStyle>
            <a:lvl1pPr rtl="0">
              <a:defRPr/>
            </a:lvl1pPr>
          </a:lstStyle>
          <a:p>
            <a:pPr rtl="0"/>
            <a:r>
              <a:rPr lang="tr-TR" noProof="0"/>
              <a:t>Asıl başlık stili için tıklatın</a:t>
            </a:r>
            <a:endParaRPr lang="tr-TR" noProof="0" dirty="0"/>
          </a:p>
        </p:txBody>
      </p:sp>
      <p:sp>
        <p:nvSpPr>
          <p:cNvPr id="3" name="Dikey Metin Yer Tutucusu 2"/>
          <p:cNvSpPr>
            <a:spLocks noGrp="1"/>
          </p:cNvSpPr>
          <p:nvPr>
            <p:ph type="body" orient="vert" idx="1"/>
          </p:nvPr>
        </p:nvSpPr>
        <p:spPr>
          <a:xfrm>
            <a:off x="1117309" y="274638"/>
            <a:ext cx="8532178" cy="5897561"/>
          </a:xfrm>
        </p:spPr>
        <p:txBody>
          <a:bodyPr vert="eaVert" rtlCol="0"/>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6EE73423-0FCB-43D8-A89E-348919C940EF}" type="datetime1">
              <a:rPr lang="tr-TR" smtClean="0"/>
              <a:pPr/>
              <a:t>7.10.2021</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pPr rtl="0"/>
              <a:t>‹#›</a:t>
            </a:fld>
            <a:endParaRPr lang="tr-T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 için tıklatın</a:t>
            </a:r>
            <a:endParaRPr lang="tr-TR" noProof="0" dirty="0"/>
          </a:p>
        </p:txBody>
      </p:sp>
      <p:sp>
        <p:nvSpPr>
          <p:cNvPr id="3" name="İçerik Yer Tutucusu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D9CD94FF-AF33-4AFA-A6D6-D15D6E4AF075}" type="datetime1">
              <a:rPr lang="tr-TR" smtClean="0"/>
              <a:pPr/>
              <a:t>7.10.2021</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DA60BA0E-20D0-4E7C-B286-26C960A6788F}" type="slidenum">
              <a:rPr lang="tr-TR" noProof="0" smtClean="0"/>
              <a:pPr rtl="0"/>
              <a:t>‹#›</a:t>
            </a:fld>
            <a:endParaRPr lang="tr-T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tr-TR" noProof="0"/>
              <a:t>Asıl başlık stili için tıklatın</a:t>
            </a:r>
            <a:endParaRPr lang="tr-TR" noProof="0" dirty="0"/>
          </a:p>
        </p:txBody>
      </p:sp>
      <p:sp>
        <p:nvSpPr>
          <p:cNvPr id="3" name="Metin Yer Tutucusu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tr-TR" noProof="0"/>
              <a:t>Asıl metin stillerini düzenlemek için tıklatın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 için tıklatın</a:t>
            </a:r>
            <a:endParaRPr lang="tr-TR" noProof="0" dirty="0"/>
          </a:p>
        </p:txBody>
      </p:sp>
      <p:sp>
        <p:nvSpPr>
          <p:cNvPr id="3" name="İçerik Yer Tutucusu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Tarih Yer Tutucusu 4"/>
          <p:cNvSpPr>
            <a:spLocks noGrp="1"/>
          </p:cNvSpPr>
          <p:nvPr>
            <p:ph type="dt" sz="half" idx="10"/>
          </p:nvPr>
        </p:nvSpPr>
        <p:spPr/>
        <p:txBody>
          <a:bodyPr rtlCol="0"/>
          <a:lstStyle>
            <a:lvl1pPr>
              <a:defRPr/>
            </a:lvl1pPr>
          </a:lstStyle>
          <a:p>
            <a:fld id="{4260B1F9-9B61-4E5E-BE20-BD0526E05453}" type="datetime1">
              <a:rPr lang="tr-TR" smtClean="0"/>
              <a:pPr/>
              <a:t>7.10.2021</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EB37DED6-D4C7-42EE-AB49-D2E39E64FDE4}" type="slidenum">
              <a:rPr lang="tr-TR" noProof="0" smtClean="0"/>
              <a:pPr rtl="0"/>
              <a:t>‹#›</a:t>
            </a:fld>
            <a:endParaRPr lang="tr-T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lgn="l" rtl="0">
              <a:defRPr/>
            </a:lvl1pPr>
          </a:lstStyle>
          <a:p>
            <a:pPr rtl="0"/>
            <a:r>
              <a:rPr lang="tr-TR" noProof="0"/>
              <a:t>Asıl başlık stili için tıklatın</a:t>
            </a:r>
            <a:endParaRPr lang="tr-TR" noProof="0" dirty="0"/>
          </a:p>
        </p:txBody>
      </p:sp>
      <p:sp>
        <p:nvSpPr>
          <p:cNvPr id="3" name="Metin Yer Tutucusu 2"/>
          <p:cNvSpPr>
            <a:spLocks noGrp="1"/>
          </p:cNvSpPr>
          <p:nvPr>
            <p:ph type="body" idx="1"/>
          </p:nvPr>
        </p:nvSpPr>
        <p:spPr>
          <a:xfrm>
            <a:off x="1121372" y="1608835"/>
            <a:ext cx="4973041" cy="753363"/>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a:t>Asıl metin stillerini düzenlemek için tıklatın</a:t>
            </a:r>
          </a:p>
        </p:txBody>
      </p:sp>
      <p:sp>
        <p:nvSpPr>
          <p:cNvPr id="4" name="İçerik Yer Tutucusu 3"/>
          <p:cNvSpPr>
            <a:spLocks noGrp="1"/>
          </p:cNvSpPr>
          <p:nvPr>
            <p:ph sz="half" idx="2"/>
          </p:nvPr>
        </p:nvSpPr>
        <p:spPr>
          <a:xfrm>
            <a:off x="111730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301622" y="1608836"/>
            <a:ext cx="4973041" cy="753362"/>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a:t>Asıl metin stillerini düzenlemek için tıklatın</a:t>
            </a:r>
          </a:p>
        </p:txBody>
      </p:sp>
      <p:sp>
        <p:nvSpPr>
          <p:cNvPr id="6" name="İçerik Yer Tutucusu 5"/>
          <p:cNvSpPr>
            <a:spLocks noGrp="1"/>
          </p:cNvSpPr>
          <p:nvPr>
            <p:ph sz="quarter" idx="4"/>
          </p:nvPr>
        </p:nvSpPr>
        <p:spPr>
          <a:xfrm>
            <a:off x="629755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7" name="Tarih Yer Tutucusu 6"/>
          <p:cNvSpPr>
            <a:spLocks noGrp="1"/>
          </p:cNvSpPr>
          <p:nvPr>
            <p:ph type="dt" sz="half" idx="10"/>
          </p:nvPr>
        </p:nvSpPr>
        <p:spPr/>
        <p:txBody>
          <a:bodyPr rtlCol="0"/>
          <a:lstStyle>
            <a:lvl1pPr>
              <a:defRPr/>
            </a:lvl1pPr>
          </a:lstStyle>
          <a:p>
            <a:fld id="{874B9DD9-F15D-4B9F-93EF-364AA77EACFA}" type="datetime1">
              <a:rPr lang="tr-TR" smtClean="0"/>
              <a:pPr/>
              <a:t>7.10.2021</a:t>
            </a:fld>
            <a:endParaRPr lang="tr-TR"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EB37DED6-D4C7-42EE-AB49-D2E39E64FDE4}" type="slidenum">
              <a:rPr lang="tr-TR" noProof="0" smtClean="0"/>
              <a:pPr rtl="0"/>
              <a:t>‹#›</a:t>
            </a:fld>
            <a:endParaRPr lang="tr-T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 için tıklatın</a:t>
            </a:r>
            <a:endParaRPr lang="tr-TR" noProof="0" dirty="0"/>
          </a:p>
        </p:txBody>
      </p:sp>
      <p:sp>
        <p:nvSpPr>
          <p:cNvPr id="3" name="Tarih Yer Tutucusu 2"/>
          <p:cNvSpPr>
            <a:spLocks noGrp="1"/>
          </p:cNvSpPr>
          <p:nvPr>
            <p:ph type="dt" sz="half" idx="10"/>
          </p:nvPr>
        </p:nvSpPr>
        <p:spPr/>
        <p:txBody>
          <a:bodyPr rtlCol="0"/>
          <a:lstStyle>
            <a:lvl1pPr>
              <a:defRPr/>
            </a:lvl1pPr>
          </a:lstStyle>
          <a:p>
            <a:fld id="{79802B63-CB18-4428-940D-76000F7D0D7F}" type="datetime1">
              <a:rPr lang="tr-TR" smtClean="0"/>
              <a:pPr/>
              <a:t>7.10.2021</a:t>
            </a:fld>
            <a:endParaRPr lang="tr-TR"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EB37DED6-D4C7-42EE-AB49-D2E39E64FDE4}" type="slidenum">
              <a:rPr lang="tr-TR" noProof="0" smtClean="0"/>
              <a:pPr rtl="0"/>
              <a:t>‹#›</a:t>
            </a:fld>
            <a:endParaRPr lang="tr-T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lvl1pPr>
          </a:lstStyle>
          <a:p>
            <a:fld id="{4A3D9A3A-F2D1-49D2-9940-81A32FD4BC1B}" type="datetime1">
              <a:rPr lang="tr-TR" smtClean="0"/>
              <a:pPr/>
              <a:t>7.10.2021</a:t>
            </a:fld>
            <a:endParaRPr lang="tr-TR"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EB37DED6-D4C7-42EE-AB49-D2E39E64FDE4}" type="slidenum">
              <a:rPr lang="tr-TR" noProof="0" smtClean="0"/>
              <a:pPr rtl="0"/>
              <a:t>‹#›</a:t>
            </a:fld>
            <a:endParaRPr lang="tr-T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8" name="Dikdörtgen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tr-TR" noProof="0"/>
              <a:t>Asıl başlık stili için tıklatın</a:t>
            </a:r>
            <a:endParaRPr lang="tr-TR" noProof="0" dirty="0"/>
          </a:p>
        </p:txBody>
      </p:sp>
      <p:sp>
        <p:nvSpPr>
          <p:cNvPr id="3" name="İçerik Yer Tutucusu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a:t>Asıl metin stillerini düzenlemek için tıklatın</a:t>
            </a:r>
          </a:p>
        </p:txBody>
      </p:sp>
      <p:sp>
        <p:nvSpPr>
          <p:cNvPr id="5" name="Tarih Yer Tutucusu 4"/>
          <p:cNvSpPr>
            <a:spLocks noGrp="1"/>
          </p:cNvSpPr>
          <p:nvPr>
            <p:ph type="dt" sz="half" idx="10"/>
          </p:nvPr>
        </p:nvSpPr>
        <p:spPr/>
        <p:txBody>
          <a:bodyPr rtlCol="0"/>
          <a:lstStyle>
            <a:lvl1pPr>
              <a:defRPr/>
            </a:lvl1pPr>
          </a:lstStyle>
          <a:p>
            <a:fld id="{9A7729AD-F7C7-473C-BE4B-248522DE8F48}" type="datetime1">
              <a:rPr lang="tr-TR" smtClean="0"/>
              <a:pPr/>
              <a:t>7.10.2021</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pPr rtl="0"/>
              <a:t>‹#›</a:t>
            </a:fld>
            <a:endParaRPr lang="tr-T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8" name="Dikdörtgen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tr-TR" noProof="0"/>
              <a:t>Asıl başlık stili için tıklatın</a:t>
            </a:r>
            <a:endParaRPr lang="tr-TR" noProof="0" dirty="0"/>
          </a:p>
        </p:txBody>
      </p:sp>
      <p:sp>
        <p:nvSpPr>
          <p:cNvPr id="3" name="Resim Yer Tutucusu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tr-TR" noProof="0"/>
              <a:t>Resim eklemek için simgeyi tıklatın</a:t>
            </a:r>
            <a:endParaRPr lang="tr-TR" noProof="0" dirty="0"/>
          </a:p>
        </p:txBody>
      </p:sp>
      <p:sp>
        <p:nvSpPr>
          <p:cNvPr id="4" name="Metin Yer Tutucusu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a:t>Asıl metin stillerini düzenlemek için tıklatın</a:t>
            </a:r>
          </a:p>
        </p:txBody>
      </p:sp>
      <p:sp>
        <p:nvSpPr>
          <p:cNvPr id="5" name="Tarih Yer Tutucusu 4"/>
          <p:cNvSpPr>
            <a:spLocks noGrp="1"/>
          </p:cNvSpPr>
          <p:nvPr>
            <p:ph type="dt" sz="half" idx="10"/>
          </p:nvPr>
        </p:nvSpPr>
        <p:spPr/>
        <p:txBody>
          <a:bodyPr rtlCol="0"/>
          <a:lstStyle>
            <a:lvl1pPr>
              <a:defRPr/>
            </a:lvl1pPr>
          </a:lstStyle>
          <a:p>
            <a:fld id="{FCFCCC71-70BB-43D3-97CB-6EEE61369627}" type="datetime1">
              <a:rPr lang="tr-TR" smtClean="0"/>
              <a:pPr/>
              <a:t>7.10.2021</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pPr rtl="0"/>
              <a:t>‹#›</a:t>
            </a:fld>
            <a:endParaRPr lang="tr-T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Yer Tutucusu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tr-TR" noProof="0" dirty="0"/>
              <a:t>Asıl başlık stili için tıklatın</a:t>
            </a:r>
          </a:p>
        </p:txBody>
      </p:sp>
      <p:sp>
        <p:nvSpPr>
          <p:cNvPr id="3" name="Metin Yer Tutucusu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4E217E46-B403-4530-8B5B-57B5C1217BD3}" type="datetime1">
              <a:rPr lang="tr-TR" smtClean="0"/>
              <a:pPr/>
              <a:t>7.10.2021</a:t>
            </a:fld>
            <a:endParaRPr lang="tr-TR" dirty="0"/>
          </a:p>
        </p:txBody>
      </p:sp>
      <p:sp>
        <p:nvSpPr>
          <p:cNvPr id="5" name="Alt Bilgi Yer Tutucusu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tr-TR" noProof="0" dirty="0"/>
          </a:p>
        </p:txBody>
      </p:sp>
      <p:sp>
        <p:nvSpPr>
          <p:cNvPr id="6" name="Slayt Numarası Yer Tutucus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70B894-6EF4-4D97-8906-07C3F462933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47E1D1A-2930-4C35-8750-9FC00B6B554E}"/>
              </a:ext>
            </a:extLst>
          </p:cNvPr>
          <p:cNvSpPr>
            <a:spLocks noGrp="1"/>
          </p:cNvSpPr>
          <p:nvPr>
            <p:ph idx="1"/>
          </p:nvPr>
        </p:nvSpPr>
        <p:spPr/>
        <p:txBody>
          <a:bodyPr/>
          <a:lstStyle/>
          <a:p>
            <a:endParaRPr lang="tr-TR"/>
          </a:p>
        </p:txBody>
      </p:sp>
      <p:pic>
        <p:nvPicPr>
          <p:cNvPr id="4" name="Picture 2">
            <a:extLst>
              <a:ext uri="{FF2B5EF4-FFF2-40B4-BE49-F238E27FC236}">
                <a16:creationId xmlns:a16="http://schemas.microsoft.com/office/drawing/2014/main" id="{EE2E819C-31B3-4017-B6FA-A85C790ED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00" y="2276872"/>
            <a:ext cx="63627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42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7788" y="1556792"/>
            <a:ext cx="8208912" cy="4818608"/>
          </a:xfrm>
        </p:spPr>
        <p:txBody>
          <a:bodyPr rtlCol="0">
            <a:normAutofit/>
          </a:bodyPr>
          <a:lstStyle/>
          <a:p>
            <a:r>
              <a:rPr lang="tr-TR" sz="3200" dirty="0"/>
              <a:t>	</a:t>
            </a:r>
            <a:br>
              <a:rPr lang="tr-TR" sz="3200" dirty="0"/>
            </a:br>
            <a:r>
              <a:rPr lang="tr-TR" sz="3200" dirty="0"/>
              <a:t>	Hedefin açık-seçik, senin için ulaşılabilir olmalı ancak en önemlisi, hedefinin gerçekçi olmasıdır.</a:t>
            </a:r>
            <a:br>
              <a:rPr lang="tr-TR" sz="3200" dirty="0"/>
            </a:br>
            <a:r>
              <a:rPr lang="tr-TR" sz="3200" dirty="0"/>
              <a:t>	Yapmamız gereken hedefimize ulaşmak için küçük basamaklar, alt hedefler oluşturmak.</a:t>
            </a:r>
            <a:endParaRPr lang="en-US" sz="3200" dirty="0"/>
          </a:p>
        </p:txBody>
      </p:sp>
      <p:sp>
        <p:nvSpPr>
          <p:cNvPr id="3" name="Metin Yer Tutucusu 2"/>
          <p:cNvSpPr>
            <a:spLocks noGrp="1"/>
          </p:cNvSpPr>
          <p:nvPr>
            <p:ph type="body" idx="1"/>
          </p:nvPr>
        </p:nvSpPr>
        <p:spPr>
          <a:xfrm>
            <a:off x="477788" y="260648"/>
            <a:ext cx="8064895" cy="1296143"/>
          </a:xfrm>
        </p:spPr>
        <p:txBody>
          <a:bodyPr rtlCol="0"/>
          <a:lstStyle/>
          <a:p>
            <a:pPr algn="ctr"/>
            <a:r>
              <a:rPr lang="tr-TR" sz="3200" b="1" dirty="0"/>
              <a:t>HEDEF BELİRLEMEK</a:t>
            </a:r>
            <a:endParaRPr lang="en-US" sz="3200" b="1" dirty="0"/>
          </a:p>
          <a:p>
            <a:pPr algn="ctr" rtl="0"/>
            <a:endParaRPr lang="en-US" dirty="0"/>
          </a:p>
        </p:txBody>
      </p:sp>
    </p:spTree>
    <p:extLst>
      <p:ext uri="{BB962C8B-B14F-4D97-AF65-F5344CB8AC3E}">
        <p14:creationId xmlns:p14="http://schemas.microsoft.com/office/powerpoint/2010/main" val="66865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7788" y="1556792"/>
            <a:ext cx="8352928" cy="4818608"/>
          </a:xfrm>
        </p:spPr>
        <p:txBody>
          <a:bodyPr rtlCol="0">
            <a:normAutofit fontScale="90000"/>
          </a:bodyPr>
          <a:lstStyle/>
          <a:p>
            <a:pPr eaLnBrk="0" hangingPunct="0">
              <a:defRPr/>
            </a:pPr>
            <a:r>
              <a:rPr lang="tr-TR" sz="3200" dirty="0"/>
              <a:t>	Hedefimiz okumayı en çok istediğimiz liseyi kazanmak olsun;</a:t>
            </a:r>
            <a:br>
              <a:rPr lang="tr-TR" sz="3200" dirty="0"/>
            </a:br>
            <a:br>
              <a:rPr lang="tr-TR" sz="3200" dirty="0"/>
            </a:br>
            <a:r>
              <a:rPr lang="tr-TR" sz="3200" dirty="0"/>
              <a:t>	Hedefimizdeki liseyi nasıl kazanabileceğimizi belirleyen 1 günlük-1 haftalık- 1 aylık alt hedefler belirleyebiliriz.</a:t>
            </a:r>
            <a:br>
              <a:rPr lang="tr-TR" sz="3200" dirty="0"/>
            </a:br>
            <a:r>
              <a:rPr lang="tr-TR" sz="3200" dirty="0"/>
              <a:t>  1 günlük hedef; gün içinde öğrendiklerimi tekrar etmek, bilgimin yetersiz olduğunu düşündüğüm dersleri tekrar etmek ... </a:t>
            </a:r>
            <a:br>
              <a:rPr lang="tr-TR" sz="3200" dirty="0"/>
            </a:br>
            <a:r>
              <a:rPr lang="tr-TR" sz="3200" dirty="0"/>
              <a:t>  1 haftalık hedef; belirlediğim eksik konularımı tamamlamak …</a:t>
            </a:r>
            <a:br>
              <a:rPr lang="tr-TR" sz="3200" dirty="0"/>
            </a:br>
            <a:r>
              <a:rPr lang="tr-TR" sz="3200" dirty="0"/>
              <a:t>   1 aylık hedef; her deneme sınavında net sayımı yükseltmek … olabilir. </a:t>
            </a:r>
            <a:br>
              <a:rPr lang="tr-TR" sz="3200" dirty="0"/>
            </a:br>
            <a:r>
              <a:rPr lang="tr-TR" sz="3200" dirty="0"/>
              <a:t>  </a:t>
            </a:r>
            <a:br>
              <a:rPr lang="tr-TR" sz="3200" dirty="0"/>
            </a:br>
            <a:endParaRPr lang="en-US" sz="3200" dirty="0"/>
          </a:p>
        </p:txBody>
      </p:sp>
      <p:sp>
        <p:nvSpPr>
          <p:cNvPr id="3" name="Metin Yer Tutucusu 2"/>
          <p:cNvSpPr>
            <a:spLocks noGrp="1"/>
          </p:cNvSpPr>
          <p:nvPr>
            <p:ph type="body" idx="1"/>
          </p:nvPr>
        </p:nvSpPr>
        <p:spPr>
          <a:xfrm>
            <a:off x="549796" y="404664"/>
            <a:ext cx="8280919" cy="1008111"/>
          </a:xfrm>
        </p:spPr>
        <p:txBody>
          <a:bodyPr rtlCol="0"/>
          <a:lstStyle/>
          <a:p>
            <a:pPr algn="ctr"/>
            <a:r>
              <a:rPr lang="tr-TR" sz="3200" b="1" dirty="0"/>
              <a:t>HEDEF BELİRLEMEK</a:t>
            </a:r>
            <a:endParaRPr lang="en-US" sz="3200" b="1" dirty="0"/>
          </a:p>
          <a:p>
            <a:pPr algn="ctr" rtl="0"/>
            <a:endParaRPr lang="en-US" dirty="0"/>
          </a:p>
        </p:txBody>
      </p:sp>
    </p:spTree>
    <p:extLst>
      <p:ext uri="{BB962C8B-B14F-4D97-AF65-F5344CB8AC3E}">
        <p14:creationId xmlns:p14="http://schemas.microsoft.com/office/powerpoint/2010/main" val="326300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3772" y="1556792"/>
            <a:ext cx="8280919" cy="4818608"/>
          </a:xfrm>
        </p:spPr>
        <p:txBody>
          <a:bodyPr rtlCol="0">
            <a:normAutofit/>
          </a:bodyPr>
          <a:lstStyle/>
          <a:p>
            <a:r>
              <a:rPr lang="tr-TR" sz="3200" dirty="0"/>
              <a:t>	</a:t>
            </a:r>
            <a:r>
              <a:rPr lang="tr-TR" sz="2800" dirty="0"/>
              <a:t>Belirlenen hedef doğrultusunda bir plan ve çalışma yapılması gerekmektedir. </a:t>
            </a:r>
            <a:br>
              <a:rPr lang="tr-TR" sz="2800" dirty="0"/>
            </a:br>
            <a:br>
              <a:rPr lang="tr-TR" sz="2800" dirty="0"/>
            </a:br>
            <a:r>
              <a:rPr lang="tr-TR" sz="2800" dirty="0"/>
              <a:t>	Genel ifadeler yerine özel hedefleri içermelidir. Örneğin, ‘Matematik Çalışması’ değil de ‘Üslü Sayılar Konu Tekrarı’ gibi detaylandırılmalıdır. </a:t>
            </a:r>
            <a:br>
              <a:rPr lang="tr-TR" sz="2800" dirty="0"/>
            </a:br>
            <a:br>
              <a:rPr lang="tr-TR" sz="2800" dirty="0"/>
            </a:br>
            <a:r>
              <a:rPr lang="tr-TR" sz="2800" dirty="0"/>
              <a:t>	Planın esnek olması da önemlidir.</a:t>
            </a:r>
            <a:endParaRPr lang="en-US" sz="2800" dirty="0"/>
          </a:p>
        </p:txBody>
      </p:sp>
      <p:sp>
        <p:nvSpPr>
          <p:cNvPr id="3" name="Metin Yer Tutucusu 2"/>
          <p:cNvSpPr>
            <a:spLocks noGrp="1"/>
          </p:cNvSpPr>
          <p:nvPr>
            <p:ph type="body" idx="1"/>
          </p:nvPr>
        </p:nvSpPr>
        <p:spPr>
          <a:xfrm>
            <a:off x="549796" y="260648"/>
            <a:ext cx="8064895" cy="1080119"/>
          </a:xfrm>
        </p:spPr>
        <p:txBody>
          <a:bodyPr rtlCol="0">
            <a:normAutofit/>
          </a:bodyPr>
          <a:lstStyle/>
          <a:p>
            <a:pPr algn="ctr" rtl="0"/>
            <a:r>
              <a:rPr lang="tr-TR" sz="3200" b="1" dirty="0"/>
              <a:t>PLANLI ÇALIŞMAK</a:t>
            </a:r>
            <a:endParaRPr lang="en-US" sz="3200" b="1" dirty="0"/>
          </a:p>
        </p:txBody>
      </p:sp>
    </p:spTree>
    <p:extLst>
      <p:ext uri="{BB962C8B-B14F-4D97-AF65-F5344CB8AC3E}">
        <p14:creationId xmlns:p14="http://schemas.microsoft.com/office/powerpoint/2010/main" val="58287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5780" y="1484784"/>
            <a:ext cx="8208913" cy="4890616"/>
          </a:xfrm>
        </p:spPr>
        <p:txBody>
          <a:bodyPr>
            <a:normAutofit fontScale="90000"/>
          </a:bodyPr>
          <a:lstStyle/>
          <a:p>
            <a:r>
              <a:rPr lang="tr-TR" sz="2700" dirty="0"/>
              <a:t>Zamanı daha verimli kullanırsınız ve konuları yetiştirememe riski azalır. </a:t>
            </a:r>
            <a:br>
              <a:rPr lang="tr-TR" sz="2700" dirty="0"/>
            </a:br>
            <a:br>
              <a:rPr lang="tr-TR" sz="2700" dirty="0"/>
            </a:br>
            <a:r>
              <a:rPr lang="tr-TR" sz="2700" dirty="0"/>
              <a:t>Sadece sevdiğiniz değil, dengeli bir şekilde tüm derslere çalışırsınız.</a:t>
            </a:r>
            <a:br>
              <a:rPr lang="tr-TR" sz="2700" dirty="0"/>
            </a:br>
            <a:br>
              <a:rPr lang="tr-TR" sz="2700" dirty="0"/>
            </a:br>
            <a:r>
              <a:rPr lang="tr-TR" sz="2700" dirty="0"/>
              <a:t>Sadece canınız istediğinde değil, her gün çalışırsınız..</a:t>
            </a:r>
            <a:br>
              <a:rPr lang="tr-TR" sz="2700" dirty="0"/>
            </a:br>
            <a:br>
              <a:rPr lang="tr-TR" sz="2700" dirty="0"/>
            </a:br>
            <a:r>
              <a:rPr lang="tr-TR" sz="2700" dirty="0"/>
              <a:t>Hangi derse çalışsam, ne zaman çalışmaya başlasam gibi kararsızlıklar yaşamazsınız.</a:t>
            </a:r>
            <a:br>
              <a:rPr lang="en-US" sz="2700" dirty="0">
                <a:latin typeface="Signika Negative" pitchFamily="2" charset="0"/>
              </a:rPr>
            </a:br>
            <a:br>
              <a:rPr lang="tr-TR" sz="2700" dirty="0">
                <a:latin typeface="Signika Negative" pitchFamily="2" charset="0"/>
              </a:rPr>
            </a:br>
            <a:r>
              <a:rPr lang="tr-TR" sz="2700" dirty="0"/>
              <a:t>Çalışmayı ertelemezsiniz.</a:t>
            </a:r>
            <a:br>
              <a:rPr lang="en-US" sz="2700" dirty="0">
                <a:latin typeface="Signika Negative" pitchFamily="2" charset="0"/>
              </a:rPr>
            </a:br>
            <a:br>
              <a:rPr lang="tr-TR" sz="2400" dirty="0">
                <a:solidFill>
                  <a:schemeClr val="accent1">
                    <a:lumMod val="75000"/>
                  </a:schemeClr>
                </a:solidFill>
              </a:rPr>
            </a:br>
            <a:br>
              <a:rPr lang="tr-TR" sz="2400" dirty="0">
                <a:solidFill>
                  <a:schemeClr val="accent1">
                    <a:lumMod val="75000"/>
                  </a:schemeClr>
                </a:solidFill>
              </a:rPr>
            </a:br>
            <a:br>
              <a:rPr lang="tr-TR" sz="2400" dirty="0">
                <a:solidFill>
                  <a:schemeClr val="accent1">
                    <a:lumMod val="75000"/>
                  </a:schemeClr>
                </a:solidFill>
              </a:rPr>
            </a:br>
            <a:endParaRPr lang="tr-TR" sz="2400" dirty="0"/>
          </a:p>
        </p:txBody>
      </p:sp>
      <p:sp>
        <p:nvSpPr>
          <p:cNvPr id="3" name="Metin Yer Tutucusu 2"/>
          <p:cNvSpPr>
            <a:spLocks noGrp="1"/>
          </p:cNvSpPr>
          <p:nvPr>
            <p:ph type="body" idx="1"/>
          </p:nvPr>
        </p:nvSpPr>
        <p:spPr>
          <a:xfrm>
            <a:off x="405780" y="404665"/>
            <a:ext cx="8208913" cy="792087"/>
          </a:xfrm>
        </p:spPr>
        <p:txBody>
          <a:bodyPr>
            <a:normAutofit/>
          </a:bodyPr>
          <a:lstStyle/>
          <a:p>
            <a:r>
              <a:rPr lang="tr-TR" sz="3200" b="1" dirty="0"/>
              <a:t>NEDEN PLANLI ÇALIŞMA?</a:t>
            </a:r>
          </a:p>
        </p:txBody>
      </p:sp>
    </p:spTree>
    <p:extLst>
      <p:ext uri="{BB962C8B-B14F-4D97-AF65-F5344CB8AC3E}">
        <p14:creationId xmlns:p14="http://schemas.microsoft.com/office/powerpoint/2010/main" val="12821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9796" y="1556792"/>
            <a:ext cx="7920880" cy="4818608"/>
          </a:xfrm>
        </p:spPr>
        <p:txBody>
          <a:bodyPr rtlCol="0">
            <a:normAutofit/>
          </a:bodyPr>
          <a:lstStyle/>
          <a:p>
            <a:br>
              <a:rPr lang="tr-TR" sz="3200" dirty="0"/>
            </a:br>
            <a:br>
              <a:rPr lang="tr-TR" sz="3200" dirty="0"/>
            </a:br>
            <a:r>
              <a:rPr lang="tr-TR" sz="3200" dirty="0"/>
              <a:t>	</a:t>
            </a:r>
            <a:endParaRPr lang="en-US" sz="3200" dirty="0"/>
          </a:p>
        </p:txBody>
      </p:sp>
      <p:sp>
        <p:nvSpPr>
          <p:cNvPr id="3" name="Metin Yer Tutucusu 2"/>
          <p:cNvSpPr>
            <a:spLocks noGrp="1"/>
          </p:cNvSpPr>
          <p:nvPr>
            <p:ph type="body" idx="1"/>
          </p:nvPr>
        </p:nvSpPr>
        <p:spPr>
          <a:xfrm>
            <a:off x="549796" y="692696"/>
            <a:ext cx="7776863" cy="720079"/>
          </a:xfrm>
        </p:spPr>
        <p:txBody>
          <a:bodyPr rtlCol="0">
            <a:normAutofit fontScale="77500" lnSpcReduction="20000"/>
          </a:bodyPr>
          <a:lstStyle/>
          <a:p>
            <a:endParaRPr lang="tr-TR" b="1" dirty="0"/>
          </a:p>
          <a:p>
            <a:pPr algn="ctr"/>
            <a:r>
              <a:rPr lang="tr-TR" sz="3800" b="1" dirty="0"/>
              <a:t>PLANI HAZIRKEN</a:t>
            </a:r>
            <a:endParaRPr lang="en-US" sz="3800" b="1" dirty="0"/>
          </a:p>
          <a:p>
            <a:pPr rtl="0"/>
            <a:endParaRPr lang="en-US" dirty="0"/>
          </a:p>
        </p:txBody>
      </p:sp>
      <p:sp>
        <p:nvSpPr>
          <p:cNvPr id="4" name="Dikdörtgen 3"/>
          <p:cNvSpPr/>
          <p:nvPr/>
        </p:nvSpPr>
        <p:spPr>
          <a:xfrm>
            <a:off x="549797" y="2060847"/>
            <a:ext cx="8352928" cy="5262979"/>
          </a:xfrm>
          <a:prstGeom prst="rect">
            <a:avLst/>
          </a:prstGeom>
        </p:spPr>
        <p:txBody>
          <a:bodyPr wrap="square">
            <a:spAutoFit/>
          </a:bodyPr>
          <a:lstStyle/>
          <a:p>
            <a:pPr fontAlgn="base"/>
            <a:r>
              <a:rPr lang="tr-TR" dirty="0">
                <a:latin typeface="Century Gothic" panose="020B0502020202020204" pitchFamily="34" charset="0"/>
              </a:rPr>
              <a:t>•</a:t>
            </a:r>
            <a:r>
              <a:rPr lang="tr-TR" dirty="0">
                <a:latin typeface="+mj-lt"/>
              </a:rPr>
              <a:t>Odanızı en fazla ihtiyacınız olan defter, kitap ya da notları daha kolay ulaşacağınız şekilde düzenletin</a:t>
            </a:r>
          </a:p>
          <a:p>
            <a:pPr fontAlgn="base"/>
            <a:endParaRPr lang="tr-TR" dirty="0">
              <a:latin typeface="+mj-lt"/>
            </a:endParaRPr>
          </a:p>
          <a:p>
            <a:pPr fontAlgn="base"/>
            <a:r>
              <a:rPr lang="tr-TR" dirty="0">
                <a:latin typeface="+mj-lt"/>
              </a:rPr>
              <a:t>•Genel ifadeler yerine özel hedefleri içermelidir. Örneğin, ‘Matematik Çalışması’ değil de ‘Üslü Sayılar Konu Tekrarı’ gibi detaylandırılmalıdır. </a:t>
            </a:r>
          </a:p>
          <a:p>
            <a:pPr fontAlgn="base"/>
            <a:endParaRPr lang="tr-TR" dirty="0">
              <a:latin typeface="+mj-lt"/>
            </a:endParaRPr>
          </a:p>
          <a:p>
            <a:pPr fontAlgn="base"/>
            <a:r>
              <a:rPr lang="tr-TR" dirty="0">
                <a:latin typeface="+mj-lt"/>
              </a:rPr>
              <a:t>•</a:t>
            </a:r>
            <a:r>
              <a:rPr lang="tr-TR" dirty="0">
                <a:solidFill>
                  <a:srgbClr val="212121"/>
                </a:solidFill>
                <a:latin typeface="+mj-lt"/>
              </a:rPr>
              <a:t> </a:t>
            </a:r>
            <a:r>
              <a:rPr lang="tr-TR" dirty="0">
                <a:latin typeface="+mj-lt"/>
              </a:rPr>
              <a:t>Ders çalışırken ilgileriniz, yetenekleriniz, ihtiyaç ve amaçlarınızı dikkate alın.</a:t>
            </a:r>
          </a:p>
          <a:p>
            <a:pPr fontAlgn="base"/>
            <a:endParaRPr lang="tr-TR" dirty="0">
              <a:latin typeface="+mj-lt"/>
            </a:endParaRPr>
          </a:p>
          <a:p>
            <a:pPr fontAlgn="base"/>
            <a:r>
              <a:rPr lang="tr-TR" dirty="0">
                <a:latin typeface="+mj-lt"/>
              </a:rPr>
              <a:t>• Derslerle sosyal etkinlikler arasında dengeyi kurmaya çalışın.</a:t>
            </a:r>
          </a:p>
          <a:p>
            <a:pPr fontAlgn="base"/>
            <a:br>
              <a:rPr lang="tr-TR" dirty="0">
                <a:latin typeface="Century Gothic" panose="020B0502020202020204" pitchFamily="34" charset="0"/>
              </a:rPr>
            </a:br>
            <a:endParaRPr lang="tr-TR" b="0" u="none" strike="noStrike" dirty="0">
              <a:effectLst/>
              <a:latin typeface="Century Gothic" panose="020B0502020202020204" pitchFamily="34" charset="0"/>
            </a:endParaRPr>
          </a:p>
        </p:txBody>
      </p:sp>
    </p:spTree>
    <p:extLst>
      <p:ext uri="{BB962C8B-B14F-4D97-AF65-F5344CB8AC3E}">
        <p14:creationId xmlns:p14="http://schemas.microsoft.com/office/powerpoint/2010/main" val="102302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5780" y="1700808"/>
            <a:ext cx="7992888" cy="4674592"/>
          </a:xfrm>
        </p:spPr>
        <p:txBody>
          <a:bodyPr rtlCol="0">
            <a:normAutofit fontScale="90000"/>
          </a:bodyPr>
          <a:lstStyle/>
          <a:p>
            <a:r>
              <a:rPr lang="tr-TR" sz="2700" dirty="0">
                <a:latin typeface="Century Gothic" panose="020B0502020202020204" pitchFamily="34" charset="0"/>
              </a:rPr>
              <a:t>• Mümkün olduğunca günün benzer saatlerinde ders çalışın.</a:t>
            </a:r>
            <a:br>
              <a:rPr lang="tr-TR" sz="2700" dirty="0">
                <a:latin typeface="Century Gothic" panose="020B0502020202020204" pitchFamily="34" charset="0"/>
              </a:rPr>
            </a:br>
            <a:br>
              <a:rPr lang="tr-TR" sz="2700" dirty="0">
                <a:latin typeface="Century Gothic" panose="020B0502020202020204" pitchFamily="34" charset="0"/>
              </a:rPr>
            </a:br>
            <a:r>
              <a:rPr lang="tr-TR" sz="2700" dirty="0">
                <a:latin typeface="Century Gothic" panose="020B0502020202020204" pitchFamily="34" charset="0"/>
              </a:rPr>
              <a:t>•Dinlenme, beslenme gibi temel ihtiyaçları ihmal etmeyin.</a:t>
            </a:r>
            <a:br>
              <a:rPr lang="tr-TR" sz="2700" dirty="0">
                <a:latin typeface="Century Gothic" panose="020B0502020202020204" pitchFamily="34" charset="0"/>
              </a:rPr>
            </a:br>
            <a:br>
              <a:rPr lang="tr-TR" sz="2700" dirty="0">
                <a:latin typeface="Century Gothic" panose="020B0502020202020204" pitchFamily="34" charset="0"/>
              </a:rPr>
            </a:br>
            <a:r>
              <a:rPr lang="tr-TR" sz="2700" dirty="0">
                <a:latin typeface="Century Gothic" panose="020B0502020202020204" pitchFamily="34" charset="0"/>
              </a:rPr>
              <a:t>• </a:t>
            </a:r>
            <a:r>
              <a:rPr lang="tr-TR" sz="2700" dirty="0"/>
              <a:t>En fazla zorlandığınız derslere daha çok vakit ayırın.</a:t>
            </a:r>
            <a:br>
              <a:rPr lang="tr-TR" sz="2700" dirty="0"/>
            </a:br>
            <a:br>
              <a:rPr lang="tr-TR" sz="2700" dirty="0">
                <a:latin typeface="Century Gothic" panose="020B0502020202020204" pitchFamily="34" charset="0"/>
              </a:rPr>
            </a:br>
            <a:r>
              <a:rPr lang="tr-TR" sz="2700" dirty="0">
                <a:latin typeface="Century Gothic" panose="020B0502020202020204" pitchFamily="34" charset="0"/>
              </a:rPr>
              <a:t>•</a:t>
            </a:r>
            <a:r>
              <a:rPr lang="tr-TR" sz="2700" dirty="0"/>
              <a:t>Kolay anladığınız derslere çok vakit ayırmak yerine daha fazla test çözmeye çalışın.</a:t>
            </a:r>
            <a:br>
              <a:rPr lang="tr-TR" sz="2700" dirty="0"/>
            </a:br>
            <a:br>
              <a:rPr lang="tr-TR" sz="3200" dirty="0">
                <a:latin typeface="Century Gothic" panose="020B0502020202020204" pitchFamily="34" charset="0"/>
              </a:rPr>
            </a:br>
            <a:r>
              <a:rPr lang="tr-TR" sz="2700" dirty="0">
                <a:latin typeface="Century Gothic" panose="020B0502020202020204" pitchFamily="34" charset="0"/>
              </a:rPr>
              <a:t>• Mutlaka kendinize serbest zaman, özel zaman gibi aralıklar bırakın.</a:t>
            </a:r>
            <a:br>
              <a:rPr lang="tr-TR" sz="2700" dirty="0">
                <a:latin typeface="Century Gothic" panose="020B0502020202020204" pitchFamily="34" charset="0"/>
              </a:rPr>
            </a:br>
            <a:br>
              <a:rPr lang="tr-TR" sz="3200" dirty="0">
                <a:latin typeface="Century Gothic" panose="020B0502020202020204" pitchFamily="34" charset="0"/>
              </a:rPr>
            </a:br>
            <a:endParaRPr lang="en-US" sz="3200" dirty="0"/>
          </a:p>
        </p:txBody>
      </p:sp>
      <p:sp>
        <p:nvSpPr>
          <p:cNvPr id="3" name="Metin Yer Tutucusu 2"/>
          <p:cNvSpPr>
            <a:spLocks noGrp="1"/>
          </p:cNvSpPr>
          <p:nvPr>
            <p:ph type="body" idx="1"/>
          </p:nvPr>
        </p:nvSpPr>
        <p:spPr>
          <a:xfrm>
            <a:off x="433373" y="404664"/>
            <a:ext cx="7992888" cy="1152127"/>
          </a:xfrm>
        </p:spPr>
        <p:txBody>
          <a:bodyPr rtlCol="0">
            <a:normAutofit/>
          </a:bodyPr>
          <a:lstStyle/>
          <a:p>
            <a:pPr algn="ctr"/>
            <a:endParaRPr lang="tr-TR" sz="3200" b="1" dirty="0"/>
          </a:p>
          <a:p>
            <a:pPr algn="ctr"/>
            <a:r>
              <a:rPr lang="tr-TR" sz="3200" b="1" dirty="0"/>
              <a:t>PLANI HAZIRLARKEN</a:t>
            </a:r>
            <a:endParaRPr lang="en-US" sz="3200" b="1" dirty="0"/>
          </a:p>
          <a:p>
            <a:pPr rtl="0"/>
            <a:endParaRPr lang="en-US" dirty="0"/>
          </a:p>
        </p:txBody>
      </p:sp>
    </p:spTree>
    <p:extLst>
      <p:ext uri="{BB962C8B-B14F-4D97-AF65-F5344CB8AC3E}">
        <p14:creationId xmlns:p14="http://schemas.microsoft.com/office/powerpoint/2010/main" val="85502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7788" y="1628800"/>
            <a:ext cx="8208911" cy="4746600"/>
          </a:xfrm>
        </p:spPr>
        <p:txBody>
          <a:bodyPr rtlCol="0">
            <a:normAutofit fontScale="90000"/>
          </a:bodyPr>
          <a:lstStyle/>
          <a:p>
            <a:r>
              <a:rPr lang="tr-TR" sz="2800" dirty="0"/>
              <a:t>	</a:t>
            </a:r>
            <a:r>
              <a:rPr lang="tr-TR" sz="3100" dirty="0"/>
              <a:t>Dersi iyi dinleyin ve anlamadığınız yerleri mutlaka öğretmeninize sorun. Bir konuyu anladığınızdan emin olmadan geçmeyin. </a:t>
            </a:r>
            <a:br>
              <a:rPr lang="tr-TR" sz="3100" dirty="0"/>
            </a:br>
            <a:br>
              <a:rPr lang="tr-TR" sz="3100" dirty="0"/>
            </a:br>
            <a:r>
              <a:rPr lang="tr-TR" sz="3100" dirty="0"/>
              <a:t>	Derste önemli olduğunu düşündüğünüz yerlerin altını çizmek yerine not alın. Not alırken kendi cümlelerinizi kurmak, konuyu anlamanızı ve hatırlamanızı kolaylaştıracaktır. </a:t>
            </a:r>
            <a:br>
              <a:rPr lang="tr-TR" sz="3100" dirty="0"/>
            </a:br>
            <a:br>
              <a:rPr lang="tr-TR" sz="3100" dirty="0"/>
            </a:br>
            <a:r>
              <a:rPr lang="tr-TR" sz="3100" dirty="0"/>
              <a:t>	Konuyu öğrendikten sonra, konuyla ilgili mutlaka test çözün.</a:t>
            </a:r>
            <a:br>
              <a:rPr lang="tr-TR" sz="3100" dirty="0"/>
            </a:br>
            <a:br>
              <a:rPr lang="tr-TR" sz="2800" dirty="0"/>
            </a:br>
            <a:r>
              <a:rPr lang="tr-TR" sz="2800" dirty="0"/>
              <a:t>	</a:t>
            </a:r>
            <a:endParaRPr lang="en-US" sz="2800" dirty="0"/>
          </a:p>
        </p:txBody>
      </p:sp>
      <p:sp>
        <p:nvSpPr>
          <p:cNvPr id="3" name="Metin Yer Tutucusu 2"/>
          <p:cNvSpPr>
            <a:spLocks noGrp="1"/>
          </p:cNvSpPr>
          <p:nvPr>
            <p:ph type="body" idx="1"/>
          </p:nvPr>
        </p:nvSpPr>
        <p:spPr>
          <a:xfrm>
            <a:off x="477788" y="260649"/>
            <a:ext cx="8280919" cy="936104"/>
          </a:xfrm>
        </p:spPr>
        <p:txBody>
          <a:bodyPr rtlCol="0">
            <a:normAutofit/>
          </a:bodyPr>
          <a:lstStyle/>
          <a:p>
            <a:pPr algn="ctr" rtl="0"/>
            <a:r>
              <a:rPr lang="tr-TR" sz="3200" b="1" dirty="0"/>
              <a:t>KONUYU İYİ ANLAMAK İÇİN;</a:t>
            </a:r>
            <a:endParaRPr lang="en-US" sz="3200" b="1" dirty="0"/>
          </a:p>
        </p:txBody>
      </p:sp>
    </p:spTree>
    <p:extLst>
      <p:ext uri="{BB962C8B-B14F-4D97-AF65-F5344CB8AC3E}">
        <p14:creationId xmlns:p14="http://schemas.microsoft.com/office/powerpoint/2010/main" val="410617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7788" y="1340768"/>
            <a:ext cx="8208911" cy="5034632"/>
          </a:xfrm>
        </p:spPr>
        <p:txBody>
          <a:bodyPr rtlCol="0">
            <a:normAutofit fontScale="90000"/>
          </a:bodyPr>
          <a:lstStyle/>
          <a:p>
            <a:r>
              <a:rPr lang="tr-TR" sz="2800" dirty="0"/>
              <a:t>	Eğer yanlış sayınız fazlaysa, (örneğin yirmi soruda beş yanlış…) konuyu tekrar çalışın.</a:t>
            </a:r>
            <a:br>
              <a:rPr lang="tr-TR" sz="2800" dirty="0"/>
            </a:br>
            <a:br>
              <a:rPr lang="tr-TR" sz="2800" dirty="0"/>
            </a:br>
            <a:r>
              <a:rPr lang="tr-TR" sz="2800" dirty="0"/>
              <a:t>	Yanlış yaptığınız soruları tekrar yapmak, doğrusunu öğrenmek çok önemli. </a:t>
            </a:r>
            <a:br>
              <a:rPr lang="tr-TR" sz="2800" dirty="0"/>
            </a:br>
            <a:br>
              <a:rPr lang="tr-TR" sz="2800" dirty="0"/>
            </a:br>
            <a:r>
              <a:rPr lang="tr-TR" sz="2800" dirty="0"/>
              <a:t>	Öğrendiklerinizi başkalarına anlatarak da öğrendiklerinizin zihninizde kalıcılığını arttırılabilirsiniz.</a:t>
            </a:r>
            <a:br>
              <a:rPr lang="tr-TR" sz="2800" dirty="0"/>
            </a:br>
            <a:br>
              <a:rPr lang="tr-TR" sz="2800" dirty="0"/>
            </a:br>
            <a:r>
              <a:rPr lang="tr-TR" sz="2800" dirty="0"/>
              <a:t>	Derse hazırlıklı gelmek verimi % 100 artırır. İşlenecek konulara önceden hazırlık yapmak konuyu anlamanızı kolaylaştıracaktır.</a:t>
            </a:r>
            <a:br>
              <a:rPr lang="tr-TR" sz="2800" dirty="0"/>
            </a:br>
            <a:br>
              <a:rPr lang="tr-TR" sz="2800" dirty="0"/>
            </a:br>
            <a:r>
              <a:rPr lang="tr-TR" sz="2800" dirty="0"/>
              <a:t>	 Ders çalışma programınızda mutlaka aralıklı tekrarlara yer verin.</a:t>
            </a:r>
            <a:br>
              <a:rPr lang="tr-TR" sz="2800" dirty="0"/>
            </a:br>
            <a:r>
              <a:rPr lang="tr-TR" sz="2800" dirty="0"/>
              <a:t>	</a:t>
            </a:r>
            <a:br>
              <a:rPr lang="tr-TR" sz="2800" dirty="0"/>
            </a:br>
            <a:r>
              <a:rPr lang="tr-TR" sz="2800" dirty="0"/>
              <a:t>	</a:t>
            </a:r>
            <a:endParaRPr lang="en-US" sz="2800" dirty="0"/>
          </a:p>
        </p:txBody>
      </p:sp>
      <p:sp>
        <p:nvSpPr>
          <p:cNvPr id="3" name="Metin Yer Tutucusu 2"/>
          <p:cNvSpPr>
            <a:spLocks noGrp="1"/>
          </p:cNvSpPr>
          <p:nvPr>
            <p:ph type="body" idx="1"/>
          </p:nvPr>
        </p:nvSpPr>
        <p:spPr>
          <a:xfrm>
            <a:off x="405780" y="260649"/>
            <a:ext cx="8280919" cy="936104"/>
          </a:xfrm>
        </p:spPr>
        <p:txBody>
          <a:bodyPr rtlCol="0">
            <a:normAutofit/>
          </a:bodyPr>
          <a:lstStyle/>
          <a:p>
            <a:pPr algn="ctr" rtl="0"/>
            <a:r>
              <a:rPr lang="tr-TR" sz="3200" b="1" dirty="0"/>
              <a:t>KONUYU İYİ ANLAMAK İÇİN;</a:t>
            </a:r>
            <a:endParaRPr lang="en-US" sz="3200" b="1" dirty="0"/>
          </a:p>
        </p:txBody>
      </p:sp>
    </p:spTree>
    <p:extLst>
      <p:ext uri="{BB962C8B-B14F-4D97-AF65-F5344CB8AC3E}">
        <p14:creationId xmlns:p14="http://schemas.microsoft.com/office/powerpoint/2010/main" val="160473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3772" y="1772816"/>
            <a:ext cx="8208911" cy="4674592"/>
          </a:xfrm>
        </p:spPr>
        <p:txBody>
          <a:bodyPr>
            <a:normAutofit fontScale="90000"/>
          </a:bodyPr>
          <a:lstStyle/>
          <a:p>
            <a:r>
              <a:rPr lang="tr-TR" sz="2800" dirty="0"/>
              <a:t>	Özet, beyni zorlayan onun hatırlama ve bilgiyi analiz etme kapasitesini artıran bir uygulamadır. </a:t>
            </a:r>
            <a:br>
              <a:rPr lang="tr-TR" sz="2800" dirty="0"/>
            </a:br>
            <a:br>
              <a:rPr lang="tr-TR" sz="2800" dirty="0"/>
            </a:br>
            <a:r>
              <a:rPr lang="tr-TR" sz="2800" dirty="0"/>
              <a:t>	Ders çalışırken televizyon seyretmek, özellikle sözlü müzik dinlemek, telefonla konuşmak, mesajlaşmak … çalışma veriminizi düşürecektir. </a:t>
            </a:r>
            <a:br>
              <a:rPr lang="tr-TR" sz="2800" dirty="0"/>
            </a:br>
            <a:br>
              <a:rPr lang="tr-TR" sz="2800" dirty="0"/>
            </a:br>
            <a:r>
              <a:rPr lang="tr-TR" sz="2800" dirty="0"/>
              <a:t>	Sadece sevdiğiniz derslere değil, sevmediğiniz derslere de vakit ayırmalısınız. Zorlandığınız dersin hemen ardından daha rahat anladığınız </a:t>
            </a:r>
            <a:br>
              <a:rPr lang="tr-TR" sz="2800" dirty="0"/>
            </a:br>
            <a:br>
              <a:rPr lang="tr-TR" sz="2800" dirty="0"/>
            </a:br>
            <a:r>
              <a:rPr lang="tr-TR" sz="2800" dirty="0"/>
              <a:t>	</a:t>
            </a:r>
          </a:p>
        </p:txBody>
      </p:sp>
      <p:sp>
        <p:nvSpPr>
          <p:cNvPr id="3" name="Metin Yer Tutucusu 2"/>
          <p:cNvSpPr>
            <a:spLocks noGrp="1"/>
          </p:cNvSpPr>
          <p:nvPr>
            <p:ph type="body" idx="1"/>
          </p:nvPr>
        </p:nvSpPr>
        <p:spPr>
          <a:xfrm>
            <a:off x="333772" y="404665"/>
            <a:ext cx="8208911" cy="936104"/>
          </a:xfrm>
        </p:spPr>
        <p:txBody>
          <a:bodyPr>
            <a:normAutofit lnSpcReduction="10000"/>
          </a:bodyPr>
          <a:lstStyle/>
          <a:p>
            <a:endParaRPr lang="tr-TR" b="1" dirty="0"/>
          </a:p>
          <a:p>
            <a:pPr algn="ctr"/>
            <a:r>
              <a:rPr lang="tr-TR" sz="3200" b="1" dirty="0"/>
              <a:t>KONUYU İYİ ANLAMAK İÇİN;</a:t>
            </a:r>
            <a:endParaRPr lang="en-US" sz="3200" b="1" dirty="0"/>
          </a:p>
          <a:p>
            <a:endParaRPr lang="tr-TR" dirty="0"/>
          </a:p>
        </p:txBody>
      </p:sp>
    </p:spTree>
    <p:extLst>
      <p:ext uri="{BB962C8B-B14F-4D97-AF65-F5344CB8AC3E}">
        <p14:creationId xmlns:p14="http://schemas.microsoft.com/office/powerpoint/2010/main" val="312110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3772" y="1340768"/>
            <a:ext cx="8208911" cy="5256584"/>
          </a:xfrm>
        </p:spPr>
        <p:txBody>
          <a:bodyPr rtlCol="0">
            <a:normAutofit fontScale="90000"/>
          </a:bodyPr>
          <a:lstStyle/>
          <a:p>
            <a:pPr rtl="0"/>
            <a:r>
              <a:rPr lang="tr-TR" sz="2800" dirty="0"/>
              <a:t>	Öğrendiğiniz hiçbir şey silinip gitmez, tamamen unutma diye bir şey yoktur, ancak tekrar yapmak çok önemli. Bir bilgiyi öğrendikten;</a:t>
            </a:r>
            <a:br>
              <a:rPr lang="tr-TR" sz="2800" dirty="0"/>
            </a:br>
            <a:br>
              <a:rPr lang="tr-TR" sz="2800" dirty="0"/>
            </a:br>
            <a:br>
              <a:rPr lang="tr-TR" sz="2800" dirty="0"/>
            </a:br>
            <a:br>
              <a:rPr lang="tr-TR" sz="2800" dirty="0"/>
            </a:br>
            <a:r>
              <a:rPr lang="tr-TR" sz="2800" dirty="0"/>
              <a:t>20 dakika sonra   </a:t>
            </a:r>
            <a:br>
              <a:rPr lang="tr-TR" sz="2800" dirty="0"/>
            </a:br>
            <a:br>
              <a:rPr lang="tr-TR" sz="2800" dirty="0"/>
            </a:br>
            <a:br>
              <a:rPr lang="tr-TR" sz="2800" dirty="0"/>
            </a:br>
            <a:r>
              <a:rPr lang="tr-TR" sz="2800" dirty="0"/>
              <a:t>1 saat sonra </a:t>
            </a:r>
            <a:br>
              <a:rPr lang="tr-TR" sz="2800" dirty="0"/>
            </a:br>
            <a:br>
              <a:rPr lang="tr-TR" sz="2800" dirty="0"/>
            </a:br>
            <a:br>
              <a:rPr lang="tr-TR" sz="2800" dirty="0"/>
            </a:br>
            <a:r>
              <a:rPr lang="tr-TR" sz="2800" dirty="0"/>
              <a:t> 1 gün sonra</a:t>
            </a:r>
            <a:br>
              <a:rPr lang="tr-TR" sz="2800" dirty="0"/>
            </a:br>
            <a:br>
              <a:rPr lang="tr-TR" sz="2800" dirty="0"/>
            </a:br>
            <a:r>
              <a:rPr lang="tr-TR" sz="2800" dirty="0"/>
              <a:t>										</a:t>
            </a:r>
            <a:br>
              <a:rPr lang="tr-TR" sz="2800" dirty="0"/>
            </a:br>
            <a:r>
              <a:rPr lang="tr-TR" sz="2800" dirty="0"/>
              <a:t>				UNUTUYORUZ…		</a:t>
            </a:r>
            <a:endParaRPr lang="en-US" sz="2800" dirty="0"/>
          </a:p>
        </p:txBody>
      </p:sp>
      <p:sp>
        <p:nvSpPr>
          <p:cNvPr id="3" name="Metin Yer Tutucusu 2"/>
          <p:cNvSpPr>
            <a:spLocks noGrp="1"/>
          </p:cNvSpPr>
          <p:nvPr>
            <p:ph type="body" idx="1"/>
          </p:nvPr>
        </p:nvSpPr>
        <p:spPr>
          <a:xfrm>
            <a:off x="333772" y="260649"/>
            <a:ext cx="8208911" cy="936104"/>
          </a:xfrm>
        </p:spPr>
        <p:txBody>
          <a:bodyPr rtlCol="0">
            <a:normAutofit/>
          </a:bodyPr>
          <a:lstStyle/>
          <a:p>
            <a:pPr algn="ctr" rtl="0"/>
            <a:r>
              <a:rPr lang="tr-TR" sz="3200" b="1" dirty="0"/>
              <a:t>UNUTMA…</a:t>
            </a:r>
            <a:endParaRPr lang="en-US" sz="3200" b="1" dirty="0"/>
          </a:p>
        </p:txBody>
      </p:sp>
      <p:sp>
        <p:nvSpPr>
          <p:cNvPr id="5" name="Bulut 4"/>
          <p:cNvSpPr/>
          <p:nvPr/>
        </p:nvSpPr>
        <p:spPr>
          <a:xfrm>
            <a:off x="3902434" y="2966876"/>
            <a:ext cx="1634480" cy="93017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%40</a:t>
            </a:r>
          </a:p>
        </p:txBody>
      </p:sp>
      <p:sp>
        <p:nvSpPr>
          <p:cNvPr id="6" name="Bulut 5"/>
          <p:cNvSpPr/>
          <p:nvPr/>
        </p:nvSpPr>
        <p:spPr>
          <a:xfrm>
            <a:off x="3574132" y="4005064"/>
            <a:ext cx="1962782" cy="79208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%60</a:t>
            </a:r>
          </a:p>
        </p:txBody>
      </p:sp>
      <p:sp>
        <p:nvSpPr>
          <p:cNvPr id="7" name="Bulut 6"/>
          <p:cNvSpPr/>
          <p:nvPr/>
        </p:nvSpPr>
        <p:spPr>
          <a:xfrm>
            <a:off x="3142084" y="5013174"/>
            <a:ext cx="2394830" cy="86409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%70</a:t>
            </a:r>
          </a:p>
        </p:txBody>
      </p:sp>
    </p:spTree>
    <p:extLst>
      <p:ext uri="{BB962C8B-B14F-4D97-AF65-F5344CB8AC3E}">
        <p14:creationId xmlns:p14="http://schemas.microsoft.com/office/powerpoint/2010/main" val="322988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35431" y="873127"/>
            <a:ext cx="7886700" cy="4800843"/>
          </a:xfrm>
        </p:spPr>
        <p:txBody>
          <a:bodyPr>
            <a:normAutofit fontScale="90000"/>
          </a:bodyPr>
          <a:lstStyle/>
          <a:p>
            <a:pPr algn="ctr">
              <a:lnSpc>
                <a:spcPct val="150000"/>
              </a:lnSpc>
              <a:spcBef>
                <a:spcPts val="1200"/>
              </a:spcBef>
              <a:spcAft>
                <a:spcPts val="1200"/>
              </a:spcAft>
            </a:pPr>
            <a:r>
              <a:rPr lang="tr-TR" b="1" dirty="0"/>
              <a:t>2021-2022 EĞİTİM ÖĞRETİM YILI REHBERLİK ve PSİKOLOJİK DANIŞMA </a:t>
            </a:r>
            <a:r>
              <a:rPr lang="tr-TR" b="1"/>
              <a:t>HİZMETLERİ İÇERİK </a:t>
            </a:r>
            <a:r>
              <a:rPr lang="tr-TR" b="1" dirty="0"/>
              <a:t>HAZIRLAMA KOMİSYONU</a:t>
            </a:r>
          </a:p>
        </p:txBody>
      </p:sp>
      <p:sp>
        <p:nvSpPr>
          <p:cNvPr id="5" name="Slayt Numarası Yer Tutucusu 4"/>
          <p:cNvSpPr>
            <a:spLocks noGrp="1"/>
          </p:cNvSpPr>
          <p:nvPr>
            <p:ph type="sldNum" sz="quarter" idx="12"/>
          </p:nvPr>
        </p:nvSpPr>
        <p:spPr/>
        <p:txBody>
          <a:bodyPr/>
          <a:lstStyle/>
          <a:p>
            <a:fld id="{2F0443AE-4F20-4B40-B91B-135E9B6A23DD}" type="slidenum">
              <a:rPr lang="en-US" smtClean="0">
                <a:solidFill>
                  <a:srgbClr val="000000">
                    <a:tint val="75000"/>
                  </a:srgbClr>
                </a:solidFill>
              </a:rPr>
              <a:pPr/>
              <a:t>2</a:t>
            </a:fld>
            <a:endParaRPr lang="en-US">
              <a:solidFill>
                <a:srgbClr val="000000">
                  <a:tint val="75000"/>
                </a:srgbClr>
              </a:solidFill>
            </a:endParaRPr>
          </a:p>
        </p:txBody>
      </p:sp>
    </p:spTree>
    <p:extLst>
      <p:ext uri="{BB962C8B-B14F-4D97-AF65-F5344CB8AC3E}">
        <p14:creationId xmlns:p14="http://schemas.microsoft.com/office/powerpoint/2010/main" val="366458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12589" y="1556792"/>
            <a:ext cx="7008574" cy="4818608"/>
          </a:xfrm>
        </p:spPr>
        <p:txBody>
          <a:bodyPr rtlCol="0"/>
          <a:lstStyle/>
          <a:p>
            <a:pPr rtl="0"/>
            <a:endParaRPr lang="en-US" dirty="0"/>
          </a:p>
        </p:txBody>
      </p:sp>
      <p:sp>
        <p:nvSpPr>
          <p:cNvPr id="3" name="Metin Yer Tutucusu 2"/>
          <p:cNvSpPr>
            <a:spLocks noGrp="1"/>
          </p:cNvSpPr>
          <p:nvPr>
            <p:ph type="body" idx="1"/>
          </p:nvPr>
        </p:nvSpPr>
        <p:spPr>
          <a:xfrm>
            <a:off x="812589" y="260649"/>
            <a:ext cx="7008574" cy="936104"/>
          </a:xfrm>
        </p:spPr>
        <p:txBody>
          <a:bodyPr rtlCol="0">
            <a:normAutofit/>
          </a:bodyPr>
          <a:lstStyle/>
          <a:p>
            <a:pPr algn="ctr" rtl="0"/>
            <a:r>
              <a:rPr lang="tr-TR" sz="3200" b="1" dirty="0"/>
              <a:t>UNUTMA EĞRİSİ…</a:t>
            </a:r>
            <a:endParaRPr lang="en-US" sz="3200" b="1" dirty="0"/>
          </a:p>
        </p:txBody>
      </p:sp>
      <p:pic>
        <p:nvPicPr>
          <p:cNvPr id="1030" name="Picture 6" descr="öğrendikten 20 dakika sonra unutma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96" y="1556792"/>
            <a:ext cx="7632847" cy="481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60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49798" y="260649"/>
            <a:ext cx="7776862" cy="1152126"/>
          </a:xfrm>
        </p:spPr>
        <p:txBody>
          <a:bodyPr rtlCol="0">
            <a:noAutofit/>
          </a:bodyPr>
          <a:lstStyle/>
          <a:p>
            <a:pPr algn="ctr" rtl="0"/>
            <a:r>
              <a:rPr lang="tr-TR" sz="3600" b="1" dirty="0"/>
              <a:t>NE KADARINI ÖĞRENİRİZ?</a:t>
            </a:r>
            <a:endParaRPr lang="en-US" sz="3600" b="1" dirty="0"/>
          </a:p>
        </p:txBody>
      </p:sp>
      <p:pic>
        <p:nvPicPr>
          <p:cNvPr id="2050" name="Picture 2" descr="öğrendiklerimizin ne kadarı aklımızda kalı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97" y="1412775"/>
            <a:ext cx="7776863" cy="496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73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1764" y="1556792"/>
            <a:ext cx="8280920" cy="4818608"/>
          </a:xfrm>
        </p:spPr>
        <p:txBody>
          <a:bodyPr rtlCol="0">
            <a:normAutofit/>
          </a:bodyPr>
          <a:lstStyle/>
          <a:p>
            <a:pPr rtl="0"/>
            <a:r>
              <a:rPr lang="tr-TR" sz="3200" dirty="0"/>
              <a:t>	</a:t>
            </a:r>
            <a:r>
              <a:rPr lang="tr-TR" sz="2800" dirty="0"/>
              <a:t>Düzenli tekrarlar ise unutma oranımızı en aza indirecektir. Peki konu özetleri çıkararak, soru-test çözerek konu tekrarlarımızı ne sıklıkta yapalım?</a:t>
            </a:r>
            <a:br>
              <a:rPr lang="tr-TR" sz="2800" dirty="0"/>
            </a:br>
            <a:br>
              <a:rPr lang="tr-TR" sz="3200" dirty="0"/>
            </a:br>
            <a:endParaRPr lang="en-US" sz="3200" dirty="0"/>
          </a:p>
        </p:txBody>
      </p:sp>
      <p:sp>
        <p:nvSpPr>
          <p:cNvPr id="3" name="Metin Yer Tutucusu 2"/>
          <p:cNvSpPr>
            <a:spLocks noGrp="1"/>
          </p:cNvSpPr>
          <p:nvPr>
            <p:ph type="body" idx="1"/>
          </p:nvPr>
        </p:nvSpPr>
        <p:spPr>
          <a:xfrm>
            <a:off x="405780" y="260649"/>
            <a:ext cx="8136904" cy="936104"/>
          </a:xfrm>
        </p:spPr>
        <p:txBody>
          <a:bodyPr rtlCol="0">
            <a:normAutofit/>
          </a:bodyPr>
          <a:lstStyle/>
          <a:p>
            <a:pPr algn="ctr" rtl="0"/>
            <a:r>
              <a:rPr lang="tr-TR" sz="3600" b="1" dirty="0"/>
              <a:t>TEKRAR YAPMA</a:t>
            </a:r>
            <a:endParaRPr lang="en-US" sz="3600" b="1" dirty="0"/>
          </a:p>
        </p:txBody>
      </p:sp>
      <p:graphicFrame>
        <p:nvGraphicFramePr>
          <p:cNvPr id="4" name="Diyagram 3"/>
          <p:cNvGraphicFramePr/>
          <p:nvPr>
            <p:extLst>
              <p:ext uri="{D42A27DB-BD31-4B8C-83A1-F6EECF244321}">
                <p14:modId xmlns:p14="http://schemas.microsoft.com/office/powerpoint/2010/main" val="2515434606"/>
              </p:ext>
            </p:extLst>
          </p:nvPr>
        </p:nvGraphicFramePr>
        <p:xfrm>
          <a:off x="477789" y="3140968"/>
          <a:ext cx="8136904" cy="2996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382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9796" y="1556792"/>
            <a:ext cx="8208912" cy="4818608"/>
          </a:xfrm>
        </p:spPr>
        <p:txBody>
          <a:bodyPr rtlCol="0">
            <a:normAutofit/>
          </a:bodyPr>
          <a:lstStyle/>
          <a:p>
            <a:r>
              <a:rPr lang="tr-TR" sz="2800" dirty="0"/>
              <a:t>	Anlama, yorumlama, analiz etme, çıkarımda bulunma becerilerimizi ve k</a:t>
            </a:r>
            <a:br>
              <a:rPr lang="tr-TR" sz="2800" dirty="0"/>
            </a:br>
            <a:r>
              <a:rPr lang="tr-TR" sz="2800" dirty="0"/>
              <a:t>Kapasitemizi arttırmak için.</a:t>
            </a:r>
            <a:br>
              <a:rPr lang="tr-TR" sz="2800" dirty="0"/>
            </a:br>
            <a:br>
              <a:rPr lang="tr-TR" sz="2800" dirty="0"/>
            </a:br>
            <a:r>
              <a:rPr lang="tr-TR" sz="2800" dirty="0"/>
              <a:t>	Daha iyi düşünmek için. Ne kadar çok kelime bilirsek o kadar çok düşünürüz.</a:t>
            </a:r>
            <a:br>
              <a:rPr lang="tr-TR" sz="2800" dirty="0"/>
            </a:br>
            <a:br>
              <a:rPr lang="tr-TR" sz="2800" dirty="0"/>
            </a:br>
            <a:r>
              <a:rPr lang="tr-TR" sz="2800" dirty="0"/>
              <a:t>	Farklı fikirler ortaya atabilmek için.</a:t>
            </a:r>
            <a:br>
              <a:rPr lang="tr-TR" sz="2800" dirty="0"/>
            </a:br>
            <a:br>
              <a:rPr lang="tr-TR" sz="2800" dirty="0"/>
            </a:br>
            <a:r>
              <a:rPr lang="tr-TR" sz="2800" dirty="0"/>
              <a:t>	Sınavlarda daha başarılı olabilmek için. Özellikle paragraf sorularını sıkılmadan okuyabilmek için.</a:t>
            </a:r>
            <a:endParaRPr lang="en-US" sz="2800" dirty="0"/>
          </a:p>
        </p:txBody>
      </p:sp>
      <p:sp>
        <p:nvSpPr>
          <p:cNvPr id="3" name="Metin Yer Tutucusu 2"/>
          <p:cNvSpPr>
            <a:spLocks noGrp="1"/>
          </p:cNvSpPr>
          <p:nvPr>
            <p:ph type="body" idx="1"/>
          </p:nvPr>
        </p:nvSpPr>
        <p:spPr>
          <a:xfrm>
            <a:off x="549796" y="260649"/>
            <a:ext cx="8208911" cy="936104"/>
          </a:xfrm>
        </p:spPr>
        <p:txBody>
          <a:bodyPr rtlCol="0">
            <a:normAutofit/>
          </a:bodyPr>
          <a:lstStyle/>
          <a:p>
            <a:pPr algn="ctr" rtl="0"/>
            <a:r>
              <a:rPr lang="tr-TR" sz="3600" b="1" dirty="0"/>
              <a:t>NEDEN KİTAP OKUYALIM?</a:t>
            </a:r>
            <a:endParaRPr lang="en-US" sz="3600" b="1" dirty="0"/>
          </a:p>
        </p:txBody>
      </p:sp>
    </p:spTree>
    <p:extLst>
      <p:ext uri="{BB962C8B-B14F-4D97-AF65-F5344CB8AC3E}">
        <p14:creationId xmlns:p14="http://schemas.microsoft.com/office/powerpoint/2010/main" val="249195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7788" y="1556792"/>
            <a:ext cx="8280919" cy="4818608"/>
          </a:xfrm>
        </p:spPr>
        <p:txBody>
          <a:bodyPr rtlCol="0">
            <a:normAutofit fontScale="90000"/>
          </a:bodyPr>
          <a:lstStyle/>
          <a:p>
            <a:r>
              <a:rPr lang="tr-TR" sz="2800" dirty="0"/>
              <a:t>	Okuyarak olayların ve gelişmelerin iç yüzünü öğrenen bir kişi, öncelikle kendine olan güvenini artırır. Bu ise aynı zamanda düşünce ufkunu geliştirip, geniş bir görüş açısı sağlayarak, olayları inceleme yeteneği kazandırır.</a:t>
            </a:r>
            <a:br>
              <a:rPr lang="tr-TR" sz="2800" dirty="0"/>
            </a:br>
            <a:r>
              <a:rPr lang="tr-TR" sz="2800" dirty="0"/>
              <a:t>	</a:t>
            </a:r>
            <a:br>
              <a:rPr lang="tr-TR" sz="2800" dirty="0"/>
            </a:br>
            <a:r>
              <a:rPr lang="tr-TR" sz="2800" dirty="0"/>
              <a:t>	Hızlı konuşma ve kendinizi daha kolay ifade edebilme yeteneğiniz artar.</a:t>
            </a:r>
            <a:br>
              <a:rPr lang="tr-TR" sz="2800" dirty="0"/>
            </a:br>
            <a:br>
              <a:rPr lang="tr-TR" sz="2800" dirty="0"/>
            </a:br>
            <a:r>
              <a:rPr lang="tr-TR" sz="2800" dirty="0"/>
              <a:t>	 Okumak haz duymaya, zihnimizi süslemeye, karar verme yeteneklerimizi</a:t>
            </a:r>
            <a:br>
              <a:rPr lang="tr-TR" sz="2800" dirty="0"/>
            </a:br>
            <a:r>
              <a:rPr lang="tr-TR" sz="2800" dirty="0"/>
              <a:t>   geliştirmeye yarar. İnsanı olgunlaştırır, erdemli kılar.</a:t>
            </a:r>
            <a:endParaRPr lang="en-US" sz="2800" dirty="0"/>
          </a:p>
        </p:txBody>
      </p:sp>
      <p:sp>
        <p:nvSpPr>
          <p:cNvPr id="3" name="Metin Yer Tutucusu 2"/>
          <p:cNvSpPr>
            <a:spLocks noGrp="1"/>
          </p:cNvSpPr>
          <p:nvPr>
            <p:ph type="body" idx="1"/>
          </p:nvPr>
        </p:nvSpPr>
        <p:spPr>
          <a:xfrm>
            <a:off x="477788" y="404663"/>
            <a:ext cx="8280919" cy="1080121"/>
          </a:xfrm>
        </p:spPr>
        <p:txBody>
          <a:bodyPr rtlCol="0"/>
          <a:lstStyle/>
          <a:p>
            <a:pPr algn="ctr"/>
            <a:r>
              <a:rPr lang="tr-TR" sz="3600" b="1" dirty="0"/>
              <a:t>NEDEN KİTAP OKUYALIM?</a:t>
            </a:r>
            <a:endParaRPr lang="en-US" sz="3600" b="1" dirty="0"/>
          </a:p>
          <a:p>
            <a:pPr algn="ctr" rtl="0"/>
            <a:endParaRPr lang="en-US" dirty="0"/>
          </a:p>
        </p:txBody>
      </p:sp>
    </p:spTree>
    <p:extLst>
      <p:ext uri="{BB962C8B-B14F-4D97-AF65-F5344CB8AC3E}">
        <p14:creationId xmlns:p14="http://schemas.microsoft.com/office/powerpoint/2010/main" val="410774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9796" y="1556792"/>
            <a:ext cx="7920879" cy="4818608"/>
          </a:xfrm>
        </p:spPr>
        <p:txBody>
          <a:bodyPr rtlCol="0">
            <a:normAutofit/>
          </a:bodyPr>
          <a:lstStyle/>
          <a:p>
            <a:r>
              <a:rPr lang="tr-TR" altLang="tr-TR" sz="2800" dirty="0"/>
              <a:t>	Test tekniğine dayalı sınavlarda başarısızlığın nedeni genellikle bilgi eksikliğinden değil, sorulara yaklaşım tarzından veya soru sitiline aşina olmamaktan kaynaklanır. </a:t>
            </a:r>
            <a:br>
              <a:rPr lang="tr-TR" altLang="tr-TR" sz="2800" dirty="0"/>
            </a:br>
            <a:br>
              <a:rPr lang="tr-TR" altLang="tr-TR" sz="2800" dirty="0"/>
            </a:br>
            <a:r>
              <a:rPr lang="tr-TR" altLang="tr-TR" sz="2800" dirty="0"/>
              <a:t>	Test tecrübesi sınav sonucunu etkileyen en önemli etkenlerdendir. Test çözme tekniğini iyi bilmek, istenen sonucun alınmasını büyük ölçüde sağlayacaktır.</a:t>
            </a:r>
            <a:br>
              <a:rPr lang="tr-TR" altLang="tr-TR" sz="2800" dirty="0"/>
            </a:br>
            <a:br>
              <a:rPr lang="tr-TR" altLang="tr-TR" sz="2800" dirty="0"/>
            </a:br>
            <a:endParaRPr lang="en-US" sz="2800" dirty="0"/>
          </a:p>
        </p:txBody>
      </p:sp>
      <p:sp>
        <p:nvSpPr>
          <p:cNvPr id="3" name="Metin Yer Tutucusu 2"/>
          <p:cNvSpPr>
            <a:spLocks noGrp="1"/>
          </p:cNvSpPr>
          <p:nvPr>
            <p:ph type="body" idx="1"/>
          </p:nvPr>
        </p:nvSpPr>
        <p:spPr>
          <a:xfrm>
            <a:off x="693812" y="260649"/>
            <a:ext cx="7776863" cy="864096"/>
          </a:xfrm>
        </p:spPr>
        <p:txBody>
          <a:bodyPr rtlCol="0">
            <a:normAutofit/>
          </a:bodyPr>
          <a:lstStyle/>
          <a:p>
            <a:pPr algn="ctr" rtl="0"/>
            <a:r>
              <a:rPr lang="tr-TR" sz="3600" b="1" dirty="0"/>
              <a:t>TEST ÇÖZME</a:t>
            </a:r>
            <a:endParaRPr lang="en-US" sz="3600" b="1" dirty="0"/>
          </a:p>
        </p:txBody>
      </p:sp>
    </p:spTree>
    <p:extLst>
      <p:ext uri="{BB962C8B-B14F-4D97-AF65-F5344CB8AC3E}">
        <p14:creationId xmlns:p14="http://schemas.microsoft.com/office/powerpoint/2010/main" val="68011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9796" y="1556792"/>
            <a:ext cx="7992888" cy="4818608"/>
          </a:xfrm>
        </p:spPr>
        <p:txBody>
          <a:bodyPr rtlCol="0">
            <a:normAutofit fontScale="90000"/>
          </a:bodyPr>
          <a:lstStyle/>
          <a:p>
            <a:r>
              <a:rPr lang="tr-TR" altLang="tr-TR" sz="2800" dirty="0"/>
              <a:t>	Sınavdan önce çözülen yüzlerce hatta binlerce sorunun oluşturduğu bilgi birikimi adayın sınavda başarılı olmasını sağlar. Çünkü çözülen her soru gerçek sınav öncesi adaya tecrübe kazandıracaktır.</a:t>
            </a:r>
            <a:br>
              <a:rPr lang="tr-TR" altLang="tr-TR" sz="2800" dirty="0"/>
            </a:br>
            <a:br>
              <a:rPr lang="tr-TR" altLang="tr-TR" sz="2800" dirty="0"/>
            </a:br>
            <a:r>
              <a:rPr lang="tr-TR" altLang="tr-TR" sz="2800" dirty="0"/>
              <a:t>	Deneme sınavları kendinizi değerlendirdiğiniz bir alandır. Eksikliklerinizi ve yeterliliklerinizi, sınava giren diğer öğrencilere kıyasla durumunuzu göreceğiniz bir sınavdır. Bu nedenle deneme sınavlarını önemsemeli ve gereken dikkati göstererek çözmelisiniz.</a:t>
            </a:r>
            <a:br>
              <a:rPr lang="tr-TR" altLang="tr-TR" sz="2800" dirty="0"/>
            </a:br>
            <a:endParaRPr lang="en-US" sz="2800" dirty="0"/>
          </a:p>
        </p:txBody>
      </p:sp>
      <p:sp>
        <p:nvSpPr>
          <p:cNvPr id="3" name="Metin Yer Tutucusu 2"/>
          <p:cNvSpPr>
            <a:spLocks noGrp="1"/>
          </p:cNvSpPr>
          <p:nvPr>
            <p:ph type="body" idx="1"/>
          </p:nvPr>
        </p:nvSpPr>
        <p:spPr>
          <a:xfrm>
            <a:off x="405780" y="332656"/>
            <a:ext cx="8352928" cy="1080120"/>
          </a:xfrm>
        </p:spPr>
        <p:txBody>
          <a:bodyPr rtlCol="0">
            <a:normAutofit/>
          </a:bodyPr>
          <a:lstStyle/>
          <a:p>
            <a:pPr algn="ctr"/>
            <a:r>
              <a:rPr lang="tr-TR" sz="3600" b="1" dirty="0"/>
              <a:t>TEST ÇÖZME</a:t>
            </a:r>
            <a:endParaRPr lang="en-US" sz="3600" b="1" dirty="0"/>
          </a:p>
          <a:p>
            <a:pPr algn="ctr" rtl="0"/>
            <a:endParaRPr lang="en-US" sz="3600" dirty="0"/>
          </a:p>
        </p:txBody>
      </p:sp>
    </p:spTree>
    <p:extLst>
      <p:ext uri="{BB962C8B-B14F-4D97-AF65-F5344CB8AC3E}">
        <p14:creationId xmlns:p14="http://schemas.microsoft.com/office/powerpoint/2010/main" val="409664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9796" y="1556792"/>
            <a:ext cx="7920880" cy="4818608"/>
          </a:xfrm>
        </p:spPr>
        <p:txBody>
          <a:bodyPr rtlCol="0">
            <a:normAutofit fontScale="90000"/>
          </a:bodyPr>
          <a:lstStyle/>
          <a:p>
            <a:r>
              <a:rPr lang="tr-TR" altLang="tr-TR" sz="2800" dirty="0"/>
              <a:t>	Soruları yanıtlamaya en başarılı olduğunuz dersin sorularından başlayın. Böylece bu testi doğru çözerek moral kazanmış olacaksınız.</a:t>
            </a:r>
            <a:br>
              <a:rPr lang="tr-TR" altLang="tr-TR" sz="2800" dirty="0"/>
            </a:br>
            <a:br>
              <a:rPr lang="tr-TR" altLang="tr-TR" sz="2800" dirty="0"/>
            </a:br>
            <a:r>
              <a:rPr lang="tr-TR" altLang="tr-TR" sz="2800" dirty="0"/>
              <a:t>	 Bazı soruların cevaplarını çok iyi bildiğiniz halde o anda hatırlamayabilirsiniz. Bu soruları işaretleyerek geri dönmek üzere boş bırakın. </a:t>
            </a:r>
            <a:br>
              <a:rPr lang="tr-TR" altLang="tr-TR" sz="2800" dirty="0"/>
            </a:br>
            <a:br>
              <a:rPr lang="tr-TR" altLang="tr-TR" sz="2800" dirty="0"/>
            </a:br>
            <a:r>
              <a:rPr lang="tr-TR" altLang="tr-TR" sz="2800" dirty="0"/>
              <a:t>	Cevaplarınızı optik okuyucuya her sorudan sonra işaretleyin. Testin sonunda cevaplandırma işleminiz bittikten sonra işaretleme esnasında kaydırma yapmış olma ihtimaline karşı cevaplarınızı bir kez daha kontrol edin.</a:t>
            </a:r>
            <a:br>
              <a:rPr lang="tr-TR" altLang="tr-TR" sz="2800" dirty="0"/>
            </a:br>
            <a:br>
              <a:rPr lang="tr-TR" altLang="tr-TR" sz="2800" dirty="0"/>
            </a:br>
            <a:endParaRPr lang="en-US" sz="2800" dirty="0"/>
          </a:p>
        </p:txBody>
      </p:sp>
      <p:sp>
        <p:nvSpPr>
          <p:cNvPr id="3" name="Metin Yer Tutucusu 2"/>
          <p:cNvSpPr>
            <a:spLocks noGrp="1"/>
          </p:cNvSpPr>
          <p:nvPr>
            <p:ph type="body" idx="1"/>
          </p:nvPr>
        </p:nvSpPr>
        <p:spPr>
          <a:xfrm>
            <a:off x="549796" y="260648"/>
            <a:ext cx="7920880" cy="1080119"/>
          </a:xfrm>
        </p:spPr>
        <p:txBody>
          <a:bodyPr rtlCol="0">
            <a:normAutofit fontScale="77500" lnSpcReduction="20000"/>
          </a:bodyPr>
          <a:lstStyle/>
          <a:p>
            <a:pPr algn="ctr"/>
            <a:endParaRPr lang="tr-TR" b="1" dirty="0"/>
          </a:p>
          <a:p>
            <a:pPr algn="ctr"/>
            <a:endParaRPr lang="tr-TR" b="1" dirty="0"/>
          </a:p>
          <a:p>
            <a:pPr algn="ctr"/>
            <a:r>
              <a:rPr lang="tr-TR" sz="4600" b="1" dirty="0"/>
              <a:t>TEST ÇÖZME</a:t>
            </a:r>
            <a:endParaRPr lang="en-US" sz="4600" b="1" dirty="0"/>
          </a:p>
          <a:p>
            <a:pPr algn="ctr" rtl="0"/>
            <a:endParaRPr lang="en-US" dirty="0"/>
          </a:p>
        </p:txBody>
      </p:sp>
    </p:spTree>
    <p:extLst>
      <p:ext uri="{BB962C8B-B14F-4D97-AF65-F5344CB8AC3E}">
        <p14:creationId xmlns:p14="http://schemas.microsoft.com/office/powerpoint/2010/main" val="206645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9796" y="1556792"/>
            <a:ext cx="7920880" cy="4818608"/>
          </a:xfrm>
        </p:spPr>
        <p:txBody>
          <a:bodyPr rtlCol="0">
            <a:normAutofit fontScale="90000"/>
          </a:bodyPr>
          <a:lstStyle/>
          <a:p>
            <a:r>
              <a:rPr lang="tr-TR" altLang="tr-TR" sz="2800" dirty="0"/>
              <a:t>	Her gün belirli miktarda soru çözmeye çalışın. Soru çözmek sizde bir alışkanlık olsun.</a:t>
            </a:r>
            <a:br>
              <a:rPr lang="tr-TR" altLang="tr-TR" sz="2800" dirty="0"/>
            </a:br>
            <a:br>
              <a:rPr lang="tr-TR" altLang="tr-TR" sz="2800" dirty="0"/>
            </a:br>
            <a:r>
              <a:rPr lang="tr-TR" altLang="tr-TR" sz="2800" dirty="0"/>
              <a:t>	Bir konuyla ilgili soruları çözmeden önce o konuyu iyi öğrenmelisiniz. Soru çözerek de öğrenip öğrenmediğinizi kontrol etmiş olursunuz.</a:t>
            </a:r>
            <a:br>
              <a:rPr lang="tr-TR" altLang="tr-TR" sz="2800" dirty="0"/>
            </a:br>
            <a:br>
              <a:rPr lang="tr-TR" altLang="tr-TR" sz="2800" dirty="0"/>
            </a:br>
            <a:r>
              <a:rPr lang="tr-TR" altLang="tr-TR" sz="2800" dirty="0"/>
              <a:t>	Soruya yaklaşırken kendi mantığımızla değil, sorunun mantığıyla hareket etmek gerekir.</a:t>
            </a:r>
            <a:br>
              <a:rPr lang="tr-TR" altLang="tr-TR" sz="2800" dirty="0"/>
            </a:br>
            <a:br>
              <a:rPr lang="tr-TR" altLang="tr-TR" sz="2800" dirty="0"/>
            </a:br>
            <a:r>
              <a:rPr lang="tr-TR" altLang="tr-TR" sz="2800" dirty="0"/>
              <a:t>	 Bütün şıkları okumadan doğru olduğuna inandığınız şıkkı işaretlemeyin. Çünkü bazı sorular sizden en doğru cevabı bulmanızı ister.</a:t>
            </a:r>
            <a:br>
              <a:rPr lang="tr-TR" altLang="tr-TR" sz="2800" dirty="0"/>
            </a:br>
            <a:br>
              <a:rPr lang="tr-TR" altLang="tr-TR" sz="2800" dirty="0"/>
            </a:br>
            <a:br>
              <a:rPr lang="tr-TR" altLang="tr-TR" sz="2800" dirty="0"/>
            </a:br>
            <a:endParaRPr lang="en-US" sz="2800" dirty="0"/>
          </a:p>
        </p:txBody>
      </p:sp>
      <p:sp>
        <p:nvSpPr>
          <p:cNvPr id="3" name="Metin Yer Tutucusu 2"/>
          <p:cNvSpPr>
            <a:spLocks noGrp="1"/>
          </p:cNvSpPr>
          <p:nvPr>
            <p:ph type="body" idx="1"/>
          </p:nvPr>
        </p:nvSpPr>
        <p:spPr>
          <a:xfrm>
            <a:off x="549796" y="260648"/>
            <a:ext cx="7920880" cy="1080119"/>
          </a:xfrm>
        </p:spPr>
        <p:txBody>
          <a:bodyPr rtlCol="0">
            <a:normAutofit fontScale="77500" lnSpcReduction="20000"/>
          </a:bodyPr>
          <a:lstStyle/>
          <a:p>
            <a:pPr algn="ctr"/>
            <a:endParaRPr lang="tr-TR" b="1" dirty="0"/>
          </a:p>
          <a:p>
            <a:pPr algn="ctr"/>
            <a:endParaRPr lang="tr-TR" b="1" dirty="0"/>
          </a:p>
          <a:p>
            <a:pPr algn="ctr"/>
            <a:r>
              <a:rPr lang="tr-TR" sz="4600" b="1" dirty="0"/>
              <a:t>TEST ÇÖZME</a:t>
            </a:r>
            <a:endParaRPr lang="en-US" sz="4600" b="1" dirty="0"/>
          </a:p>
          <a:p>
            <a:pPr algn="ctr" rtl="0"/>
            <a:endParaRPr lang="en-US" dirty="0"/>
          </a:p>
        </p:txBody>
      </p:sp>
    </p:spTree>
    <p:extLst>
      <p:ext uri="{BB962C8B-B14F-4D97-AF65-F5344CB8AC3E}">
        <p14:creationId xmlns:p14="http://schemas.microsoft.com/office/powerpoint/2010/main" val="90149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9796" y="1556792"/>
            <a:ext cx="7920880" cy="4818608"/>
          </a:xfrm>
        </p:spPr>
        <p:txBody>
          <a:bodyPr rtlCol="0">
            <a:normAutofit fontScale="90000"/>
          </a:bodyPr>
          <a:lstStyle/>
          <a:p>
            <a:r>
              <a:rPr lang="tr-TR" altLang="tr-TR" sz="2800" dirty="0"/>
              <a:t>	İki şık Da birbirine benziyorsa doğru cevap büyük ihtimalle ikisi de değildir. İki şık birbirinin zıddıysa bunlardan biri doğrudur.</a:t>
            </a:r>
            <a:br>
              <a:rPr lang="tr-TR" altLang="tr-TR" sz="2800" dirty="0"/>
            </a:br>
            <a:br>
              <a:rPr lang="tr-TR" altLang="tr-TR" sz="2800" dirty="0"/>
            </a:br>
            <a:r>
              <a:rPr lang="tr-TR" altLang="tr-TR" sz="2800" dirty="0"/>
              <a:t>	Yanlış olduğuna kesin emin olmadıkça ilk tahminde bulunduğunuz cevabı değiştirmeyin.</a:t>
            </a:r>
            <a:br>
              <a:rPr lang="tr-TR" altLang="tr-TR" sz="2800" dirty="0"/>
            </a:br>
            <a:br>
              <a:rPr lang="tr-TR" altLang="tr-TR" sz="2800" dirty="0"/>
            </a:br>
            <a:r>
              <a:rPr lang="tr-TR" altLang="tr-TR" sz="2800" dirty="0"/>
              <a:t>	Doğru çözdüğünüzden emin olmadığınız soru ve sorular varsa o soruya hemen değil de birkaç tane soru çözdükten sonra bakın.</a:t>
            </a:r>
            <a:br>
              <a:rPr lang="tr-TR" altLang="tr-TR" sz="2800" dirty="0"/>
            </a:br>
            <a:br>
              <a:rPr lang="tr-TR" altLang="tr-TR" sz="2800" dirty="0"/>
            </a:br>
            <a:r>
              <a:rPr lang="tr-TR" altLang="tr-TR" sz="2800" dirty="0"/>
              <a:t>	</a:t>
            </a:r>
            <a:endParaRPr lang="en-US" sz="2800" dirty="0"/>
          </a:p>
        </p:txBody>
      </p:sp>
      <p:sp>
        <p:nvSpPr>
          <p:cNvPr id="3" name="Metin Yer Tutucusu 2"/>
          <p:cNvSpPr>
            <a:spLocks noGrp="1"/>
          </p:cNvSpPr>
          <p:nvPr>
            <p:ph type="body" idx="1"/>
          </p:nvPr>
        </p:nvSpPr>
        <p:spPr>
          <a:xfrm>
            <a:off x="549796" y="260648"/>
            <a:ext cx="7920880" cy="1080119"/>
          </a:xfrm>
        </p:spPr>
        <p:txBody>
          <a:bodyPr rtlCol="0">
            <a:normAutofit fontScale="77500" lnSpcReduction="20000"/>
          </a:bodyPr>
          <a:lstStyle/>
          <a:p>
            <a:pPr algn="ctr"/>
            <a:endParaRPr lang="tr-TR" b="1" dirty="0"/>
          </a:p>
          <a:p>
            <a:pPr algn="ctr"/>
            <a:endParaRPr lang="tr-TR" b="1" dirty="0"/>
          </a:p>
          <a:p>
            <a:pPr algn="ctr"/>
            <a:r>
              <a:rPr lang="tr-TR" sz="4600" b="1" dirty="0"/>
              <a:t>TEST ÇÖZME</a:t>
            </a:r>
            <a:endParaRPr lang="en-US" sz="4600" b="1" dirty="0"/>
          </a:p>
          <a:p>
            <a:pPr algn="ctr" rtl="0"/>
            <a:endParaRPr lang="en-US" dirty="0"/>
          </a:p>
        </p:txBody>
      </p:sp>
    </p:spTree>
    <p:extLst>
      <p:ext uri="{BB962C8B-B14F-4D97-AF65-F5344CB8AC3E}">
        <p14:creationId xmlns:p14="http://schemas.microsoft.com/office/powerpoint/2010/main" val="49461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normAutofit fontScale="90000"/>
          </a:bodyPr>
          <a:lstStyle/>
          <a:p>
            <a:pPr algn="ctr" rtl="0"/>
            <a:r>
              <a:rPr lang="tr-TR" dirty="0"/>
              <a:t>VERİMLİ DERS ÇALIŞMA YÖNTEMLERİ</a:t>
            </a:r>
            <a:br>
              <a:rPr lang="tr-TR" dirty="0"/>
            </a:br>
            <a:br>
              <a:rPr lang="tr-TR" dirty="0"/>
            </a:br>
            <a:r>
              <a:rPr lang="tr-TR"/>
              <a:t>                    </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5780" y="1556792"/>
            <a:ext cx="7992888" cy="4818608"/>
          </a:xfrm>
        </p:spPr>
        <p:txBody>
          <a:bodyPr rtlCol="0">
            <a:normAutofit fontScale="90000"/>
          </a:bodyPr>
          <a:lstStyle/>
          <a:p>
            <a:r>
              <a:rPr lang="tr-TR" altLang="tr-TR" sz="2800" dirty="0"/>
              <a:t>	Paragraf sorularında önce soru kökünü okursanız paragrafı daha kolay ve daha kısa sürede anlarsınız. Bu ise soruyu daha çabuk çözeceğiniz anlamına gelir.</a:t>
            </a:r>
            <a:br>
              <a:rPr lang="tr-TR" altLang="tr-TR" sz="2800" dirty="0"/>
            </a:br>
            <a:br>
              <a:rPr lang="tr-TR" altLang="tr-TR" sz="2800" dirty="0"/>
            </a:br>
            <a:r>
              <a:rPr lang="tr-TR" altLang="tr-TR" sz="2800" dirty="0"/>
              <a:t>	Uzun paragraftan oluşan soruları “uzun soru zordur” yargısında bulunarak o soruyu okumadan geçmeyin. Paragraf sorularının en önemli özelliği cevabının paragrafın içinde gizli olmasıdır.</a:t>
            </a:r>
            <a:br>
              <a:rPr lang="tr-TR" altLang="tr-TR" sz="2800" dirty="0"/>
            </a:br>
            <a:br>
              <a:rPr lang="tr-TR" altLang="tr-TR" sz="2800" dirty="0"/>
            </a:br>
            <a:r>
              <a:rPr lang="tr-TR" altLang="tr-TR" sz="2800" dirty="0"/>
              <a:t>	Soru cümlelerinin sonundaki ifadelerin olumlu yada olumsuz oluşuna dikkat edin. Yani hangisidir, değildir, belirtilmiştir, belirtilmemiştir gibi…</a:t>
            </a:r>
            <a:br>
              <a:rPr lang="tr-TR" altLang="tr-TR" sz="2800" dirty="0"/>
            </a:br>
            <a:br>
              <a:rPr lang="tr-TR" altLang="tr-TR" sz="2800" dirty="0"/>
            </a:br>
            <a:br>
              <a:rPr lang="tr-TR" altLang="tr-TR" sz="2800" dirty="0"/>
            </a:br>
            <a:br>
              <a:rPr lang="tr-TR" altLang="tr-TR" sz="2800" dirty="0"/>
            </a:br>
            <a:endParaRPr lang="en-US" sz="2800" dirty="0"/>
          </a:p>
        </p:txBody>
      </p:sp>
      <p:sp>
        <p:nvSpPr>
          <p:cNvPr id="3" name="Metin Yer Tutucusu 2"/>
          <p:cNvSpPr>
            <a:spLocks noGrp="1"/>
          </p:cNvSpPr>
          <p:nvPr>
            <p:ph type="body" idx="1"/>
          </p:nvPr>
        </p:nvSpPr>
        <p:spPr>
          <a:xfrm>
            <a:off x="405780" y="260648"/>
            <a:ext cx="7920879" cy="1152127"/>
          </a:xfrm>
        </p:spPr>
        <p:txBody>
          <a:bodyPr rtlCol="0"/>
          <a:lstStyle/>
          <a:p>
            <a:pPr algn="ctr"/>
            <a:r>
              <a:rPr lang="tr-TR" sz="3600" b="1" dirty="0"/>
              <a:t>TEST ÇÖZME</a:t>
            </a:r>
            <a:endParaRPr lang="en-US" sz="3600" b="1" dirty="0"/>
          </a:p>
          <a:p>
            <a:pPr algn="ctr" rtl="0"/>
            <a:endParaRPr lang="en-US" dirty="0"/>
          </a:p>
        </p:txBody>
      </p:sp>
    </p:spTree>
    <p:extLst>
      <p:ext uri="{BB962C8B-B14F-4D97-AF65-F5344CB8AC3E}">
        <p14:creationId xmlns:p14="http://schemas.microsoft.com/office/powerpoint/2010/main" val="50821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9796" y="1556792"/>
            <a:ext cx="7776864" cy="4818608"/>
          </a:xfrm>
        </p:spPr>
        <p:txBody>
          <a:bodyPr rtlCol="0">
            <a:normAutofit fontScale="90000"/>
          </a:bodyPr>
          <a:lstStyle/>
          <a:p>
            <a:r>
              <a:rPr lang="tr-TR" altLang="tr-TR" sz="2800" dirty="0"/>
              <a:t>	Soru cümlelerinin sonundaki ifadelerin olumlu yada olumsuz oluşuna dikkat edin. Yani hangisidir, değildir, belirtilmiştir, belirtilmemiştir gibi…</a:t>
            </a:r>
            <a:br>
              <a:rPr lang="tr-TR" altLang="tr-TR" sz="2800" dirty="0"/>
            </a:br>
            <a:br>
              <a:rPr lang="tr-TR" altLang="tr-TR" sz="2800" dirty="0"/>
            </a:br>
            <a:r>
              <a:rPr lang="tr-TR" altLang="tr-TR" sz="2800" dirty="0"/>
              <a:t>	Doğru cevaba daha kısa sürede ulaşmak istiyorsanız, yanlış olduğuna inandığınız şıkları hemen eleyin. Kalan şıklar üzerinde düşünün.</a:t>
            </a:r>
            <a:br>
              <a:rPr lang="tr-TR" altLang="tr-TR" sz="2800" dirty="0"/>
            </a:br>
            <a:br>
              <a:rPr lang="tr-TR" altLang="tr-TR" sz="2800" dirty="0"/>
            </a:br>
            <a:r>
              <a:rPr lang="tr-TR" altLang="tr-TR" sz="2800" dirty="0"/>
              <a:t>	Sayısal sorularda işlemleri mutlaka kaleminizi kullanarak yapın.</a:t>
            </a:r>
            <a:br>
              <a:rPr lang="tr-TR" altLang="tr-TR" sz="2800" dirty="0"/>
            </a:br>
            <a:br>
              <a:rPr lang="tr-TR" altLang="tr-TR" sz="2800" dirty="0"/>
            </a:br>
            <a:endParaRPr lang="en-US" sz="2800" dirty="0"/>
          </a:p>
        </p:txBody>
      </p:sp>
      <p:sp>
        <p:nvSpPr>
          <p:cNvPr id="3" name="Metin Yer Tutucusu 2"/>
          <p:cNvSpPr>
            <a:spLocks noGrp="1"/>
          </p:cNvSpPr>
          <p:nvPr>
            <p:ph type="body" idx="1"/>
          </p:nvPr>
        </p:nvSpPr>
        <p:spPr>
          <a:xfrm>
            <a:off x="549796" y="260648"/>
            <a:ext cx="7776863" cy="1080119"/>
          </a:xfrm>
        </p:spPr>
        <p:txBody>
          <a:bodyPr rtlCol="0"/>
          <a:lstStyle/>
          <a:p>
            <a:pPr algn="ctr"/>
            <a:r>
              <a:rPr lang="tr-TR" sz="3600" b="1" dirty="0"/>
              <a:t>TEST ÇÖZME</a:t>
            </a:r>
            <a:endParaRPr lang="en-US" sz="3600" b="1" dirty="0"/>
          </a:p>
          <a:p>
            <a:pPr rtl="0"/>
            <a:endParaRPr lang="en-US" dirty="0"/>
          </a:p>
        </p:txBody>
      </p:sp>
    </p:spTree>
    <p:extLst>
      <p:ext uri="{BB962C8B-B14F-4D97-AF65-F5344CB8AC3E}">
        <p14:creationId xmlns:p14="http://schemas.microsoft.com/office/powerpoint/2010/main" val="160303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7788" y="1556792"/>
            <a:ext cx="7992887" cy="4818608"/>
          </a:xfrm>
        </p:spPr>
        <p:txBody>
          <a:bodyPr rtlCol="0">
            <a:normAutofit fontScale="90000"/>
          </a:bodyPr>
          <a:lstStyle/>
          <a:p>
            <a:r>
              <a:rPr lang="tr-TR" altLang="tr-TR" sz="2800" dirty="0"/>
              <a:t>	Sayısal sorularda işlemleri mutlaka kaleminizi kullanarak yapın.</a:t>
            </a:r>
            <a:br>
              <a:rPr lang="tr-TR" altLang="tr-TR" sz="2800" dirty="0"/>
            </a:br>
            <a:r>
              <a:rPr lang="tr-TR" altLang="tr-TR" sz="2800" dirty="0"/>
              <a:t>	</a:t>
            </a:r>
            <a:br>
              <a:rPr lang="tr-TR" altLang="tr-TR" sz="2800" dirty="0"/>
            </a:br>
            <a:r>
              <a:rPr lang="tr-TR" altLang="tr-TR" sz="2800" dirty="0"/>
              <a:t>	Soruları okurken hızınızı kesecek davranışlar olabilir. Örneğin sesli okuma alışkanlığı, dudak kıpırdatarak okumaya çalışmak, okunan her ifadenin altını çizmek gibi. Hızlı okuma tekniklerini kullanmalı ve sınav öncesi okuma egzersizleri ile okuma hızınızı artırmalısınız.</a:t>
            </a:r>
            <a:br>
              <a:rPr lang="tr-TR" altLang="tr-TR" sz="2800" dirty="0"/>
            </a:br>
            <a:br>
              <a:rPr lang="tr-TR" altLang="tr-TR" sz="2800" dirty="0"/>
            </a:br>
            <a:r>
              <a:rPr lang="tr-TR" altLang="tr-TR" sz="2800" dirty="0"/>
              <a:t>	</a:t>
            </a:r>
            <a:br>
              <a:rPr lang="tr-TR" altLang="tr-TR" sz="2800" dirty="0"/>
            </a:br>
            <a:br>
              <a:rPr lang="tr-TR" altLang="tr-TR" sz="2800" dirty="0"/>
            </a:br>
            <a:endParaRPr lang="en-US" sz="2800" dirty="0"/>
          </a:p>
        </p:txBody>
      </p:sp>
      <p:sp>
        <p:nvSpPr>
          <p:cNvPr id="3" name="Metin Yer Tutucusu 2"/>
          <p:cNvSpPr>
            <a:spLocks noGrp="1"/>
          </p:cNvSpPr>
          <p:nvPr>
            <p:ph type="body" idx="1"/>
          </p:nvPr>
        </p:nvSpPr>
        <p:spPr>
          <a:xfrm>
            <a:off x="477788" y="260648"/>
            <a:ext cx="7992887" cy="1080119"/>
          </a:xfrm>
        </p:spPr>
        <p:txBody>
          <a:bodyPr rtlCol="0"/>
          <a:lstStyle/>
          <a:p>
            <a:pPr algn="ctr"/>
            <a:r>
              <a:rPr lang="tr-TR" sz="3600" b="1" dirty="0"/>
              <a:t>TEST ÇÖZME</a:t>
            </a:r>
            <a:endParaRPr lang="en-US" sz="3600" b="1" dirty="0"/>
          </a:p>
          <a:p>
            <a:pPr rtl="0"/>
            <a:endParaRPr lang="en-US" dirty="0"/>
          </a:p>
        </p:txBody>
      </p:sp>
    </p:spTree>
    <p:extLst>
      <p:ext uri="{BB962C8B-B14F-4D97-AF65-F5344CB8AC3E}">
        <p14:creationId xmlns:p14="http://schemas.microsoft.com/office/powerpoint/2010/main" val="239400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5780" y="1556792"/>
            <a:ext cx="8136903" cy="4818608"/>
          </a:xfrm>
        </p:spPr>
        <p:txBody>
          <a:bodyPr rtlCol="0">
            <a:normAutofit fontScale="90000"/>
          </a:bodyPr>
          <a:lstStyle/>
          <a:p>
            <a:r>
              <a:rPr lang="tr-TR" altLang="tr-TR" sz="2800" dirty="0"/>
              <a:t>	Bir dinlenme aralığına ihtiyaç olduğunu hissettiğinizde; kaleminizi bırakın, gözlerinizi kapatın, alnınızı ve şakaklarınızı ovarak veya sizi rahatlatacak başka bir dinlenme egzersizi yaparak 15 saniye gibi bir süreyi bu amaçla kullanın.</a:t>
            </a:r>
            <a:br>
              <a:rPr lang="tr-TR" altLang="tr-TR" sz="2800" dirty="0"/>
            </a:br>
            <a:br>
              <a:rPr lang="tr-TR" altLang="tr-TR" sz="2800" dirty="0"/>
            </a:br>
            <a:r>
              <a:rPr lang="tr-TR" altLang="tr-TR" sz="2800" dirty="0"/>
              <a:t>	Sınavdan önce çözülen her soru tipi aday için bir avantajdır. Öğrencinin test çözerken “bir sorudan ne çıkar canım” diyerek o soruyu yok sayması en büyük hatadır.</a:t>
            </a:r>
            <a:br>
              <a:rPr lang="tr-TR" altLang="tr-TR" sz="2800" dirty="0"/>
            </a:br>
            <a:br>
              <a:rPr lang="tr-TR" altLang="tr-TR" sz="2800" dirty="0"/>
            </a:br>
            <a:endParaRPr lang="en-US" sz="2800" dirty="0"/>
          </a:p>
        </p:txBody>
      </p:sp>
      <p:sp>
        <p:nvSpPr>
          <p:cNvPr id="3" name="Metin Yer Tutucusu 2"/>
          <p:cNvSpPr>
            <a:spLocks noGrp="1"/>
          </p:cNvSpPr>
          <p:nvPr>
            <p:ph type="body" idx="1"/>
          </p:nvPr>
        </p:nvSpPr>
        <p:spPr>
          <a:xfrm>
            <a:off x="405780" y="260648"/>
            <a:ext cx="7992887" cy="1152127"/>
          </a:xfrm>
        </p:spPr>
        <p:txBody>
          <a:bodyPr rtlCol="0"/>
          <a:lstStyle/>
          <a:p>
            <a:pPr algn="ctr"/>
            <a:r>
              <a:rPr lang="tr-TR" sz="3600" b="1" dirty="0"/>
              <a:t>TEST ÇÖZME</a:t>
            </a:r>
            <a:endParaRPr lang="en-US" sz="3600" b="1" dirty="0"/>
          </a:p>
          <a:p>
            <a:pPr rtl="0"/>
            <a:endParaRPr lang="en-US" dirty="0"/>
          </a:p>
        </p:txBody>
      </p:sp>
    </p:spTree>
    <p:extLst>
      <p:ext uri="{BB962C8B-B14F-4D97-AF65-F5344CB8AC3E}">
        <p14:creationId xmlns:p14="http://schemas.microsoft.com/office/powerpoint/2010/main" val="324184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7828" y="3212976"/>
            <a:ext cx="7008574" cy="1930400"/>
          </a:xfrm>
        </p:spPr>
        <p:txBody>
          <a:bodyPr>
            <a:normAutofit fontScale="90000"/>
          </a:bodyPr>
          <a:lstStyle/>
          <a:p>
            <a:r>
              <a:rPr lang="tr-TR" dirty="0"/>
              <a:t>Siz hedefinizi belirleyin, kazanacağınıza inanın ve çalışın. Gerisi kendiliğinden gelecektir.</a:t>
            </a:r>
          </a:p>
        </p:txBody>
      </p:sp>
      <p:sp>
        <p:nvSpPr>
          <p:cNvPr id="3" name="Metin Yer Tutucusu 2"/>
          <p:cNvSpPr>
            <a:spLocks noGrp="1"/>
          </p:cNvSpPr>
          <p:nvPr>
            <p:ph type="body" idx="1"/>
          </p:nvPr>
        </p:nvSpPr>
        <p:spPr>
          <a:xfrm>
            <a:off x="837828" y="1412776"/>
            <a:ext cx="7008574" cy="1296987"/>
          </a:xfrm>
        </p:spPr>
        <p:txBody>
          <a:bodyPr>
            <a:normAutofit lnSpcReduction="10000"/>
          </a:bodyPr>
          <a:lstStyle/>
          <a:p>
            <a:r>
              <a:rPr lang="tr-TR" dirty="0"/>
              <a:t>‘Bir işi yapabileceğinize de inansanız yapamayacağınıza da inansanız haklı çıkarsınız’</a:t>
            </a:r>
          </a:p>
        </p:txBody>
      </p:sp>
    </p:spTree>
    <p:extLst>
      <p:ext uri="{BB962C8B-B14F-4D97-AF65-F5344CB8AC3E}">
        <p14:creationId xmlns:p14="http://schemas.microsoft.com/office/powerpoint/2010/main" val="125518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9796" y="908720"/>
            <a:ext cx="7920880" cy="5466680"/>
          </a:xfrm>
        </p:spPr>
        <p:txBody>
          <a:bodyPr rtlCol="0">
            <a:normAutofit/>
          </a:bodyPr>
          <a:lstStyle/>
          <a:p>
            <a:pPr rtl="0"/>
            <a:br>
              <a:rPr lang="tr-TR" sz="6000" dirty="0"/>
            </a:br>
            <a:br>
              <a:rPr lang="tr-TR" sz="6000" dirty="0"/>
            </a:br>
            <a:r>
              <a:rPr lang="tr-TR" sz="7200" dirty="0"/>
              <a:t>HOŞÇAKALIN</a:t>
            </a:r>
            <a:endParaRPr lang="en-US" sz="7200" dirty="0"/>
          </a:p>
        </p:txBody>
      </p:sp>
    </p:spTree>
    <p:extLst>
      <p:ext uri="{BB962C8B-B14F-4D97-AF65-F5344CB8AC3E}">
        <p14:creationId xmlns:p14="http://schemas.microsoft.com/office/powerpoint/2010/main" val="343727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804" y="1556792"/>
            <a:ext cx="7848871" cy="4818608"/>
          </a:xfrm>
        </p:spPr>
        <p:txBody>
          <a:bodyPr rtlCol="0">
            <a:normAutofit/>
          </a:bodyPr>
          <a:lstStyle/>
          <a:p>
            <a:r>
              <a:rPr lang="tr-TR" sz="3200" dirty="0"/>
              <a:t>	Çalışma konusunda yaşanan problemler genellikle benzer problemlerdir. Çözüm yolları da benzerdir. </a:t>
            </a:r>
            <a:br>
              <a:rPr lang="tr-TR" sz="3200" dirty="0"/>
            </a:br>
            <a:br>
              <a:rPr lang="tr-TR" sz="3200" dirty="0"/>
            </a:br>
            <a:r>
              <a:rPr lang="tr-TR" sz="3200" dirty="0"/>
              <a:t>	Önemli olan bu çözümleri uygulamaktaki kararlılıktır.</a:t>
            </a:r>
            <a:endParaRPr lang="en-US" sz="3200" dirty="0"/>
          </a:p>
        </p:txBody>
      </p:sp>
      <p:sp>
        <p:nvSpPr>
          <p:cNvPr id="3" name="Metin Yer Tutucusu 2"/>
          <p:cNvSpPr>
            <a:spLocks noGrp="1"/>
          </p:cNvSpPr>
          <p:nvPr>
            <p:ph type="body" idx="1"/>
          </p:nvPr>
        </p:nvSpPr>
        <p:spPr>
          <a:xfrm>
            <a:off x="405780" y="260648"/>
            <a:ext cx="8136903" cy="1152127"/>
          </a:xfrm>
        </p:spPr>
        <p:txBody>
          <a:bodyPr rtlCol="0">
            <a:normAutofit/>
          </a:bodyPr>
          <a:lstStyle/>
          <a:p>
            <a:r>
              <a:rPr lang="tr-TR" sz="3600" b="1" dirty="0"/>
              <a:t>VERİMLİ DERS ÇALIŞMA YÖNTEMLERİ</a:t>
            </a:r>
            <a:endParaRPr lang="en-US" sz="3600" b="1"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1804" y="1556792"/>
            <a:ext cx="8208911" cy="4818608"/>
          </a:xfrm>
        </p:spPr>
        <p:txBody>
          <a:bodyPr>
            <a:normAutofit fontScale="90000"/>
          </a:bodyPr>
          <a:lstStyle/>
          <a:p>
            <a:pPr>
              <a:lnSpc>
                <a:spcPct val="100000"/>
              </a:lnSpc>
            </a:pPr>
            <a:r>
              <a:rPr lang="tr-TR" altLang="tr-TR" sz="3200" dirty="0">
                <a:latin typeface="Comic Sans MS" panose="030F0702030302020204" pitchFamily="66" charset="0"/>
              </a:rPr>
              <a:t> ‘</a:t>
            </a:r>
            <a:r>
              <a:rPr lang="tr-TR" altLang="tr-TR" sz="3200" dirty="0">
                <a:latin typeface="Century Gothic" panose="020B0502020202020204" pitchFamily="34" charset="0"/>
              </a:rPr>
              <a:t>’Bu  gün,  günümde  değilim.”</a:t>
            </a:r>
            <a:br>
              <a:rPr lang="tr-TR" altLang="tr-TR" sz="3200" dirty="0">
                <a:latin typeface="Century Gothic" panose="020B0502020202020204" pitchFamily="34" charset="0"/>
              </a:rPr>
            </a:br>
            <a:r>
              <a:rPr lang="tr-TR" altLang="tr-TR" sz="3200" dirty="0">
                <a:latin typeface="Century Gothic" panose="020B0502020202020204" pitchFamily="34" charset="0"/>
              </a:rPr>
              <a:t> “Bugün moralim bozuk, yarın çalışırım</a:t>
            </a:r>
            <a:br>
              <a:rPr lang="tr-TR" altLang="tr-TR" sz="3200" dirty="0">
                <a:latin typeface="Century Gothic" panose="020B0502020202020204" pitchFamily="34" charset="0"/>
              </a:rPr>
            </a:br>
            <a:r>
              <a:rPr lang="tr-TR" altLang="tr-TR" sz="3200" dirty="0">
                <a:latin typeface="Century Gothic" panose="020B0502020202020204" pitchFamily="34" charset="0"/>
              </a:rPr>
              <a:t> “Hiç  şansım  yok.”</a:t>
            </a:r>
            <a:br>
              <a:rPr lang="tr-TR" altLang="tr-TR" sz="3200" dirty="0">
                <a:latin typeface="Century Gothic" panose="020B0502020202020204" pitchFamily="34" charset="0"/>
              </a:rPr>
            </a:br>
            <a:r>
              <a:rPr lang="tr-TR" altLang="tr-TR" sz="3200" dirty="0">
                <a:latin typeface="Century Gothic" panose="020B0502020202020204" pitchFamily="34" charset="0"/>
              </a:rPr>
              <a:t> “Şu  matematiği  nasıl  halledeceğim ?”</a:t>
            </a:r>
            <a:br>
              <a:rPr lang="tr-TR" altLang="tr-TR" sz="3200" dirty="0">
                <a:latin typeface="Century Gothic" panose="020B0502020202020204" pitchFamily="34" charset="0"/>
              </a:rPr>
            </a:br>
            <a:r>
              <a:rPr lang="tr-TR" altLang="tr-TR" sz="3200" dirty="0">
                <a:latin typeface="Century Gothic" panose="020B0502020202020204" pitchFamily="34" charset="0"/>
              </a:rPr>
              <a:t> “Her  şey  kötü  gidiyor.”</a:t>
            </a:r>
            <a:br>
              <a:rPr lang="tr-TR" altLang="tr-TR" sz="3200" dirty="0">
                <a:latin typeface="Century Gothic" panose="020B0502020202020204" pitchFamily="34" charset="0"/>
              </a:rPr>
            </a:br>
            <a:r>
              <a:rPr lang="tr-TR" altLang="tr-TR" sz="3200" dirty="0">
                <a:latin typeface="Century Gothic" panose="020B0502020202020204" pitchFamily="34" charset="0"/>
              </a:rPr>
              <a:t> “Neden  çalışayım ki  nasıl  olsa  işe  yaramayacak.”</a:t>
            </a:r>
            <a:br>
              <a:rPr lang="tr-TR" altLang="tr-TR" sz="3200" dirty="0">
                <a:latin typeface="Century Gothic" panose="020B0502020202020204" pitchFamily="34" charset="0"/>
              </a:rPr>
            </a:br>
            <a:r>
              <a:rPr lang="tr-TR" altLang="tr-TR" sz="3200" dirty="0">
                <a:latin typeface="Century Gothic" panose="020B0502020202020204" pitchFamily="34" charset="0"/>
              </a:rPr>
              <a:t> “Sosyal çalışmaktan  nefret  ediyorum.”</a:t>
            </a:r>
            <a:br>
              <a:rPr lang="tr-TR" altLang="tr-TR" sz="3200" dirty="0">
                <a:latin typeface="Century Gothic" panose="020B0502020202020204" pitchFamily="34" charset="0"/>
              </a:rPr>
            </a:br>
            <a:r>
              <a:rPr lang="tr-TR" altLang="tr-TR" sz="3200" dirty="0">
                <a:latin typeface="Century Gothic" panose="020B0502020202020204" pitchFamily="34" charset="0"/>
              </a:rPr>
              <a:t> “Fen  ile  aram  ne  zaman  düzelecek?”</a:t>
            </a:r>
            <a:br>
              <a:rPr lang="tr-TR" altLang="tr-TR" sz="3200" dirty="0">
                <a:latin typeface="Century Gothic" panose="020B0502020202020204" pitchFamily="34" charset="0"/>
              </a:rPr>
            </a:br>
            <a:r>
              <a:rPr lang="tr-TR" altLang="tr-TR" sz="3200" dirty="0">
                <a:latin typeface="Century Gothic" panose="020B0502020202020204" pitchFamily="34" charset="0"/>
              </a:rPr>
              <a:t> “</a:t>
            </a:r>
            <a:r>
              <a:rPr lang="tr-TR" altLang="tr-TR" sz="3200" dirty="0" err="1">
                <a:latin typeface="Century Gothic" panose="020B0502020202020204" pitchFamily="34" charset="0"/>
              </a:rPr>
              <a:t>Yaaa</a:t>
            </a:r>
            <a:r>
              <a:rPr lang="tr-TR" altLang="tr-TR" sz="3200" dirty="0">
                <a:latin typeface="Century Gothic" panose="020B0502020202020204" pitchFamily="34" charset="0"/>
              </a:rPr>
              <a:t> gene mi ders?</a:t>
            </a:r>
            <a:endParaRPr lang="tr-TR" sz="3200" dirty="0">
              <a:latin typeface="Century Gothic" panose="020B0502020202020204" pitchFamily="34" charset="0"/>
            </a:endParaRPr>
          </a:p>
        </p:txBody>
      </p:sp>
      <p:sp>
        <p:nvSpPr>
          <p:cNvPr id="3" name="Metin Yer Tutucusu 2"/>
          <p:cNvSpPr>
            <a:spLocks noGrp="1"/>
          </p:cNvSpPr>
          <p:nvPr>
            <p:ph type="body" idx="1"/>
          </p:nvPr>
        </p:nvSpPr>
        <p:spPr>
          <a:xfrm>
            <a:off x="333772" y="476673"/>
            <a:ext cx="8712967" cy="792087"/>
          </a:xfrm>
        </p:spPr>
        <p:txBody>
          <a:bodyPr>
            <a:noAutofit/>
          </a:bodyPr>
          <a:lstStyle/>
          <a:p>
            <a:r>
              <a:rPr lang="tr-TR" sz="3200" b="1" dirty="0"/>
              <a:t>ÖNCE BU DÜŞÜNCELERİMİZDEN VAZGEÇELİM</a:t>
            </a:r>
          </a:p>
        </p:txBody>
      </p:sp>
    </p:spTree>
    <p:extLst>
      <p:ext uri="{BB962C8B-B14F-4D97-AF65-F5344CB8AC3E}">
        <p14:creationId xmlns:p14="http://schemas.microsoft.com/office/powerpoint/2010/main" val="406009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7789" y="1412776"/>
            <a:ext cx="5256584" cy="4962624"/>
          </a:xfrm>
        </p:spPr>
        <p:txBody>
          <a:bodyPr>
            <a:normAutofit fontScale="90000"/>
          </a:bodyPr>
          <a:lstStyle/>
          <a:p>
            <a:r>
              <a:rPr lang="tr-TR" sz="2800" dirty="0"/>
              <a:t>Bütün gün mola vermeden ders çalışmaktır.</a:t>
            </a:r>
            <a:br>
              <a:rPr lang="tr-TR" sz="2800" dirty="0"/>
            </a:br>
            <a:br>
              <a:rPr lang="tr-TR" sz="2800" dirty="0"/>
            </a:br>
            <a:r>
              <a:rPr lang="tr-TR" altLang="tr-TR" sz="2800" dirty="0"/>
              <a:t>Yapmaktan hoşlandığın şeylerden; sevdiğin aktivitelerden ve arkadaşlarınla vakit geçirmekten vazgeçmeden, planlı, programlı çalışmaktır.</a:t>
            </a:r>
            <a:br>
              <a:rPr lang="tr-TR" altLang="tr-TR" sz="2800" dirty="0"/>
            </a:br>
            <a:br>
              <a:rPr lang="tr-TR" altLang="tr-TR" sz="2800" dirty="0"/>
            </a:br>
            <a:r>
              <a:rPr lang="tr-TR" altLang="tr-TR" sz="2800" dirty="0"/>
              <a:t>Başarılı arkadaşlarının çalışma planlarını alıp olduğu gibi uygulamaktır.</a:t>
            </a:r>
            <a:br>
              <a:rPr lang="tr-TR" altLang="tr-TR" sz="2800" dirty="0"/>
            </a:br>
            <a:br>
              <a:rPr lang="tr-TR" altLang="tr-TR" sz="2800" dirty="0"/>
            </a:br>
            <a:r>
              <a:rPr lang="tr-TR" altLang="tr-TR" sz="2800" dirty="0"/>
              <a:t>Sürekli en çok sevdiğin derslere çalışmaktır.</a:t>
            </a:r>
            <a:br>
              <a:rPr lang="tr-TR" sz="2800" dirty="0"/>
            </a:br>
            <a:endParaRPr lang="tr-TR" sz="2800" dirty="0"/>
          </a:p>
        </p:txBody>
      </p:sp>
      <p:sp>
        <p:nvSpPr>
          <p:cNvPr id="3" name="Metin Yer Tutucusu 2"/>
          <p:cNvSpPr>
            <a:spLocks noGrp="1"/>
          </p:cNvSpPr>
          <p:nvPr>
            <p:ph type="body" idx="1"/>
          </p:nvPr>
        </p:nvSpPr>
        <p:spPr>
          <a:xfrm>
            <a:off x="477788" y="260648"/>
            <a:ext cx="8064897" cy="1152128"/>
          </a:xfrm>
        </p:spPr>
        <p:txBody>
          <a:bodyPr>
            <a:noAutofit/>
          </a:bodyPr>
          <a:lstStyle/>
          <a:p>
            <a:r>
              <a:rPr lang="tr-TR" sz="3600" b="1" dirty="0"/>
              <a:t>VERİMLİ DERS ÇALIŞMA NE DEMEKTİR?</a:t>
            </a:r>
          </a:p>
        </p:txBody>
      </p:sp>
      <p:sp>
        <p:nvSpPr>
          <p:cNvPr id="5" name="Metin kutusu 4"/>
          <p:cNvSpPr txBox="1"/>
          <p:nvPr/>
        </p:nvSpPr>
        <p:spPr>
          <a:xfrm>
            <a:off x="5741205" y="1112421"/>
            <a:ext cx="3096343" cy="5262979"/>
          </a:xfrm>
          <a:prstGeom prst="rect">
            <a:avLst/>
          </a:prstGeom>
          <a:noFill/>
        </p:spPr>
        <p:txBody>
          <a:bodyPr wrap="square" rtlCol="0">
            <a:spAutoFit/>
          </a:bodyPr>
          <a:lstStyle/>
          <a:p>
            <a:r>
              <a:rPr lang="tr-TR" b="1" dirty="0"/>
              <a:t>Doğru     Yanlış </a:t>
            </a:r>
          </a:p>
          <a:p>
            <a:r>
              <a:rPr lang="tr-TR" dirty="0"/>
              <a:t>                    </a:t>
            </a:r>
            <a:r>
              <a:rPr lang="tr-TR" dirty="0">
                <a:solidFill>
                  <a:srgbClr val="C00000"/>
                </a:solidFill>
              </a:rPr>
              <a:t>X</a:t>
            </a:r>
          </a:p>
          <a:p>
            <a:endParaRPr lang="tr-TR" dirty="0">
              <a:solidFill>
                <a:srgbClr val="C00000"/>
              </a:solidFill>
            </a:endParaRPr>
          </a:p>
          <a:p>
            <a:endParaRPr lang="tr-TR" dirty="0">
              <a:solidFill>
                <a:srgbClr val="C00000"/>
              </a:solidFill>
            </a:endParaRPr>
          </a:p>
          <a:p>
            <a:endParaRPr lang="tr-TR" dirty="0">
              <a:solidFill>
                <a:srgbClr val="C00000"/>
              </a:solidFill>
            </a:endParaRPr>
          </a:p>
          <a:p>
            <a:r>
              <a:rPr lang="tr-TR" dirty="0">
                <a:solidFill>
                  <a:srgbClr val="C00000"/>
                </a:solidFill>
              </a:rPr>
              <a:t>     X</a:t>
            </a:r>
          </a:p>
          <a:p>
            <a:endParaRPr lang="tr-TR" dirty="0">
              <a:solidFill>
                <a:srgbClr val="C00000"/>
              </a:solidFill>
            </a:endParaRPr>
          </a:p>
          <a:p>
            <a:endParaRPr lang="tr-TR" dirty="0">
              <a:solidFill>
                <a:srgbClr val="C00000"/>
              </a:solidFill>
            </a:endParaRPr>
          </a:p>
          <a:p>
            <a:endParaRPr lang="tr-TR" dirty="0">
              <a:solidFill>
                <a:srgbClr val="C00000"/>
              </a:solidFill>
            </a:endParaRPr>
          </a:p>
          <a:p>
            <a:r>
              <a:rPr lang="tr-TR" dirty="0">
                <a:solidFill>
                  <a:srgbClr val="C00000"/>
                </a:solidFill>
              </a:rPr>
              <a:t>                    X</a:t>
            </a:r>
          </a:p>
          <a:p>
            <a:endParaRPr lang="tr-TR" dirty="0">
              <a:solidFill>
                <a:srgbClr val="C00000"/>
              </a:solidFill>
            </a:endParaRPr>
          </a:p>
          <a:p>
            <a:endParaRPr lang="tr-TR" dirty="0">
              <a:solidFill>
                <a:srgbClr val="C00000"/>
              </a:solidFill>
            </a:endParaRPr>
          </a:p>
          <a:p>
            <a:endParaRPr lang="tr-TR" dirty="0">
              <a:solidFill>
                <a:srgbClr val="C00000"/>
              </a:solidFill>
            </a:endParaRPr>
          </a:p>
          <a:p>
            <a:r>
              <a:rPr lang="tr-TR" dirty="0">
                <a:solidFill>
                  <a:srgbClr val="C00000"/>
                </a:solidFill>
              </a:rPr>
              <a:t>                    X</a:t>
            </a:r>
          </a:p>
        </p:txBody>
      </p:sp>
    </p:spTree>
    <p:extLst>
      <p:ext uri="{BB962C8B-B14F-4D97-AF65-F5344CB8AC3E}">
        <p14:creationId xmlns:p14="http://schemas.microsoft.com/office/powerpoint/2010/main" val="420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3772" y="1196752"/>
            <a:ext cx="8208912" cy="5178648"/>
          </a:xfrm>
        </p:spPr>
        <p:txBody>
          <a:bodyPr rtlCol="0">
            <a:normAutofit/>
          </a:bodyPr>
          <a:lstStyle/>
          <a:p>
            <a:r>
              <a:rPr lang="tr-TR" sz="2800" b="1" dirty="0"/>
              <a:t>Verimli ders çalışma </a:t>
            </a:r>
            <a:r>
              <a:rPr lang="tr-TR" sz="2800" dirty="0"/>
              <a:t>; Belirli bir amaç doğrultusunda planlı ve </a:t>
            </a:r>
            <a:r>
              <a:rPr lang="tr-TR" sz="2600" dirty="0"/>
              <a:t>programlı</a:t>
            </a:r>
            <a:r>
              <a:rPr lang="tr-TR" sz="2800" dirty="0"/>
              <a:t>  çalışmaktır.</a:t>
            </a:r>
            <a:br>
              <a:rPr lang="tr-TR" sz="2800" dirty="0"/>
            </a:br>
            <a:br>
              <a:rPr lang="tr-TR" sz="3200" dirty="0"/>
            </a:br>
            <a:br>
              <a:rPr lang="tr-TR" sz="3200" dirty="0"/>
            </a:br>
            <a:br>
              <a:rPr lang="tr-TR" sz="3200" dirty="0"/>
            </a:br>
            <a:endParaRPr lang="en-US" sz="3200" dirty="0"/>
          </a:p>
        </p:txBody>
      </p:sp>
      <p:sp>
        <p:nvSpPr>
          <p:cNvPr id="3" name="Metin Yer Tutucusu 2"/>
          <p:cNvSpPr>
            <a:spLocks noGrp="1"/>
          </p:cNvSpPr>
          <p:nvPr>
            <p:ph type="body" idx="1"/>
          </p:nvPr>
        </p:nvSpPr>
        <p:spPr>
          <a:xfrm>
            <a:off x="333772" y="116633"/>
            <a:ext cx="8568952" cy="1152127"/>
          </a:xfrm>
        </p:spPr>
        <p:txBody>
          <a:bodyPr rtlCol="0">
            <a:normAutofit fontScale="92500"/>
          </a:bodyPr>
          <a:lstStyle/>
          <a:p>
            <a:endParaRPr lang="tr-TR" b="1" dirty="0"/>
          </a:p>
          <a:p>
            <a:r>
              <a:rPr lang="tr-TR" sz="3900" b="1" dirty="0"/>
              <a:t>VERİMLİ DERS ÇALIŞMA YÖNTEMLERİ</a:t>
            </a:r>
            <a:endParaRPr lang="en-US" sz="3900" b="1" dirty="0"/>
          </a:p>
          <a:p>
            <a:pPr rtl="0"/>
            <a:endParaRPr lang="en-US" dirty="0"/>
          </a:p>
        </p:txBody>
      </p:sp>
      <p:graphicFrame>
        <p:nvGraphicFramePr>
          <p:cNvPr id="11" name="Diyagram 10"/>
          <p:cNvGraphicFramePr/>
          <p:nvPr>
            <p:extLst>
              <p:ext uri="{D42A27DB-BD31-4B8C-83A1-F6EECF244321}">
                <p14:modId xmlns:p14="http://schemas.microsoft.com/office/powerpoint/2010/main" val="2274454635"/>
              </p:ext>
            </p:extLst>
          </p:nvPr>
        </p:nvGraphicFramePr>
        <p:xfrm>
          <a:off x="549797" y="2276872"/>
          <a:ext cx="820891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955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7788" y="1556792"/>
            <a:ext cx="8208913" cy="4818608"/>
          </a:xfrm>
        </p:spPr>
        <p:txBody>
          <a:bodyPr rtlCol="0">
            <a:normAutofit/>
          </a:bodyPr>
          <a:lstStyle/>
          <a:p>
            <a:r>
              <a:rPr lang="tr-TR" sz="3200" dirty="0"/>
              <a:t>	Hedef; bir hayalin, bir düşüncenin tarih veya zaman belirleyip, eylem planıyla desteklenmesi ve harekete geçirilmesi demektir.</a:t>
            </a:r>
            <a:br>
              <a:rPr lang="tr-TR" sz="3200" dirty="0"/>
            </a:br>
            <a:r>
              <a:rPr lang="tr-TR" sz="3200" dirty="0"/>
              <a:t>	Ne istediğini bilen çocuklar geleceğin kendine güvenen ve başarılı yetişkinleri olmaktadır.</a:t>
            </a:r>
            <a:br>
              <a:rPr lang="tr-TR" sz="3200" dirty="0"/>
            </a:br>
            <a:r>
              <a:rPr lang="tr-TR" sz="3200" dirty="0"/>
              <a:t>	Hedef belirlemek, dikkatimizin dağılmamasına, planlı ve programlı çalışmamıza yardım eder.</a:t>
            </a:r>
            <a:br>
              <a:rPr lang="tr-TR" sz="3200" dirty="0"/>
            </a:br>
            <a:endParaRPr lang="en-US" sz="3200" dirty="0"/>
          </a:p>
        </p:txBody>
      </p:sp>
      <p:sp>
        <p:nvSpPr>
          <p:cNvPr id="3" name="Metin Yer Tutucusu 2"/>
          <p:cNvSpPr>
            <a:spLocks noGrp="1"/>
          </p:cNvSpPr>
          <p:nvPr>
            <p:ph type="body" idx="1"/>
          </p:nvPr>
        </p:nvSpPr>
        <p:spPr>
          <a:xfrm>
            <a:off x="333773" y="260649"/>
            <a:ext cx="8352928" cy="936104"/>
          </a:xfrm>
        </p:spPr>
        <p:txBody>
          <a:bodyPr rtlCol="0">
            <a:normAutofit/>
          </a:bodyPr>
          <a:lstStyle/>
          <a:p>
            <a:pPr algn="ctr" rtl="0"/>
            <a:r>
              <a:rPr lang="tr-TR" sz="3200" b="1" dirty="0"/>
              <a:t>HEDEF BELİRLEMEK</a:t>
            </a:r>
            <a:endParaRPr lang="en-US" sz="3200" b="1" dirty="0"/>
          </a:p>
        </p:txBody>
      </p:sp>
    </p:spTree>
    <p:extLst>
      <p:ext uri="{BB962C8B-B14F-4D97-AF65-F5344CB8AC3E}">
        <p14:creationId xmlns:p14="http://schemas.microsoft.com/office/powerpoint/2010/main" val="64908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93812" y="1364253"/>
            <a:ext cx="8136904" cy="4818608"/>
          </a:xfrm>
        </p:spPr>
        <p:txBody>
          <a:bodyPr rtlCol="0">
            <a:normAutofit/>
          </a:bodyPr>
          <a:lstStyle/>
          <a:p>
            <a:r>
              <a:rPr lang="tr-TR" sz="2800" dirty="0"/>
              <a:t>Aşağıdaki soruları cevaplayarak kendimize hedef oluşturmaya başlayabiliriz.</a:t>
            </a:r>
            <a:br>
              <a:rPr lang="tr-TR" sz="2800" dirty="0"/>
            </a:br>
            <a:br>
              <a:rPr lang="tr-TR" sz="2800" dirty="0"/>
            </a:br>
            <a:r>
              <a:rPr lang="tr-TR" sz="2800" b="1" dirty="0"/>
              <a:t>1-</a:t>
            </a:r>
            <a:r>
              <a:rPr lang="tr-TR" sz="2800" dirty="0"/>
              <a:t> Ne yapmak istiyorsun?</a:t>
            </a:r>
            <a:br>
              <a:rPr lang="tr-TR" sz="2800" dirty="0"/>
            </a:br>
            <a:br>
              <a:rPr lang="tr-TR" sz="2800" dirty="0"/>
            </a:br>
            <a:r>
              <a:rPr lang="tr-TR" sz="2800" b="1" dirty="0"/>
              <a:t>2-</a:t>
            </a:r>
            <a:r>
              <a:rPr lang="tr-TR" sz="2800" dirty="0"/>
              <a:t> Bu isteğin ne kadar süre sonra gerçekleşebilir?</a:t>
            </a:r>
            <a:br>
              <a:rPr lang="tr-TR" sz="2800" dirty="0"/>
            </a:br>
            <a:br>
              <a:rPr lang="tr-TR" sz="2800" dirty="0"/>
            </a:br>
            <a:r>
              <a:rPr lang="tr-TR" sz="2800" b="1" dirty="0"/>
              <a:t>4-</a:t>
            </a:r>
            <a:r>
              <a:rPr lang="tr-TR" sz="2800" dirty="0"/>
              <a:t> Bunu yapmayı gerçekte ne kadar istiyorsun?</a:t>
            </a:r>
            <a:endParaRPr lang="en-US" sz="2800" dirty="0"/>
          </a:p>
        </p:txBody>
      </p:sp>
      <p:sp>
        <p:nvSpPr>
          <p:cNvPr id="3" name="Metin Yer Tutucusu 2"/>
          <p:cNvSpPr>
            <a:spLocks noGrp="1"/>
          </p:cNvSpPr>
          <p:nvPr>
            <p:ph type="body" idx="1"/>
          </p:nvPr>
        </p:nvSpPr>
        <p:spPr>
          <a:xfrm>
            <a:off x="477788" y="188640"/>
            <a:ext cx="8064896" cy="1152127"/>
          </a:xfrm>
        </p:spPr>
        <p:txBody>
          <a:bodyPr rtlCol="0">
            <a:normAutofit fontScale="85000" lnSpcReduction="20000"/>
          </a:bodyPr>
          <a:lstStyle/>
          <a:p>
            <a:endParaRPr lang="tr-TR" b="1" dirty="0"/>
          </a:p>
          <a:p>
            <a:endParaRPr lang="tr-TR" b="1" dirty="0"/>
          </a:p>
          <a:p>
            <a:pPr algn="ctr"/>
            <a:r>
              <a:rPr lang="tr-TR" sz="3800" b="1" dirty="0"/>
              <a:t>HEDEF BELİRLEMEK</a:t>
            </a:r>
            <a:endParaRPr lang="en-US" sz="3800" b="1" dirty="0"/>
          </a:p>
          <a:p>
            <a:pPr algn="ctr" rtl="0"/>
            <a:endParaRPr lang="en-US" dirty="0"/>
          </a:p>
        </p:txBody>
      </p:sp>
    </p:spTree>
    <p:extLst>
      <p:ext uri="{BB962C8B-B14F-4D97-AF65-F5344CB8AC3E}">
        <p14:creationId xmlns:p14="http://schemas.microsoft.com/office/powerpoint/2010/main" val="246101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itapla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19_TF02787940_TF02787940.potx" id="{28172E8D-EAD7-4AC2-8B44-6816FF20E00E}" vid="{89738596-E4E7-4B62-90A4-7590996B647A}"/>
    </a:ext>
  </a:extLst>
</a:theme>
</file>

<file path=ppt/theme/theme2.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301D382-32B0-43EE-932C-28906AF37617}">
  <ds:schemaRefs>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www.w3.org/XML/1998/namespace"/>
    <ds:schemaRef ds:uri="http://schemas.microsoft.com/office/infopath/2007/PartnerControls"/>
    <ds:schemaRef ds:uri="4873beb7-5857-4685-be1f-d57550cc96cc"/>
    <ds:schemaRef ds:uri="http://schemas.microsoft.com/office/2006/metadata/propertie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Mavi kitap yığını sunusu (geniş ekran)</Template>
  <TotalTime>0</TotalTime>
  <Words>1792</Words>
  <Application>Microsoft Office PowerPoint</Application>
  <PresentationFormat>Özel</PresentationFormat>
  <Paragraphs>110</Paragraphs>
  <Slides>35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35</vt:i4>
      </vt:variant>
    </vt:vector>
  </HeadingPairs>
  <TitlesOfParts>
    <vt:vector size="40" baseType="lpstr">
      <vt:lpstr>Arial</vt:lpstr>
      <vt:lpstr>Century Gothic</vt:lpstr>
      <vt:lpstr>Comic Sans MS</vt:lpstr>
      <vt:lpstr>Signika Negative</vt:lpstr>
      <vt:lpstr>Kitaplar 16 x 9</vt:lpstr>
      <vt:lpstr>PowerPoint Sunusu</vt:lpstr>
      <vt:lpstr>2021-2022 EĞİTİM ÖĞRETİM YILI REHBERLİK ve PSİKOLOJİK DANIŞMA HİZMETLERİ İÇERİK HAZIRLAMA KOMİSYONU</vt:lpstr>
      <vt:lpstr>VERİMLİ DERS ÇALIŞMA YÖNTEMLERİ                      </vt:lpstr>
      <vt:lpstr> Çalışma konusunda yaşanan problemler genellikle benzer problemlerdir. Çözüm yolları da benzerdir.    Önemli olan bu çözümleri uygulamaktaki kararlılıktır.</vt:lpstr>
      <vt:lpstr> ‘’Bu  gün,  günümde  değilim.”  “Bugün moralim bozuk, yarın çalışırım  “Hiç  şansım  yok.”  “Şu  matematiği  nasıl  halledeceğim ?”  “Her  şey  kötü  gidiyor.”  “Neden  çalışayım ki  nasıl  olsa  işe  yaramayacak.”  “Sosyal çalışmaktan  nefret  ediyorum.”  “Fen  ile  aram  ne  zaman  düzelecek?”  “Yaaa gene mi ders?</vt:lpstr>
      <vt:lpstr>Bütün gün mola vermeden ders çalışmaktır.  Yapmaktan hoşlandığın şeylerden; sevdiğin aktivitelerden ve arkadaşlarınla vakit geçirmekten vazgeçmeden, planlı, programlı çalışmaktır.  Başarılı arkadaşlarının çalışma planlarını alıp olduğu gibi uygulamaktır.  Sürekli en çok sevdiğin derslere çalışmaktır. </vt:lpstr>
      <vt:lpstr>Verimli ders çalışma ; Belirli bir amaç doğrultusunda planlı ve programlı  çalışmaktır.    </vt:lpstr>
      <vt:lpstr> Hedef; bir hayalin, bir düşüncenin tarih veya zaman belirleyip, eylem planıyla desteklenmesi ve harekete geçirilmesi demektir.  Ne istediğini bilen çocuklar geleceğin kendine güvenen ve başarılı yetişkinleri olmaktadır.  Hedef belirlemek, dikkatimizin dağılmamasına, planlı ve programlı çalışmamıza yardım eder. </vt:lpstr>
      <vt:lpstr>Aşağıdaki soruları cevaplayarak kendimize hedef oluşturmaya başlayabiliriz.  1- Ne yapmak istiyorsun?  2- Bu isteğin ne kadar süre sonra gerçekleşebilir?  4- Bunu yapmayı gerçekte ne kadar istiyorsun?</vt:lpstr>
      <vt:lpstr>   Hedefin açık-seçik, senin için ulaşılabilir olmalı ancak en önemlisi, hedefinin gerçekçi olmasıdır.  Yapmamız gereken hedefimize ulaşmak için küçük basamaklar, alt hedefler oluşturmak.</vt:lpstr>
      <vt:lpstr> Hedefimiz okumayı en çok istediğimiz liseyi kazanmak olsun;   Hedefimizdeki liseyi nasıl kazanabileceğimizi belirleyen 1 günlük-1 haftalık- 1 aylık alt hedefler belirleyebiliriz.   1 günlük hedef; gün içinde öğrendiklerimi tekrar etmek, bilgimin yetersiz olduğunu düşündüğüm dersleri tekrar etmek ...    1 haftalık hedef; belirlediğim eksik konularımı tamamlamak …    1 aylık hedef; her deneme sınavında net sayımı yükseltmek … olabilir.     </vt:lpstr>
      <vt:lpstr> Belirlenen hedef doğrultusunda bir plan ve çalışma yapılması gerekmektedir.    Genel ifadeler yerine özel hedefleri içermelidir. Örneğin, ‘Matematik Çalışması’ değil de ‘Üslü Sayılar Konu Tekrarı’ gibi detaylandırılmalıdır.    Planın esnek olması da önemlidir.</vt:lpstr>
      <vt:lpstr>Zamanı daha verimli kullanırsınız ve konuları yetiştirememe riski azalır.   Sadece sevdiğiniz değil, dengeli bir şekilde tüm derslere çalışırsınız.  Sadece canınız istediğinde değil, her gün çalışırsınız..  Hangi derse çalışsam, ne zaman çalışmaya başlasam gibi kararsızlıklar yaşamazsınız.  Çalışmayı ertelemezsiniz.    </vt:lpstr>
      <vt:lpstr>   </vt:lpstr>
      <vt:lpstr>• Mümkün olduğunca günün benzer saatlerinde ders çalışın.  •Dinlenme, beslenme gibi temel ihtiyaçları ihmal etmeyin.  • En fazla zorlandığınız derslere daha çok vakit ayırın.  •Kolay anladığınız derslere çok vakit ayırmak yerine daha fazla test çözmeye çalışın.  • Mutlaka kendinize serbest zaman, özel zaman gibi aralıklar bırakın.  </vt:lpstr>
      <vt:lpstr> Dersi iyi dinleyin ve anlamadığınız yerleri mutlaka öğretmeninize sorun. Bir konuyu anladığınızdan emin olmadan geçmeyin.    Derste önemli olduğunu düşündüğünüz yerlerin altını çizmek yerine not alın. Not alırken kendi cümlelerinizi kurmak, konuyu anlamanızı ve hatırlamanızı kolaylaştıracaktır.    Konuyu öğrendikten sonra, konuyla ilgili mutlaka test çözün.   </vt:lpstr>
      <vt:lpstr> Eğer yanlış sayınız fazlaysa, (örneğin yirmi soruda beş yanlış…) konuyu tekrar çalışın.   Yanlış yaptığınız soruları tekrar yapmak, doğrusunu öğrenmek çok önemli.    Öğrendiklerinizi başkalarına anlatarak da öğrendiklerinizin zihninizde kalıcılığını arttırılabilirsiniz.   Derse hazırlıklı gelmek verimi % 100 artırır. İşlenecek konulara önceden hazırlık yapmak konuyu anlamanızı kolaylaştıracaktır.    Ders çalışma programınızda mutlaka aralıklı tekrarlara yer verin.    </vt:lpstr>
      <vt:lpstr> Özet, beyni zorlayan onun hatırlama ve bilgiyi analiz etme kapasitesini artıran bir uygulamadır.    Ders çalışırken televizyon seyretmek, özellikle sözlü müzik dinlemek, telefonla konuşmak, mesajlaşmak … çalışma veriminizi düşürecektir.    Sadece sevdiğiniz derslere değil, sevmediğiniz derslere de vakit ayırmalısınız. Zorlandığınız dersin hemen ardından daha rahat anladığınız    </vt:lpstr>
      <vt:lpstr> Öğrendiğiniz hiçbir şey silinip gitmez, tamamen unutma diye bir şey yoktur, ancak tekrar yapmak çok önemli. Bir bilgiyi öğrendikten;    20 dakika sonra      1 saat sonra     1 gün sonra                 UNUTUYORUZ…  </vt:lpstr>
      <vt:lpstr>PowerPoint Sunusu</vt:lpstr>
      <vt:lpstr>PowerPoint Sunusu</vt:lpstr>
      <vt:lpstr> Düzenli tekrarlar ise unutma oranımızı en aza indirecektir. Peki konu özetleri çıkararak, soru-test çözerek konu tekrarlarımızı ne sıklıkta yapalım?  </vt:lpstr>
      <vt:lpstr> Anlama, yorumlama, analiz etme, çıkarımda bulunma becerilerimizi ve k Kapasitemizi arttırmak için.   Daha iyi düşünmek için. Ne kadar çok kelime bilirsek o kadar çok düşünürüz.   Farklı fikirler ortaya atabilmek için.   Sınavlarda daha başarılı olabilmek için. Özellikle paragraf sorularını sıkılmadan okuyabilmek için.</vt:lpstr>
      <vt:lpstr> Okuyarak olayların ve gelişmelerin iç yüzünü öğrenen bir kişi, öncelikle kendine olan güvenini artırır. Bu ise aynı zamanda düşünce ufkunu geliştirip, geniş bir görüş açısı sağlayarak, olayları inceleme yeteneği kazandırır.    Hızlı konuşma ve kendinizi daha kolay ifade edebilme yeteneğiniz artar.    Okumak haz duymaya, zihnimizi süslemeye, karar verme yeteneklerimizi    geliştirmeye yarar. İnsanı olgunlaştırır, erdemli kılar.</vt:lpstr>
      <vt:lpstr> Test tekniğine dayalı sınavlarda başarısızlığın nedeni genellikle bilgi eksikliğinden değil, sorulara yaklaşım tarzından veya soru sitiline aşina olmamaktan kaynaklanır.    Test tecrübesi sınav sonucunu etkileyen en önemli etkenlerdendir. Test çözme tekniğini iyi bilmek, istenen sonucun alınmasını büyük ölçüde sağlayacaktır.  </vt:lpstr>
      <vt:lpstr> Sınavdan önce çözülen yüzlerce hatta binlerce sorunun oluşturduğu bilgi birikimi adayın sınavda başarılı olmasını sağlar. Çünkü çözülen her soru gerçek sınav öncesi adaya tecrübe kazandıracaktır.   Deneme sınavları kendinizi değerlendirdiğiniz bir alandır. Eksikliklerinizi ve yeterliliklerinizi, sınava giren diğer öğrencilere kıyasla durumunuzu göreceğiniz bir sınavdır. Bu nedenle deneme sınavlarını önemsemeli ve gereken dikkati göstererek çözmelisiniz. </vt:lpstr>
      <vt:lpstr> Soruları yanıtlamaya en başarılı olduğunuz dersin sorularından başlayın. Böylece bu testi doğru çözerek moral kazanmış olacaksınız.    Bazı soruların cevaplarını çok iyi bildiğiniz halde o anda hatırlamayabilirsiniz. Bu soruları işaretleyerek geri dönmek üzere boş bırakın.    Cevaplarınızı optik okuyucuya her sorudan sonra işaretleyin. Testin sonunda cevaplandırma işleminiz bittikten sonra işaretleme esnasında kaydırma yapmış olma ihtimaline karşı cevaplarınızı bir kez daha kontrol edin.  </vt:lpstr>
      <vt:lpstr> Her gün belirli miktarda soru çözmeye çalışın. Soru çözmek sizde bir alışkanlık olsun.   Bir konuyla ilgili soruları çözmeden önce o konuyu iyi öğrenmelisiniz. Soru çözerek de öğrenip öğrenmediğinizi kontrol etmiş olursunuz.   Soruya yaklaşırken kendi mantığımızla değil, sorunun mantığıyla hareket etmek gerekir.    Bütün şıkları okumadan doğru olduğuna inandığınız şıkkı işaretlemeyin. Çünkü bazı sorular sizden en doğru cevabı bulmanızı ister.   </vt:lpstr>
      <vt:lpstr> İki şık Da birbirine benziyorsa doğru cevap büyük ihtimalle ikisi de değildir. İki şık birbirinin zıddıysa bunlardan biri doğrudur.   Yanlış olduğuna kesin emin olmadıkça ilk tahminde bulunduğunuz cevabı değiştirmeyin.   Doğru çözdüğünüzden emin olmadığınız soru ve sorular varsa o soruya hemen değil de birkaç tane soru çözdükten sonra bakın.   </vt:lpstr>
      <vt:lpstr> Paragraf sorularında önce soru kökünü okursanız paragrafı daha kolay ve daha kısa sürede anlarsınız. Bu ise soruyu daha çabuk çözeceğiniz anlamına gelir.   Uzun paragraftan oluşan soruları “uzun soru zordur” yargısında bulunarak o soruyu okumadan geçmeyin. Paragraf sorularının en önemli özelliği cevabının paragrafın içinde gizli olmasıdır.   Soru cümlelerinin sonundaki ifadelerin olumlu yada olumsuz oluşuna dikkat edin. Yani hangisidir, değildir, belirtilmiştir, belirtilmemiştir gibi…    </vt:lpstr>
      <vt:lpstr> Soru cümlelerinin sonundaki ifadelerin olumlu yada olumsuz oluşuna dikkat edin. Yani hangisidir, değildir, belirtilmiştir, belirtilmemiştir gibi…   Doğru cevaba daha kısa sürede ulaşmak istiyorsanız, yanlış olduğuna inandığınız şıkları hemen eleyin. Kalan şıklar üzerinde düşünün.   Sayısal sorularda işlemleri mutlaka kaleminizi kullanarak yapın.  </vt:lpstr>
      <vt:lpstr> Sayısal sorularda işlemleri mutlaka kaleminizi kullanarak yapın.    Soruları okurken hızınızı kesecek davranışlar olabilir. Örneğin sesli okuma alışkanlığı, dudak kıpırdatarak okumaya çalışmak, okunan her ifadenin altını çizmek gibi. Hızlı okuma tekniklerini kullanmalı ve sınav öncesi okuma egzersizleri ile okuma hızınızı artırmalısınız.     </vt:lpstr>
      <vt:lpstr> Bir dinlenme aralığına ihtiyaç olduğunu hissettiğinizde; kaleminizi bırakın, gözlerinizi kapatın, alnınızı ve şakaklarınızı ovarak veya sizi rahatlatacak başka bir dinlenme egzersizi yaparak 15 saniye gibi bir süreyi bu amaçla kullanın.   Sınavdan önce çözülen her soru tipi aday için bir avantajdır. Öğrencinin test çözerken “bir sorudan ne çıkar canım” diyerek o soruyu yok sayması en büyük hatadır.  </vt:lpstr>
      <vt:lpstr>Siz hedefinizi belirleyin, kazanacağınıza inanın ve çalışın. Gerisi kendiliğinden gelecektir.</vt:lpstr>
      <vt:lpstr>  HOŞÇAKALIN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2019-10-09T14:20:38Z</dcterms:created>
  <dcterms:modified xsi:type="dcterms:W3CDTF">2021-10-07T11:57:44Z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