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Orta Stil 2 - Vurgu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slideMaster" Target="slideMasters/slide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9ED52E2-0671-4D6F-B8C2-A41A336FF525}" type="datetimeFigureOut">
              <a:rPr lang="tr-TR" smtClean="0"/>
              <a:t>08.10.2021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9ED52E2-0671-4D6F-B8C2-A41A336FF525}" type="datetimeFigureOut">
              <a:rPr lang="tr-TR" smtClean="0"/>
              <a:t>08.10.2021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9ED52E2-0671-4D6F-B8C2-A41A336FF525}" type="datetimeFigureOut">
              <a:rPr lang="tr-TR" smtClean="0"/>
              <a:t>08.10.2021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ED52E2-0671-4D6F-B8C2-A41A336FF525}" type="datetimeFigureOut">
              <a:rPr lang="tr-TR" smtClean="0"/>
              <a:t>08.10.2021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39ED52E2-0671-4D6F-B8C2-A41A336FF525}" type="datetimeFigureOut">
              <a:rPr lang="tr-TR" smtClean="0"/>
              <a:t>08.10.2021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9ED52E2-0671-4D6F-B8C2-A41A336FF525}" type="datetimeFigureOut">
              <a:rPr lang="tr-TR" smtClean="0"/>
              <a:t>08.10.2021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B0A96E-3BD5-482C-B146-80286F7BED47}"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9ED52E2-0671-4D6F-B8C2-A41A336FF525}" type="datetimeFigureOut">
              <a:rPr lang="tr-TR" smtClean="0"/>
              <a:t>08.10.2021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9ED52E2-0671-4D6F-B8C2-A41A336FF525}" type="datetimeFigureOut">
              <a:rPr lang="tr-TR" smtClean="0"/>
              <a:t>08.10.2021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D52E2-0671-4D6F-B8C2-A41A336FF525}" type="datetimeFigureOut">
              <a:rPr lang="tr-TR" smtClean="0"/>
              <a:t>08.10.2021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39ED52E2-0671-4D6F-B8C2-A41A336FF525}" type="datetimeFigureOut">
              <a:rPr lang="tr-TR" smtClean="0"/>
              <a:t>08.10.2021</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8B0A96E-3BD5-482C-B146-80286F7BED4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9ED52E2-0671-4D6F-B8C2-A41A336FF525}" type="datetimeFigureOut">
              <a:rPr lang="tr-TR" smtClean="0"/>
              <a:t>08.10.2021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B0A96E-3BD5-482C-B146-80286F7BED4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9ED52E2-0671-4D6F-B8C2-A41A336FF525}" type="datetimeFigureOut">
              <a:rPr lang="tr-TR" smtClean="0"/>
              <a:t>08.10.2021</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8B0A96E-3BD5-482C-B146-80286F7BED4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asarisiralamalari.com/tarih-ogretmenligi-2022-taban-puanlari-ve-basari-siralamalari/" TargetMode="External"/><Relationship Id="rId3" Type="http://schemas.openxmlformats.org/officeDocument/2006/relationships/hyperlink" Target="https://www.basarisiralamalari.com/basin-ve-yayin-2022-taban-puanlari-ve-basari-siralamalari/" TargetMode="External"/><Relationship Id="rId7" Type="http://schemas.openxmlformats.org/officeDocument/2006/relationships/hyperlink" Target="https://www.basarisiralamalari.com/ozel-egitim-ogretmenligi-2022-taban-puanlari-ve-basari-siralamalari/" TargetMode="External"/><Relationship Id="rId12" Type="http://schemas.openxmlformats.org/officeDocument/2006/relationships/hyperlink" Target="https://www.basarisiralamalari.com/sinema-ve-televizyon-2022-taban-puanlari-ve-basari-siralamalari/" TargetMode="External"/><Relationship Id="rId2" Type="http://schemas.openxmlformats.org/officeDocument/2006/relationships/hyperlink" Target="https://www.basarisiralamalari.com/arkeoloji-ve-sanat-tarihi-2022-taban-puanlari-ve-basari-siralamalari/" TargetMode="External"/><Relationship Id="rId1" Type="http://schemas.openxmlformats.org/officeDocument/2006/relationships/slideLayout" Target="../slideLayouts/slideLayout2.xml"/><Relationship Id="rId6" Type="http://schemas.openxmlformats.org/officeDocument/2006/relationships/hyperlink" Target="https://www.basarisiralamalari.com/okul-oncesi-ogretmenligi-2022-taban-puanlari-ve-basari-siralamalari/" TargetMode="External"/><Relationship Id="rId11" Type="http://schemas.openxmlformats.org/officeDocument/2006/relationships/hyperlink" Target="https://www.basarisiralamalari.com/sosyal-bilgiler-ogretmenligi-2022-taban-puanlari-ve-basari-siralamalari/" TargetMode="External"/><Relationship Id="rId5" Type="http://schemas.openxmlformats.org/officeDocument/2006/relationships/hyperlink" Target="https://www.basarisiralamalari.com/cagdas-turk-lehceleri-ve-edebiyatlari-2022-taban-puanlari-ve-basari-siralamalari/" TargetMode="External"/><Relationship Id="rId10" Type="http://schemas.openxmlformats.org/officeDocument/2006/relationships/hyperlink" Target="https://www.basarisiralamalari.com/turk-dili-ve-edebiyati-2022-taban-puanlari-ve-basari-siralamalari/" TargetMode="External"/><Relationship Id="rId4" Type="http://schemas.openxmlformats.org/officeDocument/2006/relationships/hyperlink" Target="https://www.basarisiralamalari.com/cografya-ogretmenligi-2022-taban-puanlari-ve-basari-siralamalari/" TargetMode="External"/><Relationship Id="rId9" Type="http://schemas.openxmlformats.org/officeDocument/2006/relationships/hyperlink" Target="https://www.basarisiralamalari.com/turkce-ogretmenligi-2022-taban-puanlari-ve-basari-siralamalari/"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okulsecim.com/bolum-taban-puanlari/lisans/sinif-ogretmenligi" TargetMode="External"/><Relationship Id="rId3" Type="http://schemas.openxmlformats.org/officeDocument/2006/relationships/hyperlink" Target="https://www.basarisiralamalari.com/uluslararasi-iliskiler-2022-taban-puanlari-ve-basari-siralamalari/" TargetMode="External"/><Relationship Id="rId7" Type="http://schemas.openxmlformats.org/officeDocument/2006/relationships/hyperlink" Target="https://okulsecim.com/bolum-taban-puanlari/lisans/siyaset-bilimi-ve-kamu-yonetimi" TargetMode="External"/><Relationship Id="rId2" Type="http://schemas.openxmlformats.org/officeDocument/2006/relationships/hyperlink" Target="https://okulsecim.com/bolum-taban-puanlari/lisans/hukuk" TargetMode="External"/><Relationship Id="rId1" Type="http://schemas.openxmlformats.org/officeDocument/2006/relationships/slideLayout" Target="../slideLayouts/slideLayout2.xml"/><Relationship Id="rId6" Type="http://schemas.openxmlformats.org/officeDocument/2006/relationships/hyperlink" Target="https://okulsecim.com/bolum-taban-puanlari/lisans/sosyoloji" TargetMode="External"/><Relationship Id="rId5" Type="http://schemas.openxmlformats.org/officeDocument/2006/relationships/hyperlink" Target="https://okulsecim.com/bolum-taban-puanlari/lisans/iktisat" TargetMode="External"/><Relationship Id="rId4" Type="http://schemas.openxmlformats.org/officeDocument/2006/relationships/hyperlink" Target="https://okulsecim.com/bolum-taban-puanlari/lisans/psikolojik-danismanlik-ve-rehberlik" TargetMode="External"/><Relationship Id="rId9" Type="http://schemas.openxmlformats.org/officeDocument/2006/relationships/hyperlink" Target="https://okulsecim.com/bolum-taban-puanlari/lisans/psikoloj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a.edu.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hberlik\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485188"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6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Font typeface="Wingdings" panose="05000000000000000000" pitchFamily="2" charset="2"/>
              <a:buChar char="ü"/>
            </a:pPr>
            <a:r>
              <a:rPr lang="tr-TR" sz="2500" dirty="0" err="1">
                <a:solidFill>
                  <a:schemeClr val="accent4">
                    <a:lumMod val="50000"/>
                  </a:schemeClr>
                </a:solidFill>
              </a:rPr>
              <a:t>Ayt’nin</a:t>
            </a:r>
            <a:r>
              <a:rPr lang="tr-TR" sz="2500" dirty="0">
                <a:solidFill>
                  <a:schemeClr val="accent4">
                    <a:lumMod val="50000"/>
                  </a:schemeClr>
                </a:solidFill>
              </a:rPr>
              <a:t> toplam puan içerisindeki ağırlığı %60’tır</a:t>
            </a:r>
          </a:p>
          <a:p>
            <a:pPr lvl="0">
              <a:buFont typeface="Wingdings" panose="05000000000000000000" pitchFamily="2" charset="2"/>
              <a:buChar char="ü"/>
            </a:pPr>
            <a:r>
              <a:rPr lang="tr-TR" sz="2500" dirty="0">
                <a:solidFill>
                  <a:schemeClr val="accent4">
                    <a:lumMod val="50000"/>
                  </a:schemeClr>
                </a:solidFill>
              </a:rPr>
              <a:t>4  test tek oturum olacak şekilde uygulanır.</a:t>
            </a:r>
          </a:p>
          <a:p>
            <a:pPr lvl="0">
              <a:buFont typeface="Wingdings" panose="05000000000000000000" pitchFamily="2" charset="2"/>
              <a:buChar char="ü"/>
            </a:pPr>
            <a:r>
              <a:rPr lang="tr-TR" sz="2500" dirty="0">
                <a:solidFill>
                  <a:schemeClr val="accent4">
                    <a:lumMod val="50000"/>
                  </a:schemeClr>
                </a:solidFill>
              </a:rPr>
              <a:t>Öğleden sonra dil sınavı yapılır.</a:t>
            </a:r>
          </a:p>
          <a:p>
            <a:pPr lvl="0">
              <a:buFont typeface="Wingdings" panose="05000000000000000000" pitchFamily="2" charset="2"/>
              <a:buChar char="ü"/>
            </a:pPr>
            <a:r>
              <a:rPr lang="tr-TR" sz="2500" dirty="0">
                <a:solidFill>
                  <a:schemeClr val="accent4">
                    <a:lumMod val="50000"/>
                  </a:schemeClr>
                </a:solidFill>
              </a:rPr>
              <a:t>Tüm oturumların sonunda 4 farklı puan türü oluşur.</a:t>
            </a:r>
          </a:p>
          <a:p>
            <a:pPr lvl="0">
              <a:buFont typeface="Wingdings" panose="05000000000000000000" pitchFamily="2" charset="2"/>
              <a:buChar char="ü"/>
            </a:pPr>
            <a:r>
              <a:rPr lang="tr-TR" sz="2500" dirty="0">
                <a:solidFill>
                  <a:schemeClr val="accent4">
                    <a:lumMod val="50000"/>
                  </a:schemeClr>
                </a:solidFill>
              </a:rPr>
              <a:t>Sözel, </a:t>
            </a:r>
            <a:r>
              <a:rPr lang="tr-TR" sz="2500" dirty="0" err="1">
                <a:solidFill>
                  <a:schemeClr val="accent4">
                    <a:lumMod val="50000"/>
                  </a:schemeClr>
                </a:solidFill>
              </a:rPr>
              <a:t>Sayısal,Eşit</a:t>
            </a:r>
            <a:r>
              <a:rPr lang="tr-TR" sz="2500" dirty="0">
                <a:solidFill>
                  <a:schemeClr val="accent4">
                    <a:lumMod val="50000"/>
                  </a:schemeClr>
                </a:solidFill>
              </a:rPr>
              <a:t> Ağırlık ve Dil puan türlerinde 180 puan ve üzeri alanlar lisans programlarını tercih edebilecekler.</a:t>
            </a:r>
          </a:p>
          <a:p>
            <a:endParaRPr lang="tr-TR" dirty="0"/>
          </a:p>
        </p:txBody>
      </p:sp>
      <p:pic>
        <p:nvPicPr>
          <p:cNvPr id="4098" name="Picture 2" descr="C:\Users\rehberlik\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700" y="0"/>
            <a:ext cx="1907300" cy="128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9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www.cihanyesilyurt.com/wp-content/uploads/2020-2021SINAVSISTEMISUNUMU_page_12.jpe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198"/>
            <a:ext cx="8604448" cy="4876398"/>
          </a:xfrm>
          <a:prstGeom prst="rect">
            <a:avLst/>
          </a:prstGeom>
          <a:noFill/>
          <a:ln>
            <a:noFill/>
          </a:ln>
        </p:spPr>
      </p:pic>
    </p:spTree>
    <p:extLst>
      <p:ext uri="{BB962C8B-B14F-4D97-AF65-F5344CB8AC3E}">
        <p14:creationId xmlns:p14="http://schemas.microsoft.com/office/powerpoint/2010/main" val="150777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www.cihanyesilyurt.com/wp-content/uploads/2020-2021SINAVSISTEMISUNUMU_page_14.jpe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632848" cy="4774907"/>
          </a:xfrm>
          <a:prstGeom prst="rect">
            <a:avLst/>
          </a:prstGeom>
          <a:noFill/>
          <a:ln>
            <a:noFill/>
          </a:ln>
        </p:spPr>
      </p:pic>
    </p:spTree>
    <p:extLst>
      <p:ext uri="{BB962C8B-B14F-4D97-AF65-F5344CB8AC3E}">
        <p14:creationId xmlns:p14="http://schemas.microsoft.com/office/powerpoint/2010/main" val="74732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http://www.cihanyesilyurt.com/wp-content/uploads/2020-2021SINAVSISTEMISUNUMU_page_16.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6912768" cy="4248472"/>
          </a:xfrm>
          <a:prstGeom prst="rect">
            <a:avLst/>
          </a:prstGeom>
          <a:noFill/>
          <a:ln>
            <a:noFill/>
          </a:ln>
        </p:spPr>
      </p:pic>
    </p:spTree>
    <p:extLst>
      <p:ext uri="{BB962C8B-B14F-4D97-AF65-F5344CB8AC3E}">
        <p14:creationId xmlns:p14="http://schemas.microsoft.com/office/powerpoint/2010/main" val="293981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http://www.cihanyesilyurt.com/wp-content/uploads/2020-2021SINAVSISTEMISUNUMU_page_17.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129" y="-243408"/>
            <a:ext cx="6796339" cy="3939852"/>
          </a:xfrm>
          <a:prstGeom prst="rect">
            <a:avLst/>
          </a:prstGeom>
          <a:noFill/>
          <a:ln>
            <a:noFill/>
          </a:ln>
        </p:spPr>
      </p:pic>
      <p:pic>
        <p:nvPicPr>
          <p:cNvPr id="5" name="Resim 4" descr="http://www.cihanyesilyurt.com/wp-content/uploads/2020-2021SINAVSISTEMISUNUMU_page_18.jpeg"/>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5024"/>
            <a:ext cx="6480720" cy="3212976"/>
          </a:xfrm>
          <a:prstGeom prst="rect">
            <a:avLst/>
          </a:prstGeom>
          <a:noFill/>
          <a:ln>
            <a:noFill/>
          </a:ln>
        </p:spPr>
      </p:pic>
    </p:spTree>
    <p:extLst>
      <p:ext uri="{BB962C8B-B14F-4D97-AF65-F5344CB8AC3E}">
        <p14:creationId xmlns:p14="http://schemas.microsoft.com/office/powerpoint/2010/main" val="317804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8208912" cy="548640"/>
          </a:xfrm>
        </p:spPr>
        <p:txBody>
          <a:bodyPr/>
          <a:lstStyle/>
          <a:p>
            <a:pPr algn="ctr"/>
            <a:r>
              <a:rPr lang="tr-TR" sz="4000" b="1" dirty="0">
                <a:solidFill>
                  <a:srgbClr val="C00000"/>
                </a:solidFill>
                <a:effectLst>
                  <a:reflection blurRad="12700" stA="28000" endPos="45000" dist="1003" dir="5400000" sy="-100000" algn="bl"/>
                </a:effectLst>
              </a:rPr>
              <a:t>ortaöğretim başarı puanı(</a:t>
            </a:r>
            <a:r>
              <a:rPr lang="tr-TR" sz="4000" b="1" dirty="0" err="1">
                <a:solidFill>
                  <a:srgbClr val="C00000"/>
                </a:solidFill>
                <a:effectLst>
                  <a:reflection blurRad="12700" stA="28000" endPos="45000" dist="1003" dir="5400000" sy="-100000" algn="bl"/>
                </a:effectLst>
              </a:rPr>
              <a:t>obp</a:t>
            </a:r>
            <a:r>
              <a:rPr lang="tr-TR" sz="4000" b="1" dirty="0">
                <a:solidFill>
                  <a:srgbClr val="C00000"/>
                </a:solidFill>
                <a:effectLst>
                  <a:reflection blurRad="12700" stA="28000" endPos="45000" dist="1003" dir="5400000" sy="-100000" algn="bl"/>
                </a:effectLst>
              </a:rPr>
              <a:t>)</a:t>
            </a:r>
            <a:r>
              <a:rPr lang="tr-TR" sz="3500" dirty="0">
                <a:solidFill>
                  <a:srgbClr val="C00000"/>
                </a:solidFill>
              </a:rPr>
              <a:t/>
            </a:r>
            <a:br>
              <a:rPr lang="tr-TR" sz="3500" dirty="0">
                <a:solidFill>
                  <a:srgbClr val="C00000"/>
                </a:solidFill>
              </a:rPr>
            </a:br>
            <a:endParaRPr lang="tr-TR" sz="3500" dirty="0">
              <a:solidFill>
                <a:srgbClr val="C00000"/>
              </a:solidFill>
            </a:endParaRPr>
          </a:p>
        </p:txBody>
      </p:sp>
      <p:pic>
        <p:nvPicPr>
          <p:cNvPr id="3074" name="Picture 2" descr="C:\Users\rehberlik\Desktop\make_preferen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885" y="2111404"/>
            <a:ext cx="406545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4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lvl="0">
              <a:buFont typeface="Courier New" panose="02070309020205020404" pitchFamily="49" charset="0"/>
              <a:buChar char="o"/>
            </a:pPr>
            <a:r>
              <a:rPr lang="tr-TR" sz="2500" dirty="0">
                <a:solidFill>
                  <a:schemeClr val="accent4">
                    <a:lumMod val="50000"/>
                  </a:schemeClr>
                </a:solidFill>
              </a:rPr>
              <a:t>OBP, 100-500 aralığında bir değerdedir.</a:t>
            </a:r>
          </a:p>
          <a:p>
            <a:r>
              <a:rPr lang="tr-TR" sz="2500" dirty="0">
                <a:solidFill>
                  <a:schemeClr val="accent4">
                    <a:lumMod val="50000"/>
                  </a:schemeClr>
                </a:solidFill>
              </a:rPr>
              <a:t> </a:t>
            </a:r>
          </a:p>
          <a:p>
            <a:pPr lvl="0">
              <a:buFont typeface="Courier New" panose="02070309020205020404" pitchFamily="49" charset="0"/>
              <a:buChar char="o"/>
            </a:pPr>
            <a:r>
              <a:rPr lang="tr-TR" sz="2500" dirty="0">
                <a:solidFill>
                  <a:schemeClr val="accent4">
                    <a:lumMod val="50000"/>
                  </a:schemeClr>
                </a:solidFill>
              </a:rPr>
              <a:t>Yerleştirme puanları hesaplanırken, diploma notu önce 5 ile çarpılacak ve çıkan sonuç 0,12 katsayısı ile çarpılarak sınav puanlarına (YKS puanları) eklenecektir. Örneğin 80x5=400,  400x0,12=48 olacaktır.</a:t>
            </a:r>
          </a:p>
          <a:p>
            <a:r>
              <a:rPr lang="tr-TR" sz="2500" dirty="0">
                <a:solidFill>
                  <a:schemeClr val="accent4">
                    <a:lumMod val="50000"/>
                  </a:schemeClr>
                </a:solidFill>
              </a:rPr>
              <a:t> </a:t>
            </a:r>
          </a:p>
          <a:p>
            <a:pPr lvl="0">
              <a:buFont typeface="Courier New" panose="02070309020205020404" pitchFamily="49" charset="0"/>
              <a:buChar char="o"/>
            </a:pPr>
            <a:r>
              <a:rPr lang="tr-TR" sz="2500" dirty="0">
                <a:solidFill>
                  <a:schemeClr val="accent4">
                    <a:lumMod val="50000"/>
                  </a:schemeClr>
                </a:solidFill>
              </a:rPr>
              <a:t>Okul puanına TÜBİTAK tan derece almış adayların ek puanları da eklenecektir.</a:t>
            </a:r>
          </a:p>
          <a:p>
            <a:r>
              <a:rPr lang="tr-TR" sz="2500" dirty="0">
                <a:solidFill>
                  <a:schemeClr val="accent4">
                    <a:lumMod val="50000"/>
                  </a:schemeClr>
                </a:solidFill>
              </a:rPr>
              <a:t> </a:t>
            </a:r>
          </a:p>
          <a:p>
            <a:pPr lvl="0">
              <a:buFont typeface="Courier New" panose="02070309020205020404" pitchFamily="49" charset="0"/>
              <a:buChar char="o"/>
            </a:pPr>
            <a:r>
              <a:rPr lang="tr-TR" sz="2500" dirty="0">
                <a:solidFill>
                  <a:schemeClr val="accent4">
                    <a:lumMod val="50000"/>
                  </a:schemeClr>
                </a:solidFill>
              </a:rPr>
              <a:t>YKS puanlarının en büyük değeri 500 olduğu için yerleştirme puanının en büyük değeri: 500+(0,12x500)=560 olacaktır.</a:t>
            </a:r>
          </a:p>
          <a:p>
            <a:endParaRPr lang="tr-TR" dirty="0"/>
          </a:p>
        </p:txBody>
      </p:sp>
      <p:pic>
        <p:nvPicPr>
          <p:cNvPr id="4" name="Picture 2" descr="C:\Users\rehberlik\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7" y="36869"/>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7520940" cy="548640"/>
          </a:xfrm>
        </p:spPr>
        <p:txBody>
          <a:bodyPr/>
          <a:lstStyle/>
          <a:p>
            <a:r>
              <a:rPr lang="tr-TR" sz="3500" b="1" dirty="0">
                <a:solidFill>
                  <a:srgbClr val="C00000"/>
                </a:solidFill>
                <a:effectLst>
                  <a:reflection blurRad="12700" stA="28000" endPos="45000" dist="1003" dir="5400000" sy="-100000" algn="bl"/>
                </a:effectLst>
              </a:rPr>
              <a:t>YKS EK PUANLI YERLEŞTİRME NEDİR?</a:t>
            </a:r>
            <a:r>
              <a:rPr lang="tr-TR" dirty="0"/>
              <a:t/>
            </a:r>
            <a:br>
              <a:rPr lang="tr-TR" dirty="0"/>
            </a:br>
            <a:endParaRPr lang="tr-TR" dirty="0"/>
          </a:p>
        </p:txBody>
      </p:sp>
      <p:sp>
        <p:nvSpPr>
          <p:cNvPr id="4" name="Dikdörtgen 3"/>
          <p:cNvSpPr/>
          <p:nvPr/>
        </p:nvSpPr>
        <p:spPr>
          <a:xfrm>
            <a:off x="323528" y="1556792"/>
            <a:ext cx="8352928" cy="3554819"/>
          </a:xfrm>
          <a:prstGeom prst="rect">
            <a:avLst/>
          </a:prstGeom>
        </p:spPr>
        <p:txBody>
          <a:bodyPr wrap="square">
            <a:spAutoFit/>
          </a:bodyPr>
          <a:lstStyle/>
          <a:p>
            <a:pPr marL="342900" lvl="0" indent="-342900">
              <a:buFont typeface="Wingdings" panose="05000000000000000000" pitchFamily="2" charset="2"/>
              <a:buChar char="q"/>
            </a:pPr>
            <a:r>
              <a:rPr lang="tr-TR" sz="2500" b="1" dirty="0">
                <a:solidFill>
                  <a:schemeClr val="accent4">
                    <a:lumMod val="50000"/>
                  </a:schemeClr>
                </a:solidFill>
                <a:effectLst>
                  <a:outerShdw blurRad="69850" dist="43180" dir="5400000" sx="0" sy="0">
                    <a:srgbClr val="000000">
                      <a:alpha val="65000"/>
                    </a:srgbClr>
                  </a:outerShdw>
                </a:effectLst>
              </a:rPr>
              <a:t>Ek puanlı yerleştirme hakkı meslek lisesi mezunlarına tanınmaktadır. </a:t>
            </a:r>
            <a:endParaRPr lang="tr-TR" sz="2500" dirty="0">
              <a:solidFill>
                <a:schemeClr val="accent4">
                  <a:lumMod val="50000"/>
                </a:schemeClr>
              </a:solidFill>
            </a:endParaRPr>
          </a:p>
          <a:p>
            <a:pPr marL="342900" lvl="0" indent="-342900">
              <a:buFont typeface="Wingdings" panose="05000000000000000000" pitchFamily="2" charset="2"/>
              <a:buChar char="q"/>
            </a:pPr>
            <a:endParaRPr lang="tr-TR" sz="2500" b="1" dirty="0" smtClean="0">
              <a:solidFill>
                <a:schemeClr val="accent4">
                  <a:lumMod val="50000"/>
                </a:schemeClr>
              </a:solidFill>
              <a:effectLst>
                <a:outerShdw blurRad="69850" dist="43180" dir="5400000" sx="0" sy="0">
                  <a:srgbClr val="000000">
                    <a:alpha val="65000"/>
                  </a:srgbClr>
                </a:outerShdw>
              </a:effectLst>
            </a:endParaRPr>
          </a:p>
          <a:p>
            <a:pPr marL="342900" lvl="0" indent="-342900">
              <a:buFont typeface="Wingdings" panose="05000000000000000000" pitchFamily="2" charset="2"/>
              <a:buChar char="q"/>
            </a:pPr>
            <a:r>
              <a:rPr lang="tr-TR" sz="2500" b="1" dirty="0" smtClean="0">
                <a:solidFill>
                  <a:schemeClr val="accent4">
                    <a:lumMod val="50000"/>
                  </a:schemeClr>
                </a:solidFill>
                <a:effectLst>
                  <a:outerShdw blurRad="69850" dist="43180" dir="5400000" sx="0" sy="0">
                    <a:srgbClr val="000000">
                      <a:alpha val="65000"/>
                    </a:srgbClr>
                  </a:outerShdw>
                </a:effectLst>
              </a:rPr>
              <a:t>TYT </a:t>
            </a:r>
            <a:r>
              <a:rPr lang="tr-TR" sz="2500" b="1" dirty="0">
                <a:solidFill>
                  <a:schemeClr val="accent4">
                    <a:lumMod val="50000"/>
                  </a:schemeClr>
                </a:solidFill>
                <a:effectLst>
                  <a:outerShdw blurRad="69850" dist="43180" dir="5400000" sx="0" sy="0">
                    <a:srgbClr val="000000">
                      <a:alpha val="65000"/>
                    </a:srgbClr>
                  </a:outerShdw>
                </a:effectLst>
              </a:rPr>
              <a:t>puanlarında ve sadece meslek lisesinde öğrenim gördükleri alanlar ile alakalı 2 yıllık </a:t>
            </a:r>
            <a:r>
              <a:rPr lang="tr-TR" sz="2500" b="1" dirty="0" err="1">
                <a:solidFill>
                  <a:schemeClr val="accent4">
                    <a:lumMod val="50000"/>
                  </a:schemeClr>
                </a:solidFill>
                <a:effectLst>
                  <a:outerShdw blurRad="69850" dist="43180" dir="5400000" sx="0" sy="0">
                    <a:srgbClr val="000000">
                      <a:alpha val="65000"/>
                    </a:srgbClr>
                  </a:outerShdw>
                </a:effectLst>
              </a:rPr>
              <a:t>önlisans</a:t>
            </a:r>
            <a:r>
              <a:rPr lang="tr-TR" sz="2500" b="1" dirty="0">
                <a:solidFill>
                  <a:schemeClr val="accent4">
                    <a:lumMod val="50000"/>
                  </a:schemeClr>
                </a:solidFill>
                <a:effectLst>
                  <a:outerShdw blurRad="69850" dist="43180" dir="5400000" sx="0" sy="0">
                    <a:srgbClr val="000000">
                      <a:alpha val="65000"/>
                    </a:srgbClr>
                  </a:outerShdw>
                </a:effectLst>
              </a:rPr>
              <a:t> programlarında kullanılmak üzere ek puan verilir.</a:t>
            </a:r>
            <a:endParaRPr lang="tr-TR" sz="2500" dirty="0">
              <a:solidFill>
                <a:schemeClr val="accent4">
                  <a:lumMod val="50000"/>
                </a:schemeClr>
              </a:solidFill>
            </a:endParaRPr>
          </a:p>
          <a:p>
            <a:pPr marL="342900" lvl="0" indent="-342900">
              <a:buFont typeface="Wingdings" panose="05000000000000000000" pitchFamily="2" charset="2"/>
              <a:buChar char="q"/>
            </a:pPr>
            <a:endParaRPr lang="tr-TR" sz="2500" b="1" dirty="0" smtClean="0">
              <a:solidFill>
                <a:schemeClr val="accent4">
                  <a:lumMod val="50000"/>
                </a:schemeClr>
              </a:solidFill>
              <a:effectLst>
                <a:outerShdw blurRad="69850" dist="43180" dir="5400000" sx="0" sy="0">
                  <a:srgbClr val="000000">
                    <a:alpha val="65000"/>
                  </a:srgbClr>
                </a:outerShdw>
              </a:effectLst>
            </a:endParaRPr>
          </a:p>
          <a:p>
            <a:pPr marL="342900" lvl="0" indent="-342900">
              <a:buFont typeface="Wingdings" panose="05000000000000000000" pitchFamily="2" charset="2"/>
              <a:buChar char="q"/>
            </a:pPr>
            <a:r>
              <a:rPr lang="tr-TR" sz="2500" b="1" dirty="0" smtClean="0">
                <a:solidFill>
                  <a:schemeClr val="accent4">
                    <a:lumMod val="50000"/>
                  </a:schemeClr>
                </a:solidFill>
                <a:effectLst>
                  <a:outerShdw blurRad="69850" dist="43180" dir="5400000" sx="0" sy="0">
                    <a:srgbClr val="000000">
                      <a:alpha val="65000"/>
                    </a:srgbClr>
                  </a:outerShdw>
                </a:effectLst>
              </a:rPr>
              <a:t>Meslek </a:t>
            </a:r>
            <a:r>
              <a:rPr lang="tr-TR" sz="2500" b="1" dirty="0">
                <a:solidFill>
                  <a:schemeClr val="accent4">
                    <a:lumMod val="50000"/>
                  </a:schemeClr>
                </a:solidFill>
                <a:effectLst>
                  <a:outerShdw blurRad="69850" dist="43180" dir="5400000" sx="0" sy="0">
                    <a:srgbClr val="000000">
                      <a:alpha val="65000"/>
                    </a:srgbClr>
                  </a:outerShdw>
                </a:effectLst>
              </a:rPr>
              <a:t>liseli adayın </a:t>
            </a:r>
            <a:r>
              <a:rPr lang="tr-TR" sz="2500" b="1" dirty="0" err="1">
                <a:solidFill>
                  <a:schemeClr val="accent4">
                    <a:lumMod val="50000"/>
                  </a:schemeClr>
                </a:solidFill>
                <a:effectLst>
                  <a:outerShdw blurRad="69850" dist="43180" dir="5400000" sx="0" sy="0">
                    <a:srgbClr val="000000">
                      <a:alpha val="65000"/>
                    </a:srgbClr>
                  </a:outerShdw>
                </a:effectLst>
              </a:rPr>
              <a:t>OBP’si</a:t>
            </a:r>
            <a:r>
              <a:rPr lang="tr-TR" sz="2500" b="1" dirty="0">
                <a:solidFill>
                  <a:schemeClr val="accent4">
                    <a:lumMod val="50000"/>
                  </a:schemeClr>
                </a:solidFill>
                <a:effectLst>
                  <a:outerShdw blurRad="69850" dist="43180" dir="5400000" sx="0" sy="0">
                    <a:srgbClr val="000000">
                      <a:alpha val="65000"/>
                    </a:srgbClr>
                  </a:outerShdw>
                </a:effectLst>
              </a:rPr>
              <a:t> 0,06 ile çarpılarak bu ek puan miktarı bulunacaktır. </a:t>
            </a:r>
            <a:endParaRPr lang="tr-TR" sz="2500" dirty="0">
              <a:solidFill>
                <a:schemeClr val="accent4">
                  <a:lumMod val="50000"/>
                </a:schemeClr>
              </a:solidFill>
            </a:endParaRPr>
          </a:p>
        </p:txBody>
      </p:sp>
    </p:spTree>
    <p:extLst>
      <p:ext uri="{BB962C8B-B14F-4D97-AF65-F5344CB8AC3E}">
        <p14:creationId xmlns:p14="http://schemas.microsoft.com/office/powerpoint/2010/main" val="32510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hberlik\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625"/>
            <a:ext cx="9181528" cy="686662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611560" y="1988840"/>
            <a:ext cx="7520940" cy="548640"/>
          </a:xfrm>
        </p:spPr>
        <p:txBody>
          <a:bodyPr/>
          <a:lstStyle/>
          <a:p>
            <a:pPr algn="ctr"/>
            <a:r>
              <a:rPr lang="tr-TR" sz="3500" b="1" dirty="0" err="1">
                <a:solidFill>
                  <a:srgbClr val="C00000"/>
                </a:solidFill>
                <a:effectLst>
                  <a:reflection blurRad="12700" stA="28000" endPos="45000" dist="1003" dir="5400000" sy="-100000" algn="bl"/>
                </a:effectLst>
              </a:rPr>
              <a:t>hUKUK</a:t>
            </a:r>
            <a:r>
              <a:rPr lang="tr-TR" sz="3500" b="1" dirty="0">
                <a:solidFill>
                  <a:srgbClr val="C00000"/>
                </a:solidFill>
                <a:effectLst>
                  <a:reflection blurRad="12700" stA="28000" endPos="45000" dist="1003" dir="5400000" sy="-100000" algn="bl"/>
                </a:effectLst>
              </a:rPr>
              <a:t>, TIP, DİŞ HEKİMLİĞİ, ECZACILIK, MİMARLIK, MÜHENDİSLİK, ÖĞRETMENLİK  PROGRAMLARINA BAŞVURABİLMEK İÇİN EN DÜŞÜK BAŞARI SIRASI NEDİR?</a:t>
            </a:r>
            <a:r>
              <a:rPr lang="tr-TR" sz="3500" dirty="0">
                <a:solidFill>
                  <a:srgbClr val="FF0000"/>
                </a:solidFill>
              </a:rPr>
              <a:t/>
            </a:r>
            <a:br>
              <a:rPr lang="tr-TR" sz="3500" dirty="0">
                <a:solidFill>
                  <a:srgbClr val="FF0000"/>
                </a:solidFill>
              </a:rPr>
            </a:br>
            <a:endParaRPr lang="tr-TR" sz="3500" dirty="0">
              <a:solidFill>
                <a:srgbClr val="FF0000"/>
              </a:solidFill>
            </a:endParaRPr>
          </a:p>
        </p:txBody>
      </p:sp>
    </p:spTree>
    <p:extLst>
      <p:ext uri="{BB962C8B-B14F-4D97-AF65-F5344CB8AC3E}">
        <p14:creationId xmlns:p14="http://schemas.microsoft.com/office/powerpoint/2010/main" val="51504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3542356"/>
              </p:ext>
            </p:extLst>
          </p:nvPr>
        </p:nvGraphicFramePr>
        <p:xfrm>
          <a:off x="323528" y="332656"/>
          <a:ext cx="8424936" cy="4445508"/>
        </p:xfrm>
        <a:graphic>
          <a:graphicData uri="http://schemas.openxmlformats.org/drawingml/2006/table">
            <a:tbl>
              <a:tblPr firstRow="1" firstCol="1" bandRow="1">
                <a:tableStyleId>{5C22544A-7EE6-4342-B048-85BDC9FD1C3A}</a:tableStyleId>
              </a:tblPr>
              <a:tblGrid>
                <a:gridCol w="2808312"/>
                <a:gridCol w="2808312"/>
                <a:gridCol w="2808312"/>
              </a:tblGrid>
              <a:tr h="0">
                <a:tc>
                  <a:txBody>
                    <a:bodyPr/>
                    <a:lstStyle/>
                    <a:p>
                      <a:pPr>
                        <a:lnSpc>
                          <a:spcPct val="115000"/>
                        </a:lnSpc>
                        <a:spcAft>
                          <a:spcPts val="0"/>
                        </a:spcAft>
                      </a:pPr>
                      <a:r>
                        <a:rPr lang="tr-TR" sz="1800" cap="all" dirty="0">
                          <a:ln w="4496" cap="flat" cmpd="sng" algn="ctr">
                            <a:solidFill>
                              <a:srgbClr val="5C437A"/>
                            </a:solidFill>
                            <a:prstDash val="solid"/>
                            <a:round/>
                          </a:ln>
                          <a:effectLst>
                            <a:reflection blurRad="12700" stA="28000" endPos="45000" dist="1003" dir="5400000" sy="-100000" algn="bl"/>
                          </a:effectLst>
                        </a:rPr>
                        <a:t>               </a:t>
                      </a:r>
                      <a:r>
                        <a:rPr lang="tr-TR" sz="1800" u="sng" cap="all" dirty="0">
                          <a:ln w="4496" cap="flat" cmpd="sng" algn="ctr">
                            <a:solidFill>
                              <a:srgbClr val="5C437A"/>
                            </a:solidFill>
                            <a:prstDash val="solid"/>
                            <a:round/>
                          </a:ln>
                          <a:effectLst>
                            <a:reflection blurRad="12700" stA="28000" endPos="45000" dist="1003" dir="5400000" sy="-100000" algn="bl"/>
                          </a:effectLst>
                        </a:rPr>
                        <a:t>BÖLÜM</a:t>
                      </a:r>
                      <a:endParaRPr lang="tr-TR" sz="1800" dirty="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u="sng" cap="all">
                          <a:ln w="4496" cap="flat" cmpd="sng" algn="ctr">
                            <a:solidFill>
                              <a:srgbClr val="5C437A"/>
                            </a:solidFill>
                            <a:prstDash val="solid"/>
                            <a:round/>
                          </a:ln>
                          <a:effectLst>
                            <a:reflection blurRad="12700" stA="28000" endPos="45000" dist="1003" dir="5400000" sy="-100000" algn="bl"/>
                          </a:effectLst>
                        </a:rPr>
                        <a:t>PUAN TÜRÜ</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u="sng" cap="all">
                          <a:ln w="4496" cap="flat" cmpd="sng" algn="ctr">
                            <a:solidFill>
                              <a:srgbClr val="5C437A"/>
                            </a:solidFill>
                            <a:prstDash val="solid"/>
                            <a:round/>
                          </a:ln>
                          <a:effectLst>
                            <a:reflection blurRad="12700" stA="28000" endPos="45000" dist="1003" dir="5400000" sy="-100000" algn="bl"/>
                          </a:effectLst>
                        </a:rPr>
                        <a:t>BAŞARI SIRALAMASI</a:t>
                      </a:r>
                      <a:endParaRPr lang="tr-TR" sz="180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dirty="0">
                          <a:effectLst/>
                        </a:rPr>
                        <a:t>Hukuk</a:t>
                      </a:r>
                      <a:endParaRPr lang="tr-TR" sz="1800" dirty="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Eşit A.</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a:effectLst/>
                        </a:rPr>
                        <a:t>En düşük 125.000</a:t>
                      </a:r>
                      <a:endParaRPr lang="tr-TR" sz="180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a:effectLst/>
                        </a:rPr>
                        <a:t>Mühendislik (Orman, Ziraat,</a:t>
                      </a:r>
                      <a:br>
                        <a:rPr lang="tr-TR" sz="1800">
                          <a:effectLst/>
                        </a:rPr>
                      </a:br>
                      <a:r>
                        <a:rPr lang="tr-TR" sz="1800">
                          <a:effectLst/>
                        </a:rPr>
                        <a:t>Su Ürünleri, Ağaç İşleri hariç)</a:t>
                      </a:r>
                      <a:endParaRPr lang="tr-TR" sz="180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Sayısal</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a:effectLst/>
                        </a:rPr>
                        <a:t>En düşük 300.000</a:t>
                      </a:r>
                      <a:endParaRPr lang="tr-TR" sz="180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dirty="0">
                          <a:effectLst/>
                        </a:rPr>
                        <a:t>Mimarlık</a:t>
                      </a:r>
                      <a:endParaRPr lang="tr-TR" sz="1800" dirty="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dirty="0">
                          <a:effectLst/>
                        </a:rPr>
                        <a:t>Sayısal</a:t>
                      </a:r>
                      <a:endParaRPr lang="tr-TR" sz="1800" dirty="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dirty="0">
                          <a:effectLst/>
                        </a:rPr>
                        <a:t>En düşük 250.000</a:t>
                      </a:r>
                      <a:endParaRPr lang="tr-TR" sz="1800" dirty="0">
                        <a:effectLst/>
                        <a:latin typeface="Calibri"/>
                        <a:ea typeface="Calibri"/>
                        <a:cs typeface="Times New Roman"/>
                      </a:endParaRPr>
                    </a:p>
                  </a:txBody>
                  <a:tcPr marL="60960" marR="60960" marT="60960" marB="60960" anchor="ctr"/>
                </a:tc>
              </a:tr>
              <a:tr h="284327">
                <a:tc>
                  <a:txBody>
                    <a:bodyPr/>
                    <a:lstStyle/>
                    <a:p>
                      <a:pPr marL="342900" lvl="0" indent="-342900">
                        <a:lnSpc>
                          <a:spcPct val="115000"/>
                        </a:lnSpc>
                        <a:spcAft>
                          <a:spcPts val="0"/>
                        </a:spcAft>
                        <a:buFont typeface="Symbol"/>
                        <a:buBlip>
                          <a:blip r:embed="rId2"/>
                        </a:buBlip>
                      </a:pPr>
                      <a:r>
                        <a:rPr lang="tr-TR" sz="1800">
                          <a:effectLst/>
                        </a:rPr>
                        <a:t>Tıp</a:t>
                      </a:r>
                      <a:endParaRPr lang="tr-TR" sz="180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Sayısal</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dirty="0">
                          <a:effectLst/>
                        </a:rPr>
                        <a:t>En düşük 50.000</a:t>
                      </a:r>
                      <a:endParaRPr lang="tr-TR" sz="1800" dirty="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a:effectLst/>
                        </a:rPr>
                        <a:t>Eczacılık</a:t>
                      </a:r>
                      <a:endParaRPr lang="tr-TR" sz="180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Sayısal</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a:effectLst/>
                        </a:rPr>
                        <a:t>En düşük 100.000</a:t>
                      </a:r>
                      <a:endParaRPr lang="tr-TR" sz="180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a:effectLst/>
                        </a:rPr>
                        <a:t>Diş Hekimliği</a:t>
                      </a:r>
                      <a:endParaRPr lang="tr-TR" sz="180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Sayısal</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a:effectLst/>
                        </a:rPr>
                        <a:t>En düşük 80.000</a:t>
                      </a:r>
                      <a:endParaRPr lang="tr-TR" sz="1800">
                        <a:effectLst/>
                        <a:latin typeface="Calibri"/>
                        <a:ea typeface="Calibri"/>
                        <a:cs typeface="Times New Roman"/>
                      </a:endParaRPr>
                    </a:p>
                  </a:txBody>
                  <a:tcPr marL="60960" marR="60960" marT="60960" marB="60960" anchor="ctr"/>
                </a:tc>
              </a:tr>
              <a:tr h="0">
                <a:tc>
                  <a:txBody>
                    <a:bodyPr/>
                    <a:lstStyle/>
                    <a:p>
                      <a:pPr marL="342900" lvl="0" indent="-342900">
                        <a:lnSpc>
                          <a:spcPct val="115000"/>
                        </a:lnSpc>
                        <a:spcAft>
                          <a:spcPts val="0"/>
                        </a:spcAft>
                        <a:buFont typeface="Symbol"/>
                        <a:buBlip>
                          <a:blip r:embed="rId2"/>
                        </a:buBlip>
                      </a:pPr>
                      <a:r>
                        <a:rPr lang="tr-TR" sz="1800">
                          <a:effectLst/>
                        </a:rPr>
                        <a:t>Öğretmenlik (PDR dahil)</a:t>
                      </a:r>
                      <a:endParaRPr lang="tr-TR" sz="1800">
                        <a:effectLst/>
                        <a:latin typeface="Calibri"/>
                        <a:ea typeface="Calibri"/>
                        <a:cs typeface="Times New Roman"/>
                      </a:endParaRPr>
                    </a:p>
                  </a:txBody>
                  <a:tcPr marL="60960" marR="60960" marT="60960" marB="60960" anchor="ctr"/>
                </a:tc>
                <a:tc>
                  <a:txBody>
                    <a:bodyPr/>
                    <a:lstStyle/>
                    <a:p>
                      <a:pPr>
                        <a:lnSpc>
                          <a:spcPct val="115000"/>
                        </a:lnSpc>
                        <a:spcAft>
                          <a:spcPts val="0"/>
                        </a:spcAft>
                      </a:pPr>
                      <a:r>
                        <a:rPr lang="tr-TR" sz="1800">
                          <a:effectLst/>
                        </a:rPr>
                        <a:t>Say-Söz-Dil-Eşit A.</a:t>
                      </a:r>
                      <a:endParaRPr lang="tr-TR" sz="1800">
                        <a:effectLst/>
                        <a:latin typeface="Calibri"/>
                        <a:ea typeface="Calibri"/>
                        <a:cs typeface="Times New Roman"/>
                      </a:endParaRPr>
                    </a:p>
                  </a:txBody>
                  <a:tcPr marL="60960" marR="60960" marT="60960" marB="60960" anchor="ctr"/>
                </a:tc>
                <a:tc>
                  <a:txBody>
                    <a:bodyPr/>
                    <a:lstStyle/>
                    <a:p>
                      <a:pPr algn="ctr">
                        <a:lnSpc>
                          <a:spcPct val="115000"/>
                        </a:lnSpc>
                        <a:spcAft>
                          <a:spcPts val="0"/>
                        </a:spcAft>
                      </a:pPr>
                      <a:r>
                        <a:rPr lang="tr-TR" sz="1800" dirty="0">
                          <a:effectLst/>
                        </a:rPr>
                        <a:t>En düşük 300.000</a:t>
                      </a:r>
                      <a:endParaRPr lang="tr-TR" sz="1800" dirty="0">
                        <a:effectLst/>
                        <a:latin typeface="Calibri"/>
                        <a:ea typeface="Calibri"/>
                        <a:cs typeface="Times New Roman"/>
                      </a:endParaRPr>
                    </a:p>
                  </a:txBody>
                  <a:tcPr marL="60960" marR="60960" marT="60960" marB="60960" anchor="ctr"/>
                </a:tc>
              </a:tr>
            </a:tbl>
          </a:graphicData>
        </a:graphic>
      </p:graphicFrame>
    </p:spTree>
    <p:extLst>
      <p:ext uri="{BB962C8B-B14F-4D97-AF65-F5344CB8AC3E}">
        <p14:creationId xmlns:p14="http://schemas.microsoft.com/office/powerpoint/2010/main" val="73191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3800" dirty="0" smtClean="0"/>
              <a:t>2021-2022 EĞİTİM ÖĞRETİM YILI REHBERLİK ve PSİKOLOJİK DANIŞMA HİZMETLERİ İÇERİK HAZIRLAMA KOMİSYONU</a:t>
            </a:r>
            <a:endParaRPr lang="tr-TR" sz="3800" dirty="0"/>
          </a:p>
        </p:txBody>
      </p:sp>
    </p:spTree>
    <p:extLst>
      <p:ext uri="{BB962C8B-B14F-4D97-AF65-F5344CB8AC3E}">
        <p14:creationId xmlns:p14="http://schemas.microsoft.com/office/powerpoint/2010/main" val="250246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a:solidFill>
                  <a:srgbClr val="FF0000"/>
                </a:solidFill>
              </a:rPr>
              <a:t>TYT İLE ALAN </a:t>
            </a:r>
            <a:r>
              <a:rPr lang="tr-TR" b="1" u="sng" dirty="0" err="1" smtClean="0">
                <a:solidFill>
                  <a:srgbClr val="FF0000"/>
                </a:solidFill>
              </a:rPr>
              <a:t>BÖLÜMLERden</a:t>
            </a:r>
            <a:r>
              <a:rPr lang="tr-TR" b="1" u="sng" dirty="0" smtClean="0">
                <a:solidFill>
                  <a:srgbClr val="FF0000"/>
                </a:solidFill>
              </a:rPr>
              <a:t> bazıları</a:t>
            </a:r>
            <a:endParaRPr lang="tr-TR" u="sng" dirty="0">
              <a:solidFill>
                <a:srgbClr val="FF0000"/>
              </a:solidFill>
            </a:endParaRPr>
          </a:p>
        </p:txBody>
      </p:sp>
      <p:sp>
        <p:nvSpPr>
          <p:cNvPr id="3" name="İçerik Yer Tutucusu 2"/>
          <p:cNvSpPr>
            <a:spLocks noGrp="1"/>
          </p:cNvSpPr>
          <p:nvPr>
            <p:ph idx="1"/>
          </p:nvPr>
        </p:nvSpPr>
        <p:spPr/>
        <p:txBody>
          <a:bodyPr>
            <a:normAutofit fontScale="47500" lnSpcReduction="20000"/>
          </a:bodyPr>
          <a:lstStyle/>
          <a:p>
            <a:pPr marL="685800" indent="-685800" fontAlgn="base">
              <a:buFont typeface="Arial" panose="020B0604020202020204" pitchFamily="34" charset="0"/>
              <a:buChar char="•"/>
            </a:pPr>
            <a:r>
              <a:rPr lang="tr-TR" sz="4800" dirty="0">
                <a:latin typeface="Arial Black" panose="020B0A04020102020204" pitchFamily="34" charset="0"/>
              </a:rPr>
              <a:t>Bilgisayar Programcılığı</a:t>
            </a:r>
          </a:p>
          <a:p>
            <a:pPr marL="685800" indent="-685800" fontAlgn="base">
              <a:buFont typeface="Arial" panose="020B0604020202020204" pitchFamily="34" charset="0"/>
              <a:buChar char="•"/>
            </a:pPr>
            <a:r>
              <a:rPr lang="tr-TR" sz="4800" dirty="0">
                <a:latin typeface="Arial Black" panose="020B0A04020102020204" pitchFamily="34" charset="0"/>
              </a:rPr>
              <a:t>Aşçılık</a:t>
            </a:r>
          </a:p>
          <a:p>
            <a:pPr marL="685800" indent="-685800" fontAlgn="base">
              <a:buFont typeface="Arial" panose="020B0604020202020204" pitchFamily="34" charset="0"/>
              <a:buChar char="•"/>
            </a:pPr>
            <a:r>
              <a:rPr lang="tr-TR" sz="4800" dirty="0">
                <a:latin typeface="Arial Black" panose="020B0A04020102020204" pitchFamily="34" charset="0"/>
              </a:rPr>
              <a:t>Anestezi</a:t>
            </a:r>
          </a:p>
          <a:p>
            <a:pPr marL="685800" indent="-685800" fontAlgn="base">
              <a:buFont typeface="Arial" panose="020B0604020202020204" pitchFamily="34" charset="0"/>
              <a:buChar char="•"/>
            </a:pPr>
            <a:r>
              <a:rPr lang="tr-TR" sz="4800" dirty="0">
                <a:latin typeface="Arial Black" panose="020B0A04020102020204" pitchFamily="34" charset="0"/>
              </a:rPr>
              <a:t>Halkla İlişkiler ve Tanıtım</a:t>
            </a:r>
          </a:p>
          <a:p>
            <a:pPr marL="685800" indent="-685800" fontAlgn="base">
              <a:buFont typeface="Arial" panose="020B0604020202020204" pitchFamily="34" charset="0"/>
              <a:buChar char="•"/>
            </a:pPr>
            <a:r>
              <a:rPr lang="tr-TR" sz="4800" dirty="0" err="1">
                <a:latin typeface="Arial Black" panose="020B0A04020102020204" pitchFamily="34" charset="0"/>
              </a:rPr>
              <a:t>Optisyenlik</a:t>
            </a:r>
            <a:endParaRPr lang="tr-TR" sz="4800" dirty="0">
              <a:latin typeface="Arial Black" panose="020B0A04020102020204" pitchFamily="34" charset="0"/>
            </a:endParaRPr>
          </a:p>
          <a:p>
            <a:pPr marL="685800" indent="-685800" fontAlgn="base">
              <a:buFont typeface="Arial" panose="020B0604020202020204" pitchFamily="34" charset="0"/>
              <a:buChar char="•"/>
            </a:pPr>
            <a:r>
              <a:rPr lang="tr-TR" sz="4800" dirty="0">
                <a:latin typeface="Arial Black" panose="020B0A04020102020204" pitchFamily="34" charset="0"/>
              </a:rPr>
              <a:t>Radyo ve Televizyon Programcılığı</a:t>
            </a:r>
          </a:p>
          <a:p>
            <a:pPr marL="685800" indent="-685800" fontAlgn="base">
              <a:buFont typeface="Arial" panose="020B0604020202020204" pitchFamily="34" charset="0"/>
              <a:buChar char="•"/>
            </a:pPr>
            <a:r>
              <a:rPr lang="tr-TR" sz="4800" dirty="0">
                <a:latin typeface="Arial Black" panose="020B0A04020102020204" pitchFamily="34" charset="0"/>
              </a:rPr>
              <a:t>İlk ve Acil Yardım</a:t>
            </a:r>
          </a:p>
          <a:p>
            <a:pPr marL="685800" indent="-685800" fontAlgn="base">
              <a:buFont typeface="Arial" panose="020B0604020202020204" pitchFamily="34" charset="0"/>
              <a:buChar char="•"/>
            </a:pPr>
            <a:r>
              <a:rPr lang="tr-TR" sz="4800" dirty="0">
                <a:latin typeface="Arial Black" panose="020B0A04020102020204" pitchFamily="34" charset="0"/>
              </a:rPr>
              <a:t>Bilgisayar Programcılığı</a:t>
            </a:r>
          </a:p>
          <a:p>
            <a:pPr marL="685800" indent="-685800" fontAlgn="base">
              <a:buFont typeface="Arial" panose="020B0604020202020204" pitchFamily="34" charset="0"/>
              <a:buChar char="•"/>
            </a:pPr>
            <a:r>
              <a:rPr lang="tr-TR" sz="4800" dirty="0">
                <a:latin typeface="Arial Black" panose="020B0A04020102020204" pitchFamily="34" charset="0"/>
              </a:rPr>
              <a:t>Fizyoterapi</a:t>
            </a:r>
          </a:p>
          <a:p>
            <a:endParaRPr lang="tr-TR" dirty="0"/>
          </a:p>
        </p:txBody>
      </p:sp>
    </p:spTree>
    <p:extLst>
      <p:ext uri="{BB962C8B-B14F-4D97-AF65-F5344CB8AC3E}">
        <p14:creationId xmlns:p14="http://schemas.microsoft.com/office/powerpoint/2010/main" val="296053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fontAlgn="base">
              <a:buFont typeface="Arial" panose="020B0604020202020204" pitchFamily="34" charset="0"/>
              <a:buChar char="•"/>
            </a:pPr>
            <a:r>
              <a:rPr lang="tr-TR" sz="1800" dirty="0">
                <a:latin typeface="Arial Black" panose="020B0A04020102020204" pitchFamily="34" charset="0"/>
              </a:rPr>
              <a:t>Uygulamalı İngilizce ve Çevirmenlik</a:t>
            </a:r>
          </a:p>
          <a:p>
            <a:pPr fontAlgn="base">
              <a:buFont typeface="Arial" panose="020B0604020202020204" pitchFamily="34" charset="0"/>
              <a:buChar char="•"/>
            </a:pPr>
            <a:r>
              <a:rPr lang="tr-TR" sz="1800" dirty="0">
                <a:latin typeface="Arial Black" panose="020B0A04020102020204" pitchFamily="34" charset="0"/>
              </a:rPr>
              <a:t>Çocuk Gelişimi</a:t>
            </a:r>
          </a:p>
          <a:p>
            <a:pPr fontAlgn="base">
              <a:buFont typeface="Arial" panose="020B0604020202020204" pitchFamily="34" charset="0"/>
              <a:buChar char="•"/>
            </a:pPr>
            <a:r>
              <a:rPr lang="tr-TR" sz="1800" dirty="0">
                <a:latin typeface="Arial Black" panose="020B0A04020102020204" pitchFamily="34" charset="0"/>
              </a:rPr>
              <a:t>Diyaliz</a:t>
            </a:r>
          </a:p>
          <a:p>
            <a:pPr fontAlgn="base">
              <a:buFont typeface="Arial" panose="020B0604020202020204" pitchFamily="34" charset="0"/>
              <a:buChar char="•"/>
            </a:pPr>
            <a:r>
              <a:rPr lang="tr-TR" sz="1800" dirty="0">
                <a:latin typeface="Arial Black" panose="020B0A04020102020204" pitchFamily="34" charset="0"/>
              </a:rPr>
              <a:t>İş Sağlığı ve Güvenliği</a:t>
            </a:r>
          </a:p>
          <a:p>
            <a:pPr fontAlgn="base">
              <a:buFont typeface="Arial" panose="020B0604020202020204" pitchFamily="34" charset="0"/>
              <a:buChar char="•"/>
            </a:pPr>
            <a:r>
              <a:rPr lang="tr-TR" sz="1800" dirty="0">
                <a:latin typeface="Arial Black" panose="020B0A04020102020204" pitchFamily="34" charset="0"/>
              </a:rPr>
              <a:t>Ağız ve Diş Sağlığı</a:t>
            </a:r>
          </a:p>
          <a:p>
            <a:pPr fontAlgn="base">
              <a:buFont typeface="Arial" panose="020B0604020202020204" pitchFamily="34" charset="0"/>
              <a:buChar char="•"/>
            </a:pPr>
            <a:r>
              <a:rPr lang="tr-TR" sz="1800" dirty="0" err="1">
                <a:latin typeface="Arial Black" panose="020B0A04020102020204" pitchFamily="34" charset="0"/>
              </a:rPr>
              <a:t>Odyometri</a:t>
            </a:r>
            <a:endParaRPr lang="tr-TR" sz="1800" dirty="0">
              <a:latin typeface="Arial Black" panose="020B0A04020102020204" pitchFamily="34" charset="0"/>
            </a:endParaRPr>
          </a:p>
          <a:p>
            <a:pPr fontAlgn="base">
              <a:buFont typeface="Arial" panose="020B0604020202020204" pitchFamily="34" charset="0"/>
              <a:buChar char="•"/>
            </a:pPr>
            <a:r>
              <a:rPr lang="tr-TR" sz="1800" dirty="0">
                <a:latin typeface="Arial Black" panose="020B0A04020102020204" pitchFamily="34" charset="0"/>
              </a:rPr>
              <a:t>İç Mekan Tasarımı</a:t>
            </a:r>
          </a:p>
          <a:p>
            <a:pPr fontAlgn="base">
              <a:buFont typeface="Arial" panose="020B0604020202020204" pitchFamily="34" charset="0"/>
              <a:buChar char="•"/>
            </a:pPr>
            <a:r>
              <a:rPr lang="tr-TR" sz="1800" dirty="0">
                <a:latin typeface="Arial Black" panose="020B0A04020102020204" pitchFamily="34" charset="0"/>
              </a:rPr>
              <a:t>Sağlık Kurumları İşletmeciliği</a:t>
            </a:r>
          </a:p>
          <a:p>
            <a:pPr fontAlgn="base">
              <a:buFont typeface="Arial" panose="020B0604020202020204" pitchFamily="34" charset="0"/>
              <a:buChar char="•"/>
            </a:pPr>
            <a:r>
              <a:rPr lang="tr-TR" sz="1800" dirty="0">
                <a:latin typeface="Arial Black" panose="020B0A04020102020204" pitchFamily="34" charset="0"/>
              </a:rPr>
              <a:t>Tıbbi Görüntüleme Teknikleri</a:t>
            </a:r>
          </a:p>
          <a:p>
            <a:pPr fontAlgn="base">
              <a:buFont typeface="Arial" panose="020B0604020202020204" pitchFamily="34" charset="0"/>
              <a:buChar char="•"/>
            </a:pPr>
            <a:r>
              <a:rPr lang="tr-TR" sz="1800" dirty="0">
                <a:latin typeface="Arial Black" panose="020B0A04020102020204" pitchFamily="34" charset="0"/>
              </a:rPr>
              <a:t>Bankacılık ve Sigortacılık</a:t>
            </a:r>
          </a:p>
          <a:p>
            <a:endParaRPr lang="tr-TR" dirty="0"/>
          </a:p>
        </p:txBody>
      </p:sp>
    </p:spTree>
    <p:extLst>
      <p:ext uri="{BB962C8B-B14F-4D97-AF65-F5344CB8AC3E}">
        <p14:creationId xmlns:p14="http://schemas.microsoft.com/office/powerpoint/2010/main" val="316073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65760"/>
            <a:ext cx="8496944" cy="548640"/>
          </a:xfrm>
        </p:spPr>
        <p:txBody>
          <a:bodyPr/>
          <a:lstStyle/>
          <a:p>
            <a:r>
              <a:rPr lang="tr-TR" sz="2400" u="sng" dirty="0" smtClean="0">
                <a:solidFill>
                  <a:srgbClr val="FF0000"/>
                </a:solidFill>
              </a:rPr>
              <a:t>Sözel puan türü ile gidilebilecek bölümlerin bazıları</a:t>
            </a:r>
            <a:endParaRPr lang="tr-TR" sz="2400" u="sng" dirty="0">
              <a:solidFill>
                <a:srgbClr val="FF0000"/>
              </a:solidFill>
            </a:endParaRPr>
          </a:p>
        </p:txBody>
      </p:sp>
      <p:sp>
        <p:nvSpPr>
          <p:cNvPr id="3" name="İçerik Yer Tutucusu 2"/>
          <p:cNvSpPr>
            <a:spLocks noGrp="1"/>
          </p:cNvSpPr>
          <p:nvPr>
            <p:ph idx="1"/>
          </p:nvPr>
        </p:nvSpPr>
        <p:spPr/>
        <p:txBody>
          <a:bodyPr>
            <a:normAutofit lnSpcReduction="10000"/>
          </a:bodyPr>
          <a:lstStyle/>
          <a:p>
            <a:pPr>
              <a:buFont typeface="Arial" panose="020B0604020202020204" pitchFamily="34" charset="0"/>
              <a:buChar char="•"/>
            </a:pPr>
            <a:r>
              <a:rPr lang="tr-TR" b="0" dirty="0">
                <a:hlinkClick r:id="rId2"/>
              </a:rPr>
              <a:t>Arkeoloji ve Sanat Tarihi Taban Puanları (4 Yıllık) ( SÖZ</a:t>
            </a:r>
            <a:r>
              <a:rPr lang="tr-TR" b="0" dirty="0" smtClean="0">
                <a:hlinkClick r:id="rId2"/>
              </a:rPr>
              <a:t>)</a:t>
            </a:r>
            <a:endParaRPr lang="tr-TR" b="0" dirty="0" smtClean="0"/>
          </a:p>
          <a:p>
            <a:pPr>
              <a:buFont typeface="Arial" panose="020B0604020202020204" pitchFamily="34" charset="0"/>
              <a:buChar char="•"/>
            </a:pPr>
            <a:r>
              <a:rPr lang="tr-TR" b="0" dirty="0">
                <a:hlinkClick r:id="rId3"/>
              </a:rPr>
              <a:t>Basın ve Yayın Taban Puanları (4 Yıllık) ( SÖZ)</a:t>
            </a:r>
            <a:endParaRPr lang="tr-TR" b="0" dirty="0"/>
          </a:p>
          <a:p>
            <a:pPr>
              <a:buFont typeface="Arial" panose="020B0604020202020204" pitchFamily="34" charset="0"/>
              <a:buChar char="•"/>
            </a:pPr>
            <a:r>
              <a:rPr lang="tr-TR" b="0" dirty="0" smtClean="0">
                <a:hlinkClick r:id="rId4"/>
              </a:rPr>
              <a:t>Coğrafya </a:t>
            </a:r>
            <a:r>
              <a:rPr lang="tr-TR" b="0" dirty="0">
                <a:hlinkClick r:id="rId4"/>
              </a:rPr>
              <a:t>Öğretmenliği Taban Puanları (4 Yıllık) ( SÖZ)</a:t>
            </a:r>
            <a:endParaRPr lang="tr-TR" b="0" dirty="0"/>
          </a:p>
          <a:p>
            <a:pPr>
              <a:buFont typeface="Arial" panose="020B0604020202020204" pitchFamily="34" charset="0"/>
              <a:buChar char="•"/>
            </a:pPr>
            <a:r>
              <a:rPr lang="tr-TR" b="0" dirty="0">
                <a:hlinkClick r:id="rId5"/>
              </a:rPr>
              <a:t>Çağdaş Türk Lehçeleri ve Edebiyatları Taban Puanları (4 Yıllık) ( SÖZ)</a:t>
            </a:r>
            <a:endParaRPr lang="tr-TR" b="0" dirty="0"/>
          </a:p>
          <a:p>
            <a:pPr>
              <a:buFont typeface="Arial" panose="020B0604020202020204" pitchFamily="34" charset="0"/>
              <a:buChar char="•"/>
            </a:pPr>
            <a:r>
              <a:rPr lang="tr-TR" b="0" dirty="0">
                <a:hlinkClick r:id="rId6"/>
              </a:rPr>
              <a:t>Okul Öncesi Öğretmenliği Taban Puanları (4 Yıllık) ( SÖZ)</a:t>
            </a:r>
            <a:endParaRPr lang="tr-TR" b="0" dirty="0"/>
          </a:p>
          <a:p>
            <a:pPr>
              <a:buFont typeface="Arial" panose="020B0604020202020204" pitchFamily="34" charset="0"/>
              <a:buChar char="•"/>
            </a:pPr>
            <a:r>
              <a:rPr lang="tr-TR" b="0" dirty="0">
                <a:hlinkClick r:id="rId7"/>
              </a:rPr>
              <a:t>Özel Eğitim Öğretmenliği Taban Puanları (4 Yıllık) ( SÖZ</a:t>
            </a:r>
            <a:r>
              <a:rPr lang="tr-TR" b="0" dirty="0" smtClean="0">
                <a:hlinkClick r:id="rId7"/>
              </a:rPr>
              <a:t>)</a:t>
            </a:r>
            <a:endParaRPr lang="tr-TR" b="0" dirty="0" smtClean="0"/>
          </a:p>
          <a:p>
            <a:pPr>
              <a:buFont typeface="Arial" panose="020B0604020202020204" pitchFamily="34" charset="0"/>
              <a:buChar char="•"/>
            </a:pPr>
            <a:r>
              <a:rPr lang="tr-TR" b="0" dirty="0">
                <a:hlinkClick r:id="rId8"/>
              </a:rPr>
              <a:t>Tarih Öğretmenliği Taban Puanları (4 Yıllık) ( SÖZ)</a:t>
            </a:r>
            <a:endParaRPr lang="tr-TR" b="0" dirty="0"/>
          </a:p>
          <a:p>
            <a:pPr>
              <a:buFont typeface="Arial" panose="020B0604020202020204" pitchFamily="34" charset="0"/>
              <a:buChar char="•"/>
            </a:pPr>
            <a:r>
              <a:rPr lang="tr-TR" b="0" dirty="0">
                <a:hlinkClick r:id="rId9"/>
              </a:rPr>
              <a:t>Türkçe Öğretmenliği Taban Puanları (4 Yıllık) ( SÖZ)</a:t>
            </a:r>
            <a:endParaRPr lang="tr-TR" b="0" dirty="0"/>
          </a:p>
          <a:p>
            <a:pPr>
              <a:buFont typeface="Arial" panose="020B0604020202020204" pitchFamily="34" charset="0"/>
              <a:buChar char="•"/>
            </a:pPr>
            <a:r>
              <a:rPr lang="tr-TR" b="0" dirty="0">
                <a:hlinkClick r:id="rId10"/>
              </a:rPr>
              <a:t>Türk Dili ve Edebiyatı Taban Puanları (4 Yıllık) ( SÖZ)</a:t>
            </a:r>
            <a:endParaRPr lang="tr-TR" b="0" dirty="0"/>
          </a:p>
          <a:p>
            <a:pPr>
              <a:buFont typeface="Arial" panose="020B0604020202020204" pitchFamily="34" charset="0"/>
              <a:buChar char="•"/>
            </a:pPr>
            <a:r>
              <a:rPr lang="tr-TR" b="0" dirty="0">
                <a:hlinkClick r:id="rId11"/>
              </a:rPr>
              <a:t>Sosyal Bilgiler Öğretmenliği Taban Puanları (4 Yıllık) ( SÖZ)</a:t>
            </a:r>
            <a:endParaRPr lang="tr-TR" b="0" dirty="0"/>
          </a:p>
          <a:p>
            <a:pPr>
              <a:buFont typeface="Arial" panose="020B0604020202020204" pitchFamily="34" charset="0"/>
              <a:buChar char="•"/>
            </a:pPr>
            <a:r>
              <a:rPr lang="tr-TR" b="0" dirty="0">
                <a:hlinkClick r:id="rId12"/>
              </a:rPr>
              <a:t>Sinema ve Televizyon Taban Puanları (4 Yıllık) ( SÖZ)</a:t>
            </a:r>
            <a:endParaRPr lang="tr-TR" b="0" dirty="0"/>
          </a:p>
          <a:p>
            <a:pPr marL="0" indent="0"/>
            <a:endParaRPr lang="tr-TR" b="0" dirty="0"/>
          </a:p>
          <a:p>
            <a:pPr>
              <a:buFont typeface="Arial" panose="020B0604020202020204" pitchFamily="34" charset="0"/>
              <a:buChar char="•"/>
            </a:pPr>
            <a:endParaRPr lang="tr-TR" b="0" dirty="0"/>
          </a:p>
          <a:p>
            <a:endParaRPr lang="tr-TR" dirty="0"/>
          </a:p>
        </p:txBody>
      </p:sp>
    </p:spTree>
    <p:extLst>
      <p:ext uri="{BB962C8B-B14F-4D97-AF65-F5344CB8AC3E}">
        <p14:creationId xmlns:p14="http://schemas.microsoft.com/office/powerpoint/2010/main" val="2237992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892480" cy="548640"/>
          </a:xfrm>
        </p:spPr>
        <p:txBody>
          <a:bodyPr/>
          <a:lstStyle/>
          <a:p>
            <a:r>
              <a:rPr lang="tr-TR" sz="2300" u="sng" dirty="0" smtClean="0">
                <a:solidFill>
                  <a:srgbClr val="FF0000"/>
                </a:solidFill>
              </a:rPr>
              <a:t>Eşit ağırlık </a:t>
            </a:r>
            <a:r>
              <a:rPr lang="tr-TR" sz="2300" u="sng" dirty="0">
                <a:solidFill>
                  <a:srgbClr val="FF0000"/>
                </a:solidFill>
              </a:rPr>
              <a:t>puan türü ile gidilebilecek bölümlerin bazıları</a:t>
            </a:r>
            <a:endParaRPr lang="tr-TR" sz="2300" dirty="0"/>
          </a:p>
        </p:txBody>
      </p:sp>
      <p:sp>
        <p:nvSpPr>
          <p:cNvPr id="3" name="İçerik Yer Tutucusu 2"/>
          <p:cNvSpPr>
            <a:spLocks noGrp="1"/>
          </p:cNvSpPr>
          <p:nvPr>
            <p:ph idx="1"/>
          </p:nvPr>
        </p:nvSpPr>
        <p:spPr/>
        <p:txBody>
          <a:bodyPr>
            <a:normAutofit lnSpcReduction="10000"/>
          </a:bodyPr>
          <a:lstStyle/>
          <a:p>
            <a:pPr>
              <a:buFont typeface="Arial" panose="020B0604020202020204" pitchFamily="34" charset="0"/>
              <a:buChar char="•"/>
            </a:pPr>
            <a:r>
              <a:rPr lang="tr-TR" b="0" dirty="0">
                <a:solidFill>
                  <a:schemeClr val="tx1">
                    <a:lumMod val="95000"/>
                    <a:lumOff val="5000"/>
                  </a:schemeClr>
                </a:solidFill>
                <a:hlinkClick r:id="rId2" tooltip="Hukuk Bölümü Taban Puanları"/>
              </a:rPr>
              <a:t>Hukuk</a:t>
            </a:r>
            <a:endParaRPr lang="tr-TR" b="0" dirty="0" smtClean="0">
              <a:solidFill>
                <a:schemeClr val="tx1">
                  <a:lumMod val="95000"/>
                  <a:lumOff val="5000"/>
                </a:schemeClr>
              </a:solidFill>
              <a:hlinkClick r:id="rId3"/>
            </a:endParaRPr>
          </a:p>
          <a:p>
            <a:pPr>
              <a:buFont typeface="Arial" panose="020B0604020202020204" pitchFamily="34" charset="0"/>
              <a:buChar char="•"/>
            </a:pPr>
            <a:r>
              <a:rPr lang="tr-TR" b="0" dirty="0" smtClean="0">
                <a:solidFill>
                  <a:schemeClr val="tx1">
                    <a:lumMod val="95000"/>
                    <a:lumOff val="5000"/>
                  </a:schemeClr>
                </a:solidFill>
                <a:hlinkClick r:id="rId3"/>
              </a:rPr>
              <a:t>Uluslararası </a:t>
            </a:r>
            <a:r>
              <a:rPr lang="tr-TR" b="0" dirty="0">
                <a:solidFill>
                  <a:schemeClr val="tx1">
                    <a:lumMod val="95000"/>
                    <a:lumOff val="5000"/>
                  </a:schemeClr>
                </a:solidFill>
                <a:hlinkClick r:id="rId3"/>
              </a:rPr>
              <a:t>İlişkiler </a:t>
            </a:r>
            <a:endParaRPr lang="tr-TR" b="0" dirty="0" smtClean="0">
              <a:solidFill>
                <a:schemeClr val="tx1">
                  <a:lumMod val="95000"/>
                  <a:lumOff val="5000"/>
                </a:schemeClr>
              </a:solidFill>
            </a:endParaRPr>
          </a:p>
          <a:p>
            <a:pPr>
              <a:buFont typeface="Arial" panose="020B0604020202020204" pitchFamily="34" charset="0"/>
              <a:buChar char="•"/>
            </a:pPr>
            <a:r>
              <a:rPr lang="tr-TR" b="0" dirty="0" smtClean="0">
                <a:solidFill>
                  <a:schemeClr val="tx1">
                    <a:lumMod val="95000"/>
                    <a:lumOff val="5000"/>
                  </a:schemeClr>
                </a:solidFill>
                <a:hlinkClick r:id="rId4" tooltip="Psikolojik Danışmanlık Ve Rehberlik Bölümü Taban Puanları"/>
              </a:rPr>
              <a:t>Psikolojik </a:t>
            </a:r>
            <a:r>
              <a:rPr lang="tr-TR" b="0" dirty="0">
                <a:solidFill>
                  <a:schemeClr val="tx1">
                    <a:lumMod val="95000"/>
                    <a:lumOff val="5000"/>
                  </a:schemeClr>
                </a:solidFill>
                <a:hlinkClick r:id="rId4" tooltip="Psikolojik Danışmanlık Ve Rehberlik Bölümü Taban Puanları"/>
              </a:rPr>
              <a:t>Danışmanlık Ve </a:t>
            </a:r>
            <a:r>
              <a:rPr lang="tr-TR" b="0" dirty="0" smtClean="0">
                <a:solidFill>
                  <a:schemeClr val="tx1">
                    <a:lumMod val="95000"/>
                    <a:lumOff val="5000"/>
                  </a:schemeClr>
                </a:solidFill>
                <a:hlinkClick r:id="rId4" tooltip="Psikolojik Danışmanlık Ve Rehberlik Bölümü Taban Puanları"/>
              </a:rPr>
              <a:t>Rehberlik</a:t>
            </a:r>
            <a:endParaRPr lang="tr-TR" b="0" dirty="0">
              <a:solidFill>
                <a:schemeClr val="accent2">
                  <a:lumMod val="75000"/>
                </a:schemeClr>
              </a:solidFill>
            </a:endParaRPr>
          </a:p>
          <a:p>
            <a:pPr>
              <a:buFont typeface="Arial" panose="020B0604020202020204" pitchFamily="34" charset="0"/>
              <a:buChar char="•"/>
            </a:pPr>
            <a:r>
              <a:rPr lang="tr-TR" b="0" dirty="0" smtClean="0">
                <a:solidFill>
                  <a:schemeClr val="tx1">
                    <a:lumMod val="95000"/>
                    <a:lumOff val="5000"/>
                  </a:schemeClr>
                </a:solidFill>
                <a:hlinkClick r:id="rId5" tooltip="İktisat Bölümü Taban Puanları"/>
              </a:rPr>
              <a:t>İktisat</a:t>
            </a:r>
            <a:endParaRPr lang="tr-TR" b="0" dirty="0">
              <a:solidFill>
                <a:schemeClr val="tx1">
                  <a:lumMod val="95000"/>
                  <a:lumOff val="5000"/>
                </a:schemeClr>
              </a:solidFill>
            </a:endParaRPr>
          </a:p>
          <a:p>
            <a:pPr>
              <a:buFont typeface="Arial" panose="020B0604020202020204" pitchFamily="34" charset="0"/>
              <a:buChar char="•"/>
            </a:pPr>
            <a:r>
              <a:rPr lang="tr-TR" b="0" dirty="0" smtClean="0">
                <a:solidFill>
                  <a:schemeClr val="tx1">
                    <a:lumMod val="95000"/>
                    <a:lumOff val="5000"/>
                  </a:schemeClr>
                </a:solidFill>
                <a:hlinkClick r:id="rId6" tooltip="Sosyoloji Bölümü Taban Puanları"/>
              </a:rPr>
              <a:t>Sosyoloji</a:t>
            </a:r>
            <a:endParaRPr lang="tr-TR" b="0" dirty="0">
              <a:solidFill>
                <a:schemeClr val="tx1">
                  <a:lumMod val="95000"/>
                  <a:lumOff val="5000"/>
                </a:schemeClr>
              </a:solidFill>
            </a:endParaRPr>
          </a:p>
          <a:p>
            <a:pPr>
              <a:buFont typeface="Arial" panose="020B0604020202020204" pitchFamily="34" charset="0"/>
              <a:buChar char="•"/>
            </a:pPr>
            <a:r>
              <a:rPr lang="tr-TR" b="0" dirty="0" smtClean="0">
                <a:solidFill>
                  <a:schemeClr val="tx1">
                    <a:lumMod val="95000"/>
                    <a:lumOff val="5000"/>
                  </a:schemeClr>
                </a:solidFill>
                <a:hlinkClick r:id="rId7" tooltip="Siyaset Bilimi Ve Kamu Yönetimi Bölümü Taban Puanları"/>
              </a:rPr>
              <a:t>Siyaset </a:t>
            </a:r>
            <a:r>
              <a:rPr lang="tr-TR" b="0" dirty="0">
                <a:solidFill>
                  <a:schemeClr val="tx1">
                    <a:lumMod val="95000"/>
                    <a:lumOff val="5000"/>
                  </a:schemeClr>
                </a:solidFill>
                <a:hlinkClick r:id="rId7" tooltip="Siyaset Bilimi Ve Kamu Yönetimi Bölümü Taban Puanları"/>
              </a:rPr>
              <a:t>Bilimi Ve Kamu </a:t>
            </a:r>
            <a:r>
              <a:rPr lang="tr-TR" b="0" dirty="0" smtClean="0">
                <a:solidFill>
                  <a:schemeClr val="tx1">
                    <a:lumMod val="95000"/>
                    <a:lumOff val="5000"/>
                  </a:schemeClr>
                </a:solidFill>
                <a:hlinkClick r:id="rId7" tooltip="Siyaset Bilimi Ve Kamu Yönetimi Bölümü Taban Puanları"/>
              </a:rPr>
              <a:t>Yönetimi</a:t>
            </a:r>
            <a:endParaRPr lang="tr-TR" b="0" dirty="0">
              <a:solidFill>
                <a:schemeClr val="tx1">
                  <a:lumMod val="95000"/>
                  <a:lumOff val="5000"/>
                </a:schemeClr>
              </a:solidFill>
            </a:endParaRPr>
          </a:p>
          <a:p>
            <a:pPr>
              <a:buFont typeface="Arial" panose="020B0604020202020204" pitchFamily="34" charset="0"/>
              <a:buChar char="•"/>
            </a:pPr>
            <a:r>
              <a:rPr lang="tr-TR" b="0" dirty="0" smtClean="0">
                <a:solidFill>
                  <a:schemeClr val="tx1">
                    <a:lumMod val="95000"/>
                    <a:lumOff val="5000"/>
                  </a:schemeClr>
                </a:solidFill>
                <a:hlinkClick r:id="rId8" tooltip="Sınıf Öğretmenliği Bölümü Taban Puanları"/>
              </a:rPr>
              <a:t>Sınıf Öğretmenliği</a:t>
            </a:r>
            <a:endParaRPr lang="tr-TR" b="0" dirty="0">
              <a:solidFill>
                <a:schemeClr val="tx1">
                  <a:lumMod val="95000"/>
                  <a:lumOff val="5000"/>
                </a:schemeClr>
              </a:solidFill>
            </a:endParaRPr>
          </a:p>
          <a:p>
            <a:pPr>
              <a:buFont typeface="Arial" panose="020B0604020202020204" pitchFamily="34" charset="0"/>
              <a:buChar char="•"/>
            </a:pPr>
            <a:r>
              <a:rPr lang="tr-TR" b="0" u="sng" dirty="0" smtClean="0">
                <a:solidFill>
                  <a:schemeClr val="tx1">
                    <a:lumMod val="65000"/>
                    <a:lumOff val="35000"/>
                  </a:schemeClr>
                </a:solidFill>
              </a:rPr>
              <a:t>İşletme</a:t>
            </a:r>
          </a:p>
          <a:p>
            <a:pPr>
              <a:buFont typeface="Arial" panose="020B0604020202020204" pitchFamily="34" charset="0"/>
              <a:buChar char="•"/>
            </a:pPr>
            <a:r>
              <a:rPr lang="tr-TR" b="0" u="sng" dirty="0" smtClean="0">
                <a:solidFill>
                  <a:schemeClr val="tx1">
                    <a:lumMod val="65000"/>
                    <a:lumOff val="35000"/>
                  </a:schemeClr>
                </a:solidFill>
              </a:rPr>
              <a:t>Kamu Yönetimi</a:t>
            </a:r>
          </a:p>
          <a:p>
            <a:pPr>
              <a:buFont typeface="Arial" panose="020B0604020202020204" pitchFamily="34" charset="0"/>
              <a:buChar char="•"/>
            </a:pPr>
            <a:r>
              <a:rPr lang="tr-TR" b="0" u="sng" dirty="0" smtClean="0">
                <a:solidFill>
                  <a:schemeClr val="tx1">
                    <a:lumMod val="65000"/>
                    <a:lumOff val="35000"/>
                  </a:schemeClr>
                </a:solidFill>
              </a:rPr>
              <a:t>Havacılık Yönetimi</a:t>
            </a:r>
          </a:p>
          <a:p>
            <a:pPr>
              <a:buFont typeface="Arial" panose="020B0604020202020204" pitchFamily="34" charset="0"/>
              <a:buChar char="•"/>
            </a:pPr>
            <a:r>
              <a:rPr lang="tr-TR" b="0" dirty="0">
                <a:solidFill>
                  <a:schemeClr val="accent2">
                    <a:lumMod val="75000"/>
                  </a:schemeClr>
                </a:solidFill>
                <a:hlinkClick r:id="rId9" tooltip="Psikoloji Bölümü Taban Puanları"/>
              </a:rPr>
              <a:t>Psikoloji</a:t>
            </a:r>
            <a:endParaRPr lang="tr-TR" b="0" u="sng" dirty="0" smtClean="0">
              <a:solidFill>
                <a:schemeClr val="tx1">
                  <a:lumMod val="65000"/>
                  <a:lumOff val="35000"/>
                </a:schemeClr>
              </a:solidFill>
            </a:endParaRPr>
          </a:p>
          <a:p>
            <a:endParaRPr lang="tr-TR" b="0" dirty="0" smtClean="0"/>
          </a:p>
          <a:p>
            <a:endParaRPr lang="tr-TR" dirty="0"/>
          </a:p>
        </p:txBody>
      </p:sp>
    </p:spTree>
    <p:extLst>
      <p:ext uri="{BB962C8B-B14F-4D97-AF65-F5344CB8AC3E}">
        <p14:creationId xmlns:p14="http://schemas.microsoft.com/office/powerpoint/2010/main" val="96155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65760"/>
            <a:ext cx="8496944" cy="548640"/>
          </a:xfrm>
        </p:spPr>
        <p:txBody>
          <a:bodyPr/>
          <a:lstStyle/>
          <a:p>
            <a:r>
              <a:rPr lang="tr-TR" sz="2200" u="sng" dirty="0" smtClean="0">
                <a:solidFill>
                  <a:srgbClr val="FF0000"/>
                </a:solidFill>
              </a:rPr>
              <a:t>sayısal </a:t>
            </a:r>
            <a:r>
              <a:rPr lang="tr-TR" sz="2200" u="sng" dirty="0">
                <a:solidFill>
                  <a:srgbClr val="FF0000"/>
                </a:solidFill>
              </a:rPr>
              <a:t>puan türü ile gidilebilecek bölümlerin bazıları</a:t>
            </a:r>
            <a:endParaRPr lang="tr-TR" sz="2200" dirty="0"/>
          </a:p>
        </p:txBody>
      </p:sp>
      <p:sp>
        <p:nvSpPr>
          <p:cNvPr id="3" name="İçerik Yer Tutucusu 2"/>
          <p:cNvSpPr>
            <a:spLocks noGrp="1"/>
          </p:cNvSpPr>
          <p:nvPr>
            <p:ph idx="1"/>
          </p:nvPr>
        </p:nvSpPr>
        <p:spPr>
          <a:xfrm>
            <a:off x="827584" y="908720"/>
            <a:ext cx="7516316" cy="3771757"/>
          </a:xfrm>
        </p:spPr>
        <p:txBody>
          <a:bodyPr>
            <a:noAutofit/>
          </a:bodyPr>
          <a:lstStyle/>
          <a:p>
            <a:pPr>
              <a:buFont typeface="Arial" panose="020B0604020202020204" pitchFamily="34" charset="0"/>
              <a:buChar char="•"/>
            </a:pPr>
            <a:r>
              <a:rPr lang="tr-TR" sz="1300" dirty="0" smtClean="0"/>
              <a:t>Tıp</a:t>
            </a:r>
          </a:p>
          <a:p>
            <a:pPr>
              <a:buFont typeface="Arial" panose="020B0604020202020204" pitchFamily="34" charset="0"/>
              <a:buChar char="•"/>
            </a:pPr>
            <a:r>
              <a:rPr lang="tr-TR" sz="1300" dirty="0" smtClean="0"/>
              <a:t>Diş Hekimliği</a:t>
            </a:r>
          </a:p>
          <a:p>
            <a:pPr>
              <a:buFont typeface="Arial" panose="020B0604020202020204" pitchFamily="34" charset="0"/>
              <a:buChar char="•"/>
            </a:pPr>
            <a:r>
              <a:rPr lang="tr-TR" sz="1300" dirty="0" smtClean="0"/>
              <a:t>Eczacılık</a:t>
            </a:r>
          </a:p>
          <a:p>
            <a:pPr>
              <a:buFont typeface="Arial" panose="020B0604020202020204" pitchFamily="34" charset="0"/>
              <a:buChar char="•"/>
            </a:pPr>
            <a:r>
              <a:rPr lang="tr-TR" sz="1300" dirty="0" smtClean="0"/>
              <a:t>Bilgisayar Mühendisliği</a:t>
            </a:r>
          </a:p>
          <a:p>
            <a:pPr>
              <a:buFont typeface="Arial" panose="020B0604020202020204" pitchFamily="34" charset="0"/>
              <a:buChar char="•"/>
            </a:pPr>
            <a:r>
              <a:rPr lang="tr-TR" sz="1300" dirty="0" smtClean="0"/>
              <a:t>Endüstri Mühendisliği</a:t>
            </a:r>
          </a:p>
          <a:p>
            <a:pPr>
              <a:buFont typeface="Arial" panose="020B0604020202020204" pitchFamily="34" charset="0"/>
              <a:buChar char="•"/>
            </a:pPr>
            <a:r>
              <a:rPr lang="tr-TR" sz="1300" dirty="0" smtClean="0"/>
              <a:t>Hemşirelik </a:t>
            </a:r>
          </a:p>
          <a:p>
            <a:pPr>
              <a:buFont typeface="Arial" panose="020B0604020202020204" pitchFamily="34" charset="0"/>
              <a:buChar char="•"/>
            </a:pPr>
            <a:r>
              <a:rPr lang="tr-TR" sz="1300" dirty="0" smtClean="0"/>
              <a:t>İlköğretim Matematik Öğretmenliği</a:t>
            </a:r>
          </a:p>
          <a:p>
            <a:pPr>
              <a:buFont typeface="Arial" panose="020B0604020202020204" pitchFamily="34" charset="0"/>
              <a:buChar char="•"/>
            </a:pPr>
            <a:r>
              <a:rPr lang="tr-TR" sz="1300" dirty="0" smtClean="0"/>
              <a:t>Ebelik </a:t>
            </a:r>
          </a:p>
          <a:p>
            <a:pPr>
              <a:buFont typeface="Arial" panose="020B0604020202020204" pitchFamily="34" charset="0"/>
              <a:buChar char="•"/>
            </a:pPr>
            <a:r>
              <a:rPr lang="tr-TR" sz="1300" dirty="0" smtClean="0"/>
              <a:t>Fizyoterapi ve Rehabilitasyon</a:t>
            </a:r>
          </a:p>
          <a:p>
            <a:pPr>
              <a:buFont typeface="Arial" panose="020B0604020202020204" pitchFamily="34" charset="0"/>
              <a:buChar char="•"/>
            </a:pPr>
            <a:r>
              <a:rPr lang="tr-TR" sz="1300" dirty="0" smtClean="0"/>
              <a:t>Beslenme ve Diyetetik</a:t>
            </a:r>
          </a:p>
          <a:p>
            <a:pPr>
              <a:buFont typeface="Arial" panose="020B0604020202020204" pitchFamily="34" charset="0"/>
              <a:buChar char="•"/>
            </a:pPr>
            <a:r>
              <a:rPr lang="tr-TR" sz="1300" dirty="0" smtClean="0"/>
              <a:t>Veterinerlik </a:t>
            </a:r>
          </a:p>
          <a:p>
            <a:pPr>
              <a:buFont typeface="Arial" panose="020B0604020202020204" pitchFamily="34" charset="0"/>
              <a:buChar char="•"/>
            </a:pPr>
            <a:r>
              <a:rPr lang="tr-TR" sz="1300" dirty="0" smtClean="0"/>
              <a:t>Gıda mühendisliği</a:t>
            </a:r>
          </a:p>
          <a:p>
            <a:pPr>
              <a:buFont typeface="Arial" panose="020B0604020202020204" pitchFamily="34" charset="0"/>
              <a:buChar char="•"/>
            </a:pPr>
            <a:r>
              <a:rPr lang="tr-TR" sz="1300" dirty="0" smtClean="0"/>
              <a:t>Yazılım Mühendisliği</a:t>
            </a:r>
          </a:p>
          <a:p>
            <a:pPr>
              <a:buFont typeface="Arial" panose="020B0604020202020204" pitchFamily="34" charset="0"/>
              <a:buChar char="•"/>
            </a:pPr>
            <a:r>
              <a:rPr lang="tr-TR" sz="1300" dirty="0" smtClean="0"/>
              <a:t>Elektrik-Elektronik Mühendisliği</a:t>
            </a:r>
          </a:p>
        </p:txBody>
      </p:sp>
    </p:spTree>
    <p:extLst>
      <p:ext uri="{BB962C8B-B14F-4D97-AF65-F5344CB8AC3E}">
        <p14:creationId xmlns:p14="http://schemas.microsoft.com/office/powerpoint/2010/main" val="261958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6629" y="131698"/>
            <a:ext cx="5121435" cy="1938992"/>
          </a:xfrm>
          <a:prstGeom prst="rect">
            <a:avLst/>
          </a:prstGeom>
          <a:noFill/>
        </p:spPr>
        <p:txBody>
          <a:bodyPr wrap="square" rtlCol="0">
            <a:spAutoFit/>
          </a:bodyPr>
          <a:lstStyle/>
          <a:p>
            <a:r>
              <a:rPr lang="tr-TR" sz="6000" b="1" dirty="0" smtClean="0">
                <a:solidFill>
                  <a:srgbClr val="FF0000"/>
                </a:solidFill>
              </a:rPr>
              <a:t>POLİS MESLEK </a:t>
            </a:r>
          </a:p>
          <a:p>
            <a:r>
              <a:rPr lang="tr-TR" sz="6000" b="1" dirty="0" smtClean="0">
                <a:solidFill>
                  <a:srgbClr val="FF0000"/>
                </a:solidFill>
              </a:rPr>
              <a:t>YÜKSEKOKULU</a:t>
            </a:r>
            <a:endParaRPr lang="tr-TR" sz="6000" b="1" dirty="0">
              <a:solidFill>
                <a:srgbClr val="FF0000"/>
              </a:solidFill>
            </a:endParaRPr>
          </a:p>
        </p:txBody>
      </p:sp>
      <p:pic>
        <p:nvPicPr>
          <p:cNvPr id="4097" name="Picture 1" descr="C:\Users\DELL\Desktop\download.jpg"/>
          <p:cNvPicPr>
            <a:picLocks noChangeAspect="1" noChangeArrowheads="1"/>
          </p:cNvPicPr>
          <p:nvPr/>
        </p:nvPicPr>
        <p:blipFill>
          <a:blip r:embed="rId2"/>
          <a:srcRect/>
          <a:stretch>
            <a:fillRect/>
          </a:stretch>
        </p:blipFill>
        <p:spPr bwMode="auto">
          <a:xfrm>
            <a:off x="3563888" y="3890225"/>
            <a:ext cx="2643206" cy="2466975"/>
          </a:xfrm>
          <a:prstGeom prst="rect">
            <a:avLst/>
          </a:prstGeom>
          <a:noFill/>
        </p:spPr>
      </p:pic>
      <p:pic>
        <p:nvPicPr>
          <p:cNvPr id="4098" name="Picture 2" descr="C:\Users\DELL\Desktop\download.jpg"/>
          <p:cNvPicPr>
            <a:picLocks noChangeAspect="1" noChangeArrowheads="1"/>
          </p:cNvPicPr>
          <p:nvPr/>
        </p:nvPicPr>
        <p:blipFill>
          <a:blip r:embed="rId3"/>
          <a:srcRect/>
          <a:stretch>
            <a:fillRect/>
          </a:stretch>
        </p:blipFill>
        <p:spPr bwMode="auto">
          <a:xfrm>
            <a:off x="6372200" y="1556792"/>
            <a:ext cx="2428892" cy="2333433"/>
          </a:xfrm>
          <a:prstGeom prst="rect">
            <a:avLst/>
          </a:prstGeom>
          <a:noFill/>
        </p:spPr>
      </p:pic>
    </p:spTree>
    <p:extLst>
      <p:ext uri="{BB962C8B-B14F-4D97-AF65-F5344CB8AC3E}">
        <p14:creationId xmlns:p14="http://schemas.microsoft.com/office/powerpoint/2010/main" val="326381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449263" algn="just" fontAlgn="base">
              <a:spcBef>
                <a:spcPct val="0"/>
              </a:spcBef>
              <a:spcAft>
                <a:spcPct val="0"/>
              </a:spcAft>
            </a:pPr>
            <a:r>
              <a:rPr lang="tr-TR" dirty="0">
                <a:solidFill>
                  <a:schemeClr val="accent2">
                    <a:lumMod val="50000"/>
                  </a:schemeClr>
                </a:solidFill>
                <a:latin typeface="Arial" pitchFamily="34" charset="0"/>
                <a:ea typeface="Times New Roman" pitchFamily="18" charset="0"/>
                <a:cs typeface="Arial" pitchFamily="34" charset="0"/>
              </a:rPr>
              <a:t>POLİS MESLEK YÜKSEKOKULU ÖĞRENCİLERİ PARASIZ YATILI VE RESMİ ÜNİFORMALIDIR.  ÖĞRENCİLERİN İAŞE, İBATE VE SAĞLIK GİDERLERİ İLE DİĞER İSTİHKAKLARI DEVLETÇE KARŞILANIR. POLİS MESLEK YÜKSEKOKULLARINDA EĞİTİM-ÖĞRETİM SÜRESİ İKİ YILDIR.</a:t>
            </a:r>
            <a:endParaRPr lang="tr-TR" dirty="0">
              <a:solidFill>
                <a:schemeClr val="accent2">
                  <a:lumMod val="50000"/>
                </a:schemeClr>
              </a:solidFill>
              <a:latin typeface="Arial" pitchFamily="34" charset="0"/>
              <a:cs typeface="Arial" pitchFamily="34" charset="0"/>
            </a:endParaRPr>
          </a:p>
          <a:p>
            <a:pPr marL="0" lvl="0" indent="449263" algn="just" eaLnBrk="0" fontAlgn="base" hangingPunct="0">
              <a:spcBef>
                <a:spcPct val="0"/>
              </a:spcBef>
              <a:spcAft>
                <a:spcPct val="0"/>
              </a:spcAft>
            </a:pPr>
            <a:endParaRPr lang="tr-TR" dirty="0">
              <a:solidFill>
                <a:schemeClr val="accent2">
                  <a:lumMod val="50000"/>
                </a:schemeClr>
              </a:solidFill>
              <a:latin typeface="Arial" pitchFamily="34" charset="0"/>
              <a:ea typeface="Times New Roman" pitchFamily="18" charset="0"/>
              <a:cs typeface="Times New Roman" pitchFamily="18" charset="0"/>
            </a:endParaRPr>
          </a:p>
          <a:p>
            <a:pPr marL="0" lvl="0" indent="449263" algn="just" eaLnBrk="0" fontAlgn="base" hangingPunct="0">
              <a:spcBef>
                <a:spcPct val="0"/>
              </a:spcBef>
              <a:spcAft>
                <a:spcPct val="0"/>
              </a:spcAft>
            </a:pPr>
            <a:r>
              <a:rPr lang="tr-TR" dirty="0">
                <a:solidFill>
                  <a:schemeClr val="accent2">
                    <a:lumMod val="50000"/>
                  </a:schemeClr>
                </a:solidFill>
                <a:latin typeface="Arial" pitchFamily="34" charset="0"/>
                <a:ea typeface="Times New Roman" pitchFamily="18" charset="0"/>
                <a:cs typeface="Times New Roman" pitchFamily="18" charset="0"/>
              </a:rPr>
              <a:t>YÜKSEKOKULDAKİ EĞİTİM-ÖĞRETİMİ BAŞARI İLE BİTİREN ÖĞRENCİLERE, POLİS MESLEK YÜKSEKOKULU ÖN LİSANS DİPLOMASI VERİLİR.  </a:t>
            </a:r>
          </a:p>
          <a:p>
            <a:pPr marL="0" lvl="0" indent="449263" algn="just" eaLnBrk="0" fontAlgn="base" hangingPunct="0">
              <a:spcBef>
                <a:spcPct val="0"/>
              </a:spcBef>
              <a:spcAft>
                <a:spcPct val="0"/>
              </a:spcAft>
            </a:pPr>
            <a:endParaRPr lang="tr-TR" dirty="0">
              <a:solidFill>
                <a:schemeClr val="accent2">
                  <a:lumMod val="50000"/>
                </a:schemeClr>
              </a:solidFill>
              <a:latin typeface="Arial" pitchFamily="34" charset="0"/>
              <a:cs typeface="Arial" pitchFamily="34" charset="0"/>
            </a:endParaRPr>
          </a:p>
          <a:p>
            <a:pPr marL="0" lvl="0" indent="449263" algn="just" eaLnBrk="0" fontAlgn="base" hangingPunct="0">
              <a:spcBef>
                <a:spcPct val="0"/>
              </a:spcBef>
              <a:spcAft>
                <a:spcPct val="0"/>
              </a:spcAft>
            </a:pPr>
            <a:r>
              <a:rPr lang="tr-TR" dirty="0">
                <a:solidFill>
                  <a:schemeClr val="accent2">
                    <a:lumMod val="50000"/>
                  </a:schemeClr>
                </a:solidFill>
                <a:latin typeface="Arial" pitchFamily="34" charset="0"/>
                <a:ea typeface="Times New Roman" pitchFamily="18" charset="0"/>
                <a:cs typeface="Times New Roman" pitchFamily="18" charset="0"/>
              </a:rPr>
              <a:t>YÜKSEKOKUL ÖĞRENCİLERİNİN ADAY MEMUR OLARAK ATANMALARI İÇİN </a:t>
            </a:r>
            <a:r>
              <a:rPr lang="tr-TR" u="sng" dirty="0">
                <a:solidFill>
                  <a:schemeClr val="accent2">
                    <a:lumMod val="50000"/>
                  </a:schemeClr>
                </a:solidFill>
                <a:latin typeface="Arial" pitchFamily="34" charset="0"/>
                <a:ea typeface="Times New Roman" pitchFamily="18" charset="0"/>
                <a:cs typeface="Times New Roman" pitchFamily="18" charset="0"/>
              </a:rPr>
              <a:t>ÖĞRENİM SÜRESİNİ BAŞARIYLA TAMAMLAMALARI VE EĞİTİM SONUNDA BAŞKANLIKÇA YAPILACAK SINAVDA BAŞARILI OLMALARI ŞARTTIR.</a:t>
            </a:r>
            <a:endParaRPr lang="tr-TR" dirty="0">
              <a:solidFill>
                <a:schemeClr val="accent2">
                  <a:lumMod val="50000"/>
                </a:schemeClr>
              </a:solidFill>
              <a:latin typeface="Arial" pitchFamily="34" charset="0"/>
              <a:cs typeface="Arial" pitchFamily="34" charset="0"/>
            </a:endParaRPr>
          </a:p>
          <a:p>
            <a:endParaRPr lang="tr-TR" dirty="0"/>
          </a:p>
        </p:txBody>
      </p:sp>
    </p:spTree>
    <p:extLst>
      <p:ext uri="{BB962C8B-B14F-4D97-AF65-F5344CB8AC3E}">
        <p14:creationId xmlns:p14="http://schemas.microsoft.com/office/powerpoint/2010/main" val="389063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46331"/>
            <a:ext cx="7520940" cy="3579849"/>
          </a:xfrm>
        </p:spPr>
        <p:txBody>
          <a:bodyPr>
            <a:noAutofit/>
          </a:bodyPr>
          <a:lstStyle/>
          <a:p>
            <a:pPr marL="0" lvl="0" indent="0" fontAlgn="base">
              <a:spcBef>
                <a:spcPct val="0"/>
              </a:spcBef>
              <a:spcAft>
                <a:spcPct val="0"/>
              </a:spcAft>
            </a:pPr>
            <a:r>
              <a:rPr lang="tr-TR" sz="1350" dirty="0">
                <a:solidFill>
                  <a:schemeClr val="accent2">
                    <a:lumMod val="50000"/>
                  </a:schemeClr>
                </a:solidFill>
                <a:latin typeface="Candara" panose="020E0502030303020204" pitchFamily="34" charset="0"/>
                <a:cs typeface="Arial" pitchFamily="34" charset="0"/>
              </a:rPr>
              <a:t>--- TÜRKİYE CUMHURİYETİ VATANDAŞI OLMAK</a:t>
            </a:r>
          </a:p>
          <a:p>
            <a:pPr marL="0" lvl="0" indent="0" fontAlgn="base">
              <a:spcBef>
                <a:spcPct val="0"/>
              </a:spcBef>
              <a:spcAft>
                <a:spcPct val="0"/>
              </a:spcAft>
            </a:pPr>
            <a:endParaRPr lang="tr-TR" sz="1350" dirty="0">
              <a:solidFill>
                <a:schemeClr val="accent2">
                  <a:lumMod val="50000"/>
                </a:schemeClr>
              </a:solidFill>
              <a:latin typeface="Candara" panose="020E0502030303020204" pitchFamily="34" charset="0"/>
              <a:cs typeface="Arial" pitchFamily="34" charset="0"/>
            </a:endParaRPr>
          </a:p>
          <a:p>
            <a:pPr marL="0" lvl="0" indent="0" eaLnBrk="0" fontAlgn="base" hangingPunct="0">
              <a:spcBef>
                <a:spcPct val="0"/>
              </a:spcBef>
              <a:spcAft>
                <a:spcPct val="0"/>
              </a:spcAft>
            </a:pPr>
            <a:r>
              <a:rPr lang="tr-TR" sz="1350" dirty="0">
                <a:solidFill>
                  <a:schemeClr val="accent2">
                    <a:lumMod val="50000"/>
                  </a:schemeClr>
                </a:solidFill>
                <a:latin typeface="Candara" panose="020E0502030303020204" pitchFamily="34" charset="0"/>
                <a:cs typeface="Arial" pitchFamily="34" charset="0"/>
              </a:rPr>
              <a:t>--- LİSE VE DENGİ OKUL MEZUNU OLMAK</a:t>
            </a:r>
          </a:p>
          <a:p>
            <a:pPr marL="0" lvl="0" indent="0" eaLnBrk="0" fontAlgn="base" hangingPunct="0">
              <a:spcBef>
                <a:spcPct val="0"/>
              </a:spcBef>
              <a:spcAft>
                <a:spcPct val="0"/>
              </a:spcAft>
            </a:pPr>
            <a:endParaRPr lang="tr-TR" sz="1350" dirty="0">
              <a:solidFill>
                <a:schemeClr val="accent2">
                  <a:lumMod val="50000"/>
                </a:schemeClr>
              </a:solidFill>
              <a:latin typeface="Candara" panose="020E0502030303020204" pitchFamily="34" charset="0"/>
              <a:cs typeface="Arial" pitchFamily="34" charset="0"/>
            </a:endParaRPr>
          </a:p>
          <a:p>
            <a:pPr marL="0" lvl="0" indent="0" eaLnBrk="0" fontAlgn="base" hangingPunct="0">
              <a:spcBef>
                <a:spcPct val="0"/>
              </a:spcBef>
              <a:spcAft>
                <a:spcPct val="0"/>
              </a:spcAft>
            </a:pPr>
            <a:r>
              <a:rPr lang="tr-TR" sz="1350" dirty="0">
                <a:solidFill>
                  <a:schemeClr val="accent2">
                    <a:lumMod val="50000"/>
                  </a:schemeClr>
                </a:solidFill>
                <a:latin typeface="Candara" panose="020E0502030303020204" pitchFamily="34" charset="0"/>
                <a:cs typeface="Arial" pitchFamily="34" charset="0"/>
              </a:rPr>
              <a:t>--- ÖSYM BAŞKANLIĞI TARAFINDAN O YIL İÇİNDE YAPILAN ÜNİVERSİTE GİRİŞ SINAVINDA; BELİRLENEN PUAN TÜRÜNDEN YA DA TÜRLERİNDEN HAM TABAN PUAN VE ÜZERİNDE PUAN ALMIŞ OLMAK. </a:t>
            </a:r>
          </a:p>
          <a:p>
            <a:pPr marL="0" lvl="0" indent="0" eaLnBrk="0" fontAlgn="base" hangingPunct="0">
              <a:spcBef>
                <a:spcPct val="0"/>
              </a:spcBef>
              <a:spcAft>
                <a:spcPct val="0"/>
              </a:spcAft>
            </a:pPr>
            <a:r>
              <a:rPr lang="tr-TR" sz="1350" i="1" dirty="0">
                <a:solidFill>
                  <a:schemeClr val="accent2">
                    <a:lumMod val="50000"/>
                  </a:schemeClr>
                </a:solidFill>
                <a:latin typeface="Candara" panose="020E0502030303020204" pitchFamily="34" charset="0"/>
                <a:cs typeface="Arial" pitchFamily="34" charset="0"/>
              </a:rPr>
              <a:t>(2021 YILI İÇİNDE ÖSYM BAŞKANLIĞI TARAFINDAN YAPILAN YÜKSEKÖĞRETİM KURUMLARI SINAVINDA TYT PUAN TÜRÜNDEN 250,000 (İKİ YÜZ ELLİ) </a:t>
            </a:r>
            <a:r>
              <a:rPr lang="tr-TR" sz="1350" i="1" u="sng" dirty="0">
                <a:solidFill>
                  <a:schemeClr val="accent2">
                    <a:lumMod val="50000"/>
                  </a:schemeClr>
                </a:solidFill>
                <a:latin typeface="Candara" panose="020E0502030303020204" pitchFamily="34" charset="0"/>
                <a:cs typeface="Arial" pitchFamily="34" charset="0"/>
              </a:rPr>
              <a:t>HAM TABAN</a:t>
            </a:r>
            <a:r>
              <a:rPr lang="tr-TR" sz="1350" i="1" dirty="0">
                <a:solidFill>
                  <a:schemeClr val="accent2">
                    <a:lumMod val="50000"/>
                  </a:schemeClr>
                </a:solidFill>
                <a:latin typeface="Candara" panose="020E0502030303020204" pitchFamily="34" charset="0"/>
                <a:cs typeface="Arial" pitchFamily="34" charset="0"/>
              </a:rPr>
              <a:t> PUAN VE ÜZERİNDE PUAN ALMIŞ OLMAK.)</a:t>
            </a:r>
          </a:p>
          <a:p>
            <a:pPr marL="0" lvl="0" indent="0" eaLnBrk="0" fontAlgn="base" hangingPunct="0">
              <a:spcBef>
                <a:spcPct val="0"/>
              </a:spcBef>
              <a:spcAft>
                <a:spcPct val="0"/>
              </a:spcAft>
            </a:pPr>
            <a:endParaRPr lang="tr-TR" sz="1350" dirty="0">
              <a:solidFill>
                <a:schemeClr val="accent2">
                  <a:lumMod val="50000"/>
                </a:schemeClr>
              </a:solidFill>
              <a:latin typeface="Candara" panose="020E0502030303020204" pitchFamily="34" charset="0"/>
              <a:cs typeface="Arial" pitchFamily="34" charset="0"/>
            </a:endParaRPr>
          </a:p>
          <a:p>
            <a:pPr marL="0" lvl="0" indent="0" eaLnBrk="0" fontAlgn="base" hangingPunct="0">
              <a:spcBef>
                <a:spcPct val="0"/>
              </a:spcBef>
              <a:spcAft>
                <a:spcPct val="0"/>
              </a:spcAft>
            </a:pPr>
            <a:r>
              <a:rPr lang="tr-TR" sz="1350" dirty="0">
                <a:solidFill>
                  <a:schemeClr val="accent2">
                    <a:lumMod val="50000"/>
                  </a:schemeClr>
                </a:solidFill>
                <a:latin typeface="Candara" panose="020E0502030303020204" pitchFamily="34" charset="0"/>
                <a:cs typeface="Arial" pitchFamily="34" charset="0"/>
              </a:rPr>
              <a:t>--- 18 YAŞINI TAMAMLADIKTAN SONRA YAPTIRILAN YAŞ DÜZELTMELERİNDE DÜZELTMEDEN ÖNCEKİ YAŞ DİKKATE ALINMAK KAYDIYLA, SINAVIN YAPILDIĞI YILIN EKİM AYININ İLK GÜNÜ İTİBARIYLA 18 YAŞINI TAMAMLAMIŞ VE SINAVIN YAPILDIĞI YILIN 31 ARALIK TARİHİ İTİBARIYLA 26 YAŞINDAN GÜN ALMAMIŞ OLMAK</a:t>
            </a:r>
          </a:p>
          <a:p>
            <a:pPr marL="0" lvl="0" indent="0" eaLnBrk="0" fontAlgn="base" hangingPunct="0">
              <a:spcBef>
                <a:spcPct val="0"/>
              </a:spcBef>
              <a:spcAft>
                <a:spcPct val="0"/>
              </a:spcAft>
            </a:pPr>
            <a:endParaRPr lang="tr-TR" sz="1350" dirty="0">
              <a:solidFill>
                <a:schemeClr val="accent2">
                  <a:lumMod val="50000"/>
                </a:schemeClr>
              </a:solidFill>
              <a:latin typeface="Candara" panose="020E0502030303020204" pitchFamily="34" charset="0"/>
              <a:cs typeface="Arial" pitchFamily="34" charset="0"/>
            </a:endParaRPr>
          </a:p>
          <a:p>
            <a:pPr marL="0" lvl="0" indent="0" eaLnBrk="0" fontAlgn="base" hangingPunct="0">
              <a:spcBef>
                <a:spcPct val="0"/>
              </a:spcBef>
              <a:spcAft>
                <a:spcPct val="0"/>
              </a:spcAft>
            </a:pPr>
            <a:r>
              <a:rPr lang="tr-TR" sz="1350" dirty="0">
                <a:solidFill>
                  <a:schemeClr val="accent2">
                    <a:lumMod val="50000"/>
                  </a:schemeClr>
                </a:solidFill>
                <a:latin typeface="Candara" panose="020E0502030303020204" pitchFamily="34" charset="0"/>
                <a:cs typeface="Arial" pitchFamily="34" charset="0"/>
              </a:rPr>
              <a:t>--- BOY ÖLÇÜSÜ, BEDEN KİTLE İNDEKSİ İLE SAĞLIK YÖNÜNDEN SAĞLIK YÖNETMELİĞİNDE BELİRTİLEN ŞARTLARI TAŞIMAK</a:t>
            </a:r>
          </a:p>
          <a:p>
            <a:pPr marL="0" lvl="0" indent="0" eaLnBrk="0" fontAlgn="base" hangingPunct="0">
              <a:spcBef>
                <a:spcPct val="0"/>
              </a:spcBef>
              <a:spcAft>
                <a:spcPct val="0"/>
              </a:spcAft>
            </a:pPr>
            <a:r>
              <a:rPr lang="tr-TR" sz="1350" i="1" u="sng" dirty="0">
                <a:solidFill>
                  <a:schemeClr val="accent2">
                    <a:lumMod val="50000"/>
                  </a:schemeClr>
                </a:solidFill>
                <a:latin typeface="Candara" panose="020E0502030303020204" pitchFamily="34" charset="0"/>
                <a:cs typeface="Arial" pitchFamily="34" charset="0"/>
              </a:rPr>
              <a:t>(POLİS OKULLARINA ALINACAK ERKEK ÖĞRENCİLERİN EN AZ 167 CM, BAYAN ÖĞRENCİLERİN EN AZ 162 CM BOY UZUNLUĞU OLACAKTIR.)</a:t>
            </a:r>
            <a:endParaRPr lang="tr-TR" sz="1350" dirty="0">
              <a:solidFill>
                <a:schemeClr val="accent2">
                  <a:lumMod val="50000"/>
                </a:schemeClr>
              </a:solidFill>
              <a:latin typeface="Candara" panose="020E0502030303020204" pitchFamily="34" charset="0"/>
              <a:cs typeface="Arial" pitchFamily="34" charset="0"/>
            </a:endParaRPr>
          </a:p>
          <a:p>
            <a:pPr marL="0" lvl="0" indent="0" eaLnBrk="0" fontAlgn="base" hangingPunct="0">
              <a:spcBef>
                <a:spcPct val="0"/>
              </a:spcBef>
              <a:spcAft>
                <a:spcPct val="0"/>
              </a:spcAft>
            </a:pPr>
            <a:r>
              <a:rPr lang="tr-TR" sz="1350" i="1" u="sng" dirty="0">
                <a:solidFill>
                  <a:schemeClr val="accent2">
                    <a:lumMod val="50000"/>
                  </a:schemeClr>
                </a:solidFill>
                <a:latin typeface="Candara" panose="020E0502030303020204" pitchFamily="34" charset="0"/>
                <a:ea typeface="Times New Roman" pitchFamily="18" charset="0"/>
                <a:cs typeface="Times New Roman" pitchFamily="18" charset="0"/>
              </a:rPr>
              <a:t>(POLİS OKULLARINA ALINACAK ERKEK VE BAYAN ÖĞRENCİLERİN 18.00-27.00 ARALIĞINDA BEDEN KİTLE İNDEKSİ OLACAKTIR.</a:t>
            </a:r>
            <a:r>
              <a:rPr lang="tr-TR" sz="1350" i="1" u="sng" dirty="0">
                <a:solidFill>
                  <a:schemeClr val="accent2">
                    <a:lumMod val="50000"/>
                  </a:schemeClr>
                </a:solidFill>
                <a:latin typeface="Candara" panose="020E0502030303020204" pitchFamily="34" charset="0"/>
                <a:ea typeface="Calibri" pitchFamily="34" charset="0"/>
                <a:cs typeface="Times New Roman" pitchFamily="18" charset="0"/>
              </a:rPr>
              <a:t>)</a:t>
            </a:r>
            <a:endParaRPr lang="tr-TR" sz="1350" dirty="0">
              <a:solidFill>
                <a:schemeClr val="accent2">
                  <a:lumMod val="50000"/>
                </a:schemeClr>
              </a:solidFill>
              <a:latin typeface="Candara" panose="020E0502030303020204" pitchFamily="34" charset="0"/>
              <a:cs typeface="Arial" pitchFamily="34" charset="0"/>
            </a:endParaRPr>
          </a:p>
          <a:p>
            <a:endParaRPr lang="tr-TR" sz="1350" dirty="0">
              <a:solidFill>
                <a:schemeClr val="accent2">
                  <a:lumMod val="50000"/>
                </a:schemeClr>
              </a:solidFill>
              <a:latin typeface="Candara" panose="020E0502030303020204" pitchFamily="34" charset="0"/>
            </a:endParaRPr>
          </a:p>
        </p:txBody>
      </p:sp>
      <p:sp>
        <p:nvSpPr>
          <p:cNvPr id="4" name="Dikdörtgen 3"/>
          <p:cNvSpPr/>
          <p:nvPr/>
        </p:nvSpPr>
        <p:spPr>
          <a:xfrm>
            <a:off x="2051720" y="0"/>
            <a:ext cx="4064318" cy="646331"/>
          </a:xfrm>
          <a:prstGeom prst="rect">
            <a:avLst/>
          </a:prstGeom>
        </p:spPr>
        <p:txBody>
          <a:bodyPr wrap="none">
            <a:spAutoFit/>
          </a:bodyPr>
          <a:lstStyle/>
          <a:p>
            <a:r>
              <a:rPr lang="tr-TR" sz="3500" b="1" u="sng" dirty="0">
                <a:solidFill>
                  <a:srgbClr val="FF0000"/>
                </a:solidFill>
              </a:rPr>
              <a:t>BAŞVURU ŞARTLARI</a:t>
            </a:r>
            <a:endParaRPr lang="tr-TR" sz="3500" u="sng" dirty="0">
              <a:solidFill>
                <a:srgbClr val="FF0000"/>
              </a:solidFill>
            </a:endParaRPr>
          </a:p>
        </p:txBody>
      </p:sp>
    </p:spTree>
    <p:extLst>
      <p:ext uri="{BB962C8B-B14F-4D97-AF65-F5344CB8AC3E}">
        <p14:creationId xmlns:p14="http://schemas.microsoft.com/office/powerpoint/2010/main" val="1772957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1698" y="836712"/>
            <a:ext cx="7520940" cy="3579849"/>
          </a:xfrm>
        </p:spPr>
        <p:txBody>
          <a:bodyPr>
            <a:noAutofit/>
          </a:bodyPr>
          <a:lstStyle/>
          <a:p>
            <a:pPr marL="0" lvl="0" indent="449263" algn="ctr" fontAlgn="base">
              <a:spcBef>
                <a:spcPct val="0"/>
              </a:spcBef>
              <a:spcAft>
                <a:spcPct val="0"/>
              </a:spcAft>
            </a:pPr>
            <a:r>
              <a:rPr lang="tr-TR" sz="1300" dirty="0">
                <a:latin typeface="Candara" panose="020E0502030303020204" pitchFamily="34" charset="0"/>
                <a:ea typeface="Times New Roman" pitchFamily="18" charset="0"/>
                <a:cs typeface="Times New Roman" pitchFamily="18" charset="0"/>
              </a:rPr>
              <a:t>#ÖN SAĞLIK KONTROLÜ#</a:t>
            </a:r>
            <a:endParaRPr lang="tr-TR" sz="1300" dirty="0">
              <a:latin typeface="Candara" panose="020E0502030303020204" pitchFamily="34" charset="0"/>
              <a:cs typeface="Arial" pitchFamily="34" charset="0"/>
            </a:endParaRPr>
          </a:p>
          <a:p>
            <a:pPr marL="0" lvl="0" indent="449263" algn="ctr" eaLnBrk="0" fontAlgn="base" hangingPunct="0">
              <a:spcBef>
                <a:spcPct val="0"/>
              </a:spcBef>
              <a:spcAft>
                <a:spcPct val="0"/>
              </a:spcAft>
            </a:pPr>
            <a:r>
              <a:rPr lang="tr-TR" sz="1300" dirty="0">
                <a:latin typeface="Candara" panose="020E0502030303020204" pitchFamily="34" charset="0"/>
                <a:ea typeface="Calibri" pitchFamily="34" charset="0"/>
                <a:cs typeface="Times New Roman" pitchFamily="18" charset="0"/>
              </a:rPr>
              <a:t>ADAYLAR PMYO SINAVLARINA GİRMEDEN ÖNCE ÖN SAĞLIK KOMİSYONU TARAFINDAN ÖN SAĞLIK KONTROLÜNDEN GEÇİRİLİR. ÖN SAĞLIK KONTROLÜ EMNİYET TEŞKİLATI SAĞLIK ŞARTLARI YÖNETMELİĞİNE GÖRE YAPILIR.</a:t>
            </a:r>
          </a:p>
          <a:p>
            <a:pPr marL="0" lvl="0" indent="449263" algn="ctr" eaLnBrk="0" fontAlgn="base" hangingPunct="0">
              <a:spcBef>
                <a:spcPct val="0"/>
              </a:spcBef>
              <a:spcAft>
                <a:spcPct val="0"/>
              </a:spcAft>
            </a:pPr>
            <a:endParaRPr lang="tr-TR" sz="1300" dirty="0">
              <a:latin typeface="Candara" panose="020E0502030303020204" pitchFamily="34" charset="0"/>
              <a:cs typeface="Times New Roman" pitchFamily="18" charset="0"/>
            </a:endParaRPr>
          </a:p>
          <a:p>
            <a:pPr algn="ctr"/>
            <a:r>
              <a:rPr lang="tr-TR" sz="1300" dirty="0">
                <a:latin typeface="Candara" panose="020E0502030303020204" pitchFamily="34" charset="0"/>
              </a:rPr>
              <a:t>#</a:t>
            </a:r>
            <a:r>
              <a:rPr lang="x-none" sz="1300">
                <a:latin typeface="Candara" panose="020E0502030303020204" pitchFamily="34" charset="0"/>
              </a:rPr>
              <a:t>FİZİK</a:t>
            </a:r>
            <a:r>
              <a:rPr lang="tr-TR" sz="1300" dirty="0">
                <a:latin typeface="Candara" panose="020E0502030303020204" pitchFamily="34" charset="0"/>
              </a:rPr>
              <a:t>SEL</a:t>
            </a:r>
            <a:r>
              <a:rPr lang="x-none" sz="1300">
                <a:latin typeface="Candara" panose="020E0502030303020204" pitchFamily="34" charset="0"/>
              </a:rPr>
              <a:t> YETERLİLİK SINAVI </a:t>
            </a:r>
            <a:r>
              <a:rPr lang="tr-TR" sz="1300" dirty="0">
                <a:latin typeface="Candara" panose="020E0502030303020204" pitchFamily="34" charset="0"/>
              </a:rPr>
              <a:t>#</a:t>
            </a:r>
          </a:p>
          <a:p>
            <a:pPr algn="ctr"/>
            <a:r>
              <a:rPr lang="tr-TR" sz="1300" dirty="0">
                <a:latin typeface="Candara" panose="020E0502030303020204" pitchFamily="34" charset="0"/>
              </a:rPr>
              <a:t>FİZİKSEL YETERLİLİK SINAVI; ADAYIN BEDENİ KABİLİYETİ VE FİZİKİ YAPISI DEĞERLENDİRİLMEK ÜZERE UYGULAMALI OLARAK YAPILIR.  </a:t>
            </a:r>
          </a:p>
          <a:p>
            <a:pPr algn="ctr"/>
            <a:r>
              <a:rPr lang="tr-TR" sz="1300" dirty="0">
                <a:latin typeface="Candara" panose="020E0502030303020204" pitchFamily="34" charset="0"/>
              </a:rPr>
              <a:t>BAŞARILI OLMAK İÇİN YÜZ TAM PUAN ÜZERİNDEN EN AZ ALTMIŞ PUAN ALMAK ZORUNLUDUR. </a:t>
            </a:r>
          </a:p>
          <a:p>
            <a:pPr algn="ctr" hangingPunct="0"/>
            <a:r>
              <a:rPr lang="tr-TR" sz="1300" dirty="0">
                <a:latin typeface="Candara" panose="020E0502030303020204" pitchFamily="34" charset="0"/>
              </a:rPr>
              <a:t>(</a:t>
            </a:r>
            <a:r>
              <a:rPr lang="x-none" sz="1300">
                <a:latin typeface="Candara" panose="020E0502030303020204" pitchFamily="34" charset="0"/>
              </a:rPr>
              <a:t>FİZİKSEL YETERLİLİK SINAVINDA </a:t>
            </a:r>
            <a:r>
              <a:rPr lang="tr-TR" sz="1300" dirty="0">
                <a:latin typeface="Candara" panose="020E0502030303020204" pitchFamily="34" charset="0"/>
              </a:rPr>
              <a:t>A</a:t>
            </a:r>
            <a:r>
              <a:rPr lang="x-none" sz="1300">
                <a:latin typeface="Candara" panose="020E0502030303020204" pitchFamily="34" charset="0"/>
              </a:rPr>
              <a:t>DAYLARIN TABİ TUTULACAĞI PARKUR VE TALİMATI </a:t>
            </a:r>
            <a:r>
              <a:rPr lang="x-none" sz="1300" u="sng">
                <a:latin typeface="Candara" panose="020E0502030303020204" pitchFamily="34" charset="0"/>
                <a:hlinkClick r:id="rId2"/>
              </a:rPr>
              <a:t>www.pa.edu.tr</a:t>
            </a:r>
            <a:r>
              <a:rPr lang="x-none" sz="1300">
                <a:latin typeface="Candara" panose="020E0502030303020204" pitchFamily="34" charset="0"/>
              </a:rPr>
              <a:t> </a:t>
            </a:r>
            <a:r>
              <a:rPr lang="tr-TR" sz="1300" dirty="0">
                <a:latin typeface="Candara" panose="020E0502030303020204" pitchFamily="34" charset="0"/>
              </a:rPr>
              <a:t> </a:t>
            </a:r>
            <a:r>
              <a:rPr lang="x-none" sz="1300">
                <a:latin typeface="Candara" panose="020E0502030303020204" pitchFamily="34" charset="0"/>
              </a:rPr>
              <a:t>ADRESLİ İNTERNET SAYFASINDAN </a:t>
            </a:r>
            <a:r>
              <a:rPr lang="tr-TR" sz="1300" dirty="0">
                <a:latin typeface="Candara" panose="020E0502030303020204" pitchFamily="34" charset="0"/>
              </a:rPr>
              <a:t>YER ALMAKTADIR.)</a:t>
            </a:r>
          </a:p>
          <a:p>
            <a:pPr algn="ctr" hangingPunct="0"/>
            <a:endParaRPr lang="tr-TR" sz="1300" dirty="0">
              <a:latin typeface="Candara" panose="020E0502030303020204" pitchFamily="34" charset="0"/>
            </a:endParaRPr>
          </a:p>
          <a:p>
            <a:pPr algn="ctr" hangingPunct="0"/>
            <a:r>
              <a:rPr lang="tr-TR" sz="1300" dirty="0">
                <a:latin typeface="Candara" panose="020E0502030303020204" pitchFamily="34" charset="0"/>
              </a:rPr>
              <a:t>#</a:t>
            </a:r>
            <a:r>
              <a:rPr lang="x-none" sz="1300">
                <a:latin typeface="Candara" panose="020E0502030303020204" pitchFamily="34" charset="0"/>
              </a:rPr>
              <a:t>MÜLAKAT SINAVI </a:t>
            </a:r>
            <a:r>
              <a:rPr lang="tr-TR" sz="1300" dirty="0">
                <a:latin typeface="Candara" panose="020E0502030303020204" pitchFamily="34" charset="0"/>
              </a:rPr>
              <a:t>#</a:t>
            </a:r>
          </a:p>
          <a:p>
            <a:pPr algn="ctr"/>
            <a:r>
              <a:rPr lang="tr-TR" sz="1300" dirty="0">
                <a:latin typeface="Candara" panose="020E0502030303020204" pitchFamily="34" charset="0"/>
              </a:rPr>
              <a:t>DEĞERLENDİRME KRİTERLERİ</a:t>
            </a:r>
          </a:p>
          <a:p>
            <a:pPr algn="ctr"/>
            <a:r>
              <a:rPr lang="tr-TR" sz="1300" dirty="0">
                <a:latin typeface="Candara" panose="020E0502030303020204" pitchFamily="34" charset="0"/>
              </a:rPr>
              <a:t>-KONU HAKKINDA BİLGİ DÜZEYİ - KENDİSİNDEN İSTENİLENİ KAVRAMA – ÖZGÜVENİ </a:t>
            </a:r>
          </a:p>
          <a:p>
            <a:pPr algn="ctr"/>
            <a:r>
              <a:rPr lang="tr-TR" sz="1300" dirty="0">
                <a:latin typeface="Candara" panose="020E0502030303020204" pitchFamily="34" charset="0"/>
              </a:rPr>
              <a:t>- İFADE ETME YETENEĞİ - BEDEN DİLİNİ KULLANMA BECERİSİ</a:t>
            </a:r>
          </a:p>
          <a:p>
            <a:pPr algn="ctr" hangingPunct="0"/>
            <a:endParaRPr lang="tr-TR" sz="1300" dirty="0">
              <a:latin typeface="Candara" panose="020E0502030303020204" pitchFamily="34" charset="0"/>
            </a:endParaRPr>
          </a:p>
          <a:p>
            <a:pPr marL="0" lvl="0" indent="449263" algn="ctr" eaLnBrk="0" fontAlgn="base" hangingPunct="0">
              <a:spcBef>
                <a:spcPct val="0"/>
              </a:spcBef>
              <a:spcAft>
                <a:spcPct val="0"/>
              </a:spcAft>
            </a:pPr>
            <a:endParaRPr lang="tr-TR" sz="1300" dirty="0">
              <a:latin typeface="Candara" panose="020E0502030303020204" pitchFamily="34" charset="0"/>
              <a:cs typeface="Arial" pitchFamily="34" charset="0"/>
            </a:endParaRPr>
          </a:p>
          <a:p>
            <a:pPr algn="ctr"/>
            <a:endParaRPr lang="tr-TR" sz="1300" dirty="0">
              <a:latin typeface="Candara" panose="020E0502030303020204" pitchFamily="34" charset="0"/>
            </a:endParaRPr>
          </a:p>
        </p:txBody>
      </p:sp>
      <p:sp>
        <p:nvSpPr>
          <p:cNvPr id="4" name="Dikdörtgen 3"/>
          <p:cNvSpPr/>
          <p:nvPr/>
        </p:nvSpPr>
        <p:spPr>
          <a:xfrm>
            <a:off x="2483768" y="217482"/>
            <a:ext cx="4236801" cy="369332"/>
          </a:xfrm>
          <a:prstGeom prst="rect">
            <a:avLst/>
          </a:prstGeom>
        </p:spPr>
        <p:txBody>
          <a:bodyPr wrap="none">
            <a:spAutoFit/>
          </a:bodyPr>
          <a:lstStyle/>
          <a:p>
            <a:r>
              <a:rPr lang="tr-TR" b="1" dirty="0">
                <a:solidFill>
                  <a:srgbClr val="FF0000"/>
                </a:solidFill>
              </a:rPr>
              <a:t>POLİS MESLEK YÜKSEOKULU  AŞAMALAR</a:t>
            </a:r>
            <a:endParaRPr lang="tr-TR" dirty="0">
              <a:solidFill>
                <a:srgbClr val="FF0000"/>
              </a:solidFill>
            </a:endParaRPr>
          </a:p>
        </p:txBody>
      </p:sp>
    </p:spTree>
    <p:extLst>
      <p:ext uri="{BB962C8B-B14F-4D97-AF65-F5344CB8AC3E}">
        <p14:creationId xmlns:p14="http://schemas.microsoft.com/office/powerpoint/2010/main" val="52606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ctr"/>
            <a:r>
              <a:rPr lang="tr-TR" dirty="0">
                <a:latin typeface="Candara" panose="020E0502030303020204" pitchFamily="34" charset="0"/>
              </a:rPr>
              <a:t>#SONUÇLARIN İLAN EDİLMESİ#</a:t>
            </a:r>
          </a:p>
          <a:p>
            <a:pPr algn="ctr"/>
            <a:endParaRPr lang="tr-TR" dirty="0">
              <a:latin typeface="Candara" panose="020E0502030303020204" pitchFamily="34" charset="0"/>
            </a:endParaRPr>
          </a:p>
          <a:p>
            <a:pPr algn="ctr"/>
            <a:r>
              <a:rPr lang="tr-TR" dirty="0">
                <a:latin typeface="Candara" panose="020E0502030303020204" pitchFamily="34" charset="0"/>
              </a:rPr>
              <a:t>BAŞARI SIRALAMASINA ESAS POLİS MESLEK YÜKSEK OKULU GİRİŞ PUANI</a:t>
            </a:r>
          </a:p>
          <a:p>
            <a:pPr algn="ctr"/>
            <a:r>
              <a:rPr lang="tr-TR" dirty="0">
                <a:latin typeface="Candara" panose="020E0502030303020204" pitchFamily="34" charset="0"/>
              </a:rPr>
              <a:t>--- FİZİKSEL YETERLİLİK SINAVI PUANININ % 25</a:t>
            </a:r>
          </a:p>
          <a:p>
            <a:pPr algn="ctr"/>
            <a:r>
              <a:rPr lang="tr-TR" dirty="0">
                <a:latin typeface="Candara" panose="020E0502030303020204" pitchFamily="34" charset="0"/>
              </a:rPr>
              <a:t>--- MÜLAKAT SINAVI PUANININ % 50</a:t>
            </a:r>
          </a:p>
          <a:p>
            <a:pPr algn="ctr"/>
            <a:r>
              <a:rPr lang="tr-TR" dirty="0">
                <a:latin typeface="Candara" panose="020E0502030303020204" pitchFamily="34" charset="0"/>
              </a:rPr>
              <a:t>--- TYT (HAM PUANI) PUANININ % 25</a:t>
            </a:r>
          </a:p>
          <a:p>
            <a:pPr algn="ctr"/>
            <a:r>
              <a:rPr lang="tr-TR" dirty="0">
                <a:latin typeface="Candara" panose="020E0502030303020204" pitchFamily="34" charset="0"/>
              </a:rPr>
              <a:t>YAPILAN SIRALAMA SONUCUNDA ADAYLAR KONTENJAN DAHİLİNDE ALINIR.</a:t>
            </a:r>
          </a:p>
          <a:p>
            <a:pPr algn="ctr"/>
            <a:endParaRPr lang="tr-TR" dirty="0">
              <a:latin typeface="Candara" panose="020E0502030303020204" pitchFamily="34" charset="0"/>
            </a:endParaRPr>
          </a:p>
          <a:p>
            <a:pPr algn="ctr"/>
            <a:r>
              <a:rPr lang="tr-TR" dirty="0">
                <a:latin typeface="Candara" panose="020E0502030303020204" pitchFamily="34" charset="0"/>
              </a:rPr>
              <a:t>#YEDEK ADAYLARIN ÇAĞRILMASI#</a:t>
            </a:r>
          </a:p>
          <a:p>
            <a:pPr algn="ctr"/>
            <a:r>
              <a:rPr lang="tr-TR" dirty="0">
                <a:latin typeface="Candara" panose="020E0502030303020204" pitchFamily="34" charset="0"/>
              </a:rPr>
              <a:t>GEÇİCİ KAYIT SIRASINDA, YÜKSEKOKULA GİREMEYECEKLERİ ANLAŞILAN, EKSİK BELGE GETİREN, İNTİBAK EĞİTİMİNİN BAŞLADIĞI GÜNÜN MESAİ BİTİMİNE KADAR BAŞVURUDA BULUNMAYAN, YÜKSEKOKULDAN AYRILAN VEYA VEFAT EDEN ADAYLARIN YERİNE YEDEK ADAYLAR SIRASI İLE ÇAĞRILIR. </a:t>
            </a:r>
          </a:p>
          <a:p>
            <a:pPr algn="ctr"/>
            <a:endParaRPr lang="tr-TR" dirty="0">
              <a:latin typeface="Candara" panose="020E0502030303020204" pitchFamily="34" charset="0"/>
            </a:endParaRPr>
          </a:p>
          <a:p>
            <a:endParaRPr lang="tr-TR" dirty="0"/>
          </a:p>
        </p:txBody>
      </p:sp>
    </p:spTree>
    <p:extLst>
      <p:ext uri="{BB962C8B-B14F-4D97-AF65-F5344CB8AC3E}">
        <p14:creationId xmlns:p14="http://schemas.microsoft.com/office/powerpoint/2010/main" val="265284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1772816"/>
            <a:ext cx="8229600" cy="1143000"/>
          </a:xfrm>
        </p:spPr>
        <p:txBody>
          <a:bodyPr>
            <a:normAutofit fontScale="90000"/>
          </a:bodyPr>
          <a:lstStyle/>
          <a:p>
            <a:pPr marL="0" indent="0" algn="ctr"/>
            <a:r>
              <a:rPr lang="tr-TR" sz="4400" b="1" cap="all" dirty="0" smtClean="0">
                <a:solidFill>
                  <a:srgbClr val="FF0000"/>
                </a:solidFill>
                <a:effectLst>
                  <a:outerShdw blurRad="38100" dist="38100" dir="2700000" algn="tl">
                    <a:srgbClr val="000000">
                      <a:alpha val="43137"/>
                    </a:srgbClr>
                  </a:outerShdw>
                  <a:reflection blurRad="12700" stA="28000" endPos="45000" dist="1003" dir="5400000" sy="-100000" algn="bl"/>
                </a:effectLst>
              </a:rPr>
              <a:t>yüksek öğretim </a:t>
            </a:r>
            <a:br>
              <a:rPr lang="tr-TR" sz="4400" b="1" cap="all" dirty="0" smtClean="0">
                <a:solidFill>
                  <a:srgbClr val="FF0000"/>
                </a:solidFill>
                <a:effectLst>
                  <a:outerShdw blurRad="38100" dist="38100" dir="2700000" algn="tl">
                    <a:srgbClr val="000000">
                      <a:alpha val="43137"/>
                    </a:srgbClr>
                  </a:outerShdw>
                  <a:reflection blurRad="12700" stA="28000" endPos="45000" dist="1003" dir="5400000" sy="-100000" algn="bl"/>
                </a:effectLst>
              </a:rPr>
            </a:br>
            <a:r>
              <a:rPr lang="tr-TR" sz="4400" b="1" cap="all" dirty="0" smtClean="0">
                <a:solidFill>
                  <a:srgbClr val="FF0000"/>
                </a:solidFill>
                <a:effectLst>
                  <a:outerShdw blurRad="38100" dist="38100" dir="2700000" algn="tl">
                    <a:srgbClr val="000000">
                      <a:alpha val="43137"/>
                    </a:srgbClr>
                  </a:outerShdw>
                  <a:reflection blurRad="12700" stA="28000" endPos="45000" dist="1003" dir="5400000" sy="-100000" algn="bl"/>
                </a:effectLst>
              </a:rPr>
              <a:t>kurumları sınavı</a:t>
            </a:r>
            <a:br>
              <a:rPr lang="tr-TR" sz="4400" b="1" cap="all" dirty="0" smtClean="0">
                <a:solidFill>
                  <a:srgbClr val="FF0000"/>
                </a:solidFill>
                <a:effectLst>
                  <a:outerShdw blurRad="38100" dist="38100" dir="2700000" algn="tl">
                    <a:srgbClr val="000000">
                      <a:alpha val="43137"/>
                    </a:srgbClr>
                  </a:outerShdw>
                  <a:reflection blurRad="12700" stA="28000" endPos="45000" dist="1003" dir="5400000" sy="-100000" algn="bl"/>
                </a:effectLst>
              </a:rPr>
            </a:br>
            <a:r>
              <a:rPr lang="tr-TR" sz="4400" b="1" cap="all" dirty="0" smtClean="0">
                <a:solidFill>
                  <a:srgbClr val="FF0000"/>
                </a:solidFill>
                <a:effectLst>
                  <a:outerShdw blurRad="38100" dist="38100" dir="2700000" algn="tl">
                    <a:srgbClr val="000000">
                      <a:alpha val="43137"/>
                    </a:srgbClr>
                  </a:outerShdw>
                  <a:reflection blurRad="12700" stA="28000" endPos="45000" dist="1003" dir="5400000" sy="-100000" algn="bl"/>
                </a:effectLst>
              </a:rPr>
              <a:t>(YKS) </a:t>
            </a:r>
            <a:r>
              <a:rPr lang="tr-TR" b="1" cap="all" dirty="0" smtClean="0">
                <a:effectLst>
                  <a:reflection blurRad="12700" stA="28000" endPos="45000" dist="1003" dir="5400000" sy="-100000" algn="bl"/>
                </a:effectLst>
              </a:rPr>
              <a:t/>
            </a:r>
            <a:br>
              <a:rPr lang="tr-TR" b="1" cap="all" dirty="0" smtClean="0">
                <a:effectLst>
                  <a:reflection blurRad="12700" stA="28000" endPos="45000" dist="1003" dir="5400000" sy="-100000" algn="bl"/>
                </a:effectLst>
              </a:rPr>
            </a:br>
            <a:r>
              <a:rPr lang="tr-TR" b="1" cap="all" dirty="0" smtClean="0">
                <a:effectLst>
                  <a:reflection blurRad="12700" stA="28000" endPos="45000" dist="1003" dir="5400000" sy="-100000" algn="bl"/>
                </a:effectLst>
              </a:rPr>
              <a:t>		</a:t>
            </a:r>
            <a:r>
              <a:rPr lang="tr-TR" dirty="0" smtClean="0"/>
              <a:t/>
            </a:r>
            <a:br>
              <a:rPr lang="tr-TR" dirty="0" smtClean="0"/>
            </a:br>
            <a:endParaRPr lang="tr-TR" dirty="0"/>
          </a:p>
        </p:txBody>
      </p:sp>
      <p:pic>
        <p:nvPicPr>
          <p:cNvPr id="8" name="Resim 7" descr="C:\Users\rehberlik\Desktop\unnamed (1).jpg"/>
          <p:cNvPicPr/>
          <p:nvPr/>
        </p:nvPicPr>
        <p:blipFill>
          <a:blip r:embed="rId2">
            <a:extLst>
              <a:ext uri="{28A0092B-C50C-407E-A947-70E740481C1C}">
                <a14:useLocalDpi xmlns:a14="http://schemas.microsoft.com/office/drawing/2010/main" val="0"/>
              </a:ext>
            </a:extLst>
          </a:blip>
          <a:srcRect/>
          <a:stretch>
            <a:fillRect/>
          </a:stretch>
        </p:blipFill>
        <p:spPr bwMode="auto">
          <a:xfrm>
            <a:off x="5580113" y="3068960"/>
            <a:ext cx="3563888" cy="1944216"/>
          </a:xfrm>
          <a:prstGeom prst="rect">
            <a:avLst/>
          </a:prstGeom>
          <a:noFill/>
          <a:ln>
            <a:noFill/>
          </a:ln>
        </p:spPr>
      </p:pic>
      <p:pic>
        <p:nvPicPr>
          <p:cNvPr id="1026" name="Picture 2" descr="C:\Users\rehberlik\Desktop\thumbs_b_c_6a906647834c4af02fdbfda674b280c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81902"/>
            <a:ext cx="294432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3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hberlik\Desktop\msu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2" y="-32305"/>
            <a:ext cx="9160771" cy="274122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88752" y="3068960"/>
            <a:ext cx="8928992" cy="1631216"/>
          </a:xfrm>
          <a:prstGeom prst="rect">
            <a:avLst/>
          </a:prstGeom>
        </p:spPr>
        <p:txBody>
          <a:bodyPr wrap="square">
            <a:spAutoFit/>
          </a:bodyPr>
          <a:lstStyle/>
          <a:p>
            <a:r>
              <a:rPr lang="tr-TR" sz="2500" b="1" u="sng" dirty="0">
                <a:solidFill>
                  <a:srgbClr val="7030A0"/>
                </a:solidFill>
              </a:rPr>
              <a:t>Milli Savunma Üniversitesinin amacı</a:t>
            </a:r>
            <a:r>
              <a:rPr lang="tr-TR" sz="2500" dirty="0"/>
              <a:t>, Türk Silahlı Kuvvetlerinin ihtiyaç duyduğu, seçkin </a:t>
            </a:r>
            <a:r>
              <a:rPr lang="tr-TR" sz="2500" b="1" dirty="0">
                <a:solidFill>
                  <a:srgbClr val="7030A0"/>
                </a:solidFill>
              </a:rPr>
              <a:t>subay ve astsubayları </a:t>
            </a:r>
            <a:r>
              <a:rPr lang="tr-TR" sz="2500" dirty="0"/>
              <a:t>yetiştirmek ve geliştirmektir. MSÜ bünyesinde </a:t>
            </a:r>
            <a:r>
              <a:rPr lang="tr-TR" sz="2500" b="1" dirty="0">
                <a:solidFill>
                  <a:srgbClr val="7030A0"/>
                </a:solidFill>
              </a:rPr>
              <a:t>Astsubay Meslek Yüksekokulları ve Harp Okulları bulunmaktadır.</a:t>
            </a:r>
            <a:endParaRPr lang="tr-TR" sz="2500" b="1" dirty="0">
              <a:solidFill>
                <a:srgbClr val="7030A0"/>
              </a:solidFill>
            </a:endParaRPr>
          </a:p>
        </p:txBody>
      </p:sp>
    </p:spTree>
    <p:extLst>
      <p:ext uri="{BB962C8B-B14F-4D97-AF65-F5344CB8AC3E}">
        <p14:creationId xmlns:p14="http://schemas.microsoft.com/office/powerpoint/2010/main" val="99550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335846"/>
            <a:ext cx="9036496" cy="4801314"/>
          </a:xfrm>
          <a:prstGeom prst="rect">
            <a:avLst/>
          </a:prstGeom>
        </p:spPr>
        <p:txBody>
          <a:bodyPr wrap="square">
            <a:spAutoFit/>
          </a:bodyPr>
          <a:lstStyle/>
          <a:p>
            <a:r>
              <a:rPr lang="tr-TR" dirty="0">
                <a:solidFill>
                  <a:srgbClr val="FF0000"/>
                </a:solidFill>
              </a:rPr>
              <a:t>Astsubay Meslek Yüksekokulları</a:t>
            </a:r>
          </a:p>
          <a:p>
            <a:r>
              <a:rPr lang="tr-TR" dirty="0"/>
              <a:t>Astsubay Meslek Yüksekokullarında okuyanlar 2 yıllık ön lisans eğitimi alırlar. Bu okulların amacı bando, kara, deniz ve hava astsubayı yetiştirmektir. Sadece erkek öğrenci alınmaktadır. </a:t>
            </a:r>
            <a:endParaRPr lang="tr-TR" dirty="0" smtClean="0"/>
          </a:p>
          <a:p>
            <a:r>
              <a:rPr lang="tr-TR" dirty="0" smtClean="0">
                <a:solidFill>
                  <a:srgbClr val="FF0000"/>
                </a:solidFill>
              </a:rPr>
              <a:t>MSÜ </a:t>
            </a:r>
            <a:r>
              <a:rPr lang="tr-TR" dirty="0">
                <a:solidFill>
                  <a:srgbClr val="FF0000"/>
                </a:solidFill>
              </a:rPr>
              <a:t>Astsubay Meslek Yüksek Okulları şunlardır:</a:t>
            </a:r>
          </a:p>
          <a:p>
            <a:pPr marL="285750" indent="-285750">
              <a:buFont typeface="Arial" panose="020B0604020202020204" pitchFamily="34" charset="0"/>
              <a:buChar char="•"/>
            </a:pPr>
            <a:r>
              <a:rPr lang="tr-TR" dirty="0"/>
              <a:t>Kara Astsubay Meslek Yüksek Okulu</a:t>
            </a:r>
          </a:p>
          <a:p>
            <a:pPr marL="285750" indent="-285750">
              <a:buFont typeface="Arial" panose="020B0604020202020204" pitchFamily="34" charset="0"/>
              <a:buChar char="•"/>
            </a:pPr>
            <a:r>
              <a:rPr lang="tr-TR" dirty="0"/>
              <a:t>Deniz Astsubay Meslek Yüksek Okulu</a:t>
            </a:r>
          </a:p>
          <a:p>
            <a:pPr marL="285750" indent="-285750">
              <a:buFont typeface="Arial" panose="020B0604020202020204" pitchFamily="34" charset="0"/>
              <a:buChar char="•"/>
            </a:pPr>
            <a:r>
              <a:rPr lang="tr-TR" dirty="0"/>
              <a:t>Hava Astsubay Meslek Yüksek Okulu</a:t>
            </a:r>
          </a:p>
          <a:p>
            <a:pPr marL="285750" indent="-285750">
              <a:buFont typeface="Arial" panose="020B0604020202020204" pitchFamily="34" charset="0"/>
              <a:buChar char="•"/>
            </a:pPr>
            <a:r>
              <a:rPr lang="tr-TR" dirty="0"/>
              <a:t>Bando Astsubay Meslek Yüksek Okulu</a:t>
            </a:r>
          </a:p>
          <a:p>
            <a:r>
              <a:rPr lang="tr-TR" dirty="0">
                <a:solidFill>
                  <a:srgbClr val="FF0000"/>
                </a:solidFill>
              </a:rPr>
              <a:t>Harp Okulları</a:t>
            </a:r>
          </a:p>
          <a:p>
            <a:r>
              <a:rPr lang="tr-TR" dirty="0"/>
              <a:t>Harp okullarında okuyanlara Harbiyeli denir. Harbiyeliler yabancı dil hazırlık sınıfı ile birlikte 5 yıllık lisans eğitimi alırlar. Bu okulların amacı karacı, denizci ve havacı subaylar yetiştirmektir. Hem erkek hem de kadın öğrenci alımı vardır. </a:t>
            </a:r>
            <a:endParaRPr lang="tr-TR" dirty="0" smtClean="0"/>
          </a:p>
          <a:p>
            <a:r>
              <a:rPr lang="tr-TR" dirty="0" smtClean="0">
                <a:solidFill>
                  <a:srgbClr val="FF0000"/>
                </a:solidFill>
              </a:rPr>
              <a:t>MSÜ </a:t>
            </a:r>
            <a:r>
              <a:rPr lang="tr-TR" dirty="0">
                <a:solidFill>
                  <a:srgbClr val="FF0000"/>
                </a:solidFill>
              </a:rPr>
              <a:t>bünyesinde şu harp okulları bulunur:</a:t>
            </a:r>
          </a:p>
          <a:p>
            <a:pPr marL="285750" indent="-285750">
              <a:buFont typeface="Arial" panose="020B0604020202020204" pitchFamily="34" charset="0"/>
              <a:buChar char="•"/>
            </a:pPr>
            <a:r>
              <a:rPr lang="tr-TR" dirty="0"/>
              <a:t>Kara Harp Okulu</a:t>
            </a:r>
          </a:p>
          <a:p>
            <a:pPr marL="285750" indent="-285750">
              <a:buFont typeface="Arial" panose="020B0604020202020204" pitchFamily="34" charset="0"/>
              <a:buChar char="•"/>
            </a:pPr>
            <a:r>
              <a:rPr lang="tr-TR" dirty="0"/>
              <a:t>Deniz Harp Okulu</a:t>
            </a:r>
          </a:p>
          <a:p>
            <a:pPr marL="285750" indent="-285750">
              <a:buFont typeface="Arial" panose="020B0604020202020204" pitchFamily="34" charset="0"/>
              <a:buChar char="•"/>
            </a:pPr>
            <a:r>
              <a:rPr lang="tr-TR" dirty="0"/>
              <a:t>Hava Harp Okulu</a:t>
            </a:r>
          </a:p>
        </p:txBody>
      </p:sp>
    </p:spTree>
    <p:extLst>
      <p:ext uri="{BB962C8B-B14F-4D97-AF65-F5344CB8AC3E}">
        <p14:creationId xmlns:p14="http://schemas.microsoft.com/office/powerpoint/2010/main" val="592542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44624"/>
            <a:ext cx="9036496" cy="4801314"/>
          </a:xfrm>
          <a:prstGeom prst="rect">
            <a:avLst/>
          </a:prstGeom>
        </p:spPr>
        <p:txBody>
          <a:bodyPr wrap="square">
            <a:spAutoFit/>
          </a:bodyPr>
          <a:lstStyle/>
          <a:p>
            <a:pPr marL="285750" indent="-285750">
              <a:buFont typeface="Arial" panose="020B0604020202020204" pitchFamily="34" charset="0"/>
              <a:buChar char="•"/>
            </a:pPr>
            <a:r>
              <a:rPr lang="tr-TR" dirty="0"/>
              <a:t>MSÜ sınavının Milli Savunma Üniversitesi yolundaki adaylar için 1. seçim aşaması olduğunu söyleyebiliriz. </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MSÜ </a:t>
            </a:r>
            <a:r>
              <a:rPr lang="tr-TR" dirty="0"/>
              <a:t>Sınavı ÖSYM tarafından gerçekleştirilir. </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Sınavda </a:t>
            </a:r>
            <a:r>
              <a:rPr lang="tr-TR" dirty="0"/>
              <a:t>çıkan soruların sayısı, sınava dahil olan konular, sınavın süresi açısından </a:t>
            </a:r>
            <a:r>
              <a:rPr lang="tr-TR" dirty="0" err="1"/>
              <a:t>YKS’nin</a:t>
            </a:r>
            <a:r>
              <a:rPr lang="tr-TR" dirty="0"/>
              <a:t> ilk oturumu olan </a:t>
            </a:r>
            <a:r>
              <a:rPr lang="tr-TR" dirty="0" err="1"/>
              <a:t>TYT’ye</a:t>
            </a:r>
            <a:r>
              <a:rPr lang="tr-TR" dirty="0"/>
              <a:t> benzer. </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Her </a:t>
            </a:r>
            <a:r>
              <a:rPr lang="tr-TR" dirty="0"/>
              <a:t>yıl nisan ayının ilk haftasında gerçekleştirilir</a:t>
            </a:r>
            <a:r>
              <a:rPr lang="tr-TR" dirty="0" smtClean="0"/>
              <a:t>.</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Hedef </a:t>
            </a:r>
            <a:r>
              <a:rPr lang="tr-TR" dirty="0"/>
              <a:t>harp okullarıysa </a:t>
            </a:r>
            <a:r>
              <a:rPr lang="tr-TR" dirty="0" smtClean="0"/>
              <a:t>TYT </a:t>
            </a:r>
            <a:r>
              <a:rPr lang="tr-TR" dirty="0"/>
              <a:t>ve </a:t>
            </a:r>
            <a:r>
              <a:rPr lang="tr-TR" dirty="0" err="1"/>
              <a:t>AYT’ye</a:t>
            </a:r>
            <a:r>
              <a:rPr lang="tr-TR" dirty="0"/>
              <a:t>; yani iki sınava da girmeniz gerekli</a:t>
            </a:r>
            <a:r>
              <a:rPr lang="tr-TR" dirty="0" smtClean="0"/>
              <a:t>.</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Hedef </a:t>
            </a:r>
            <a:r>
              <a:rPr lang="tr-TR" dirty="0"/>
              <a:t>astsubay meslek yüksek okuluysa </a:t>
            </a:r>
            <a:r>
              <a:rPr lang="tr-TR" dirty="0" err="1" smtClean="0"/>
              <a:t>AYT’ye</a:t>
            </a:r>
            <a:r>
              <a:rPr lang="tr-TR" dirty="0" smtClean="0"/>
              <a:t> girmeye gerek olmayacaktır.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Taban </a:t>
            </a:r>
            <a:r>
              <a:rPr lang="tr-TR" dirty="0"/>
              <a:t>puanların açıklanması için daha çok erken diyebiliriz. Çünkü bunun için MSÜ sınav sonuçlarının açıklanması, açıklandıktan sonra MSÜ isteyen adayların tercihlerini yapması ve tercihlerin alındıktan sonra açıklanması yani taban puanların açıklanması gerekiyor</a:t>
            </a:r>
            <a:r>
              <a:rPr lang="tr-TR" dirty="0" smtClean="0"/>
              <a:t>.</a:t>
            </a:r>
          </a:p>
        </p:txBody>
      </p:sp>
    </p:spTree>
    <p:extLst>
      <p:ext uri="{BB962C8B-B14F-4D97-AF65-F5344CB8AC3E}">
        <p14:creationId xmlns:p14="http://schemas.microsoft.com/office/powerpoint/2010/main" val="81533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0348" y="476672"/>
            <a:ext cx="8784976" cy="4524315"/>
          </a:xfrm>
          <a:prstGeom prst="rect">
            <a:avLst/>
          </a:prstGeom>
        </p:spPr>
        <p:txBody>
          <a:bodyPr wrap="square">
            <a:spAutoFit/>
          </a:bodyPr>
          <a:lstStyle/>
          <a:p>
            <a:pPr marL="285750" indent="-285750">
              <a:buFont typeface="Arial" panose="020B0604020202020204" pitchFamily="34" charset="0"/>
              <a:buChar char="•"/>
            </a:pPr>
            <a:r>
              <a:rPr lang="tr-TR" dirty="0"/>
              <a:t>MSÜ puanı belli olan adaylar, Milli Savunma Bakanlığının ‘Personel Temin Dairesi Başkanlığı’ adlı siteye e-Devlet şifreleri ile birlikte giriş yaparak tercihlerini yapabilirler.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2.seçim </a:t>
            </a:r>
            <a:r>
              <a:rPr lang="tr-TR" dirty="0"/>
              <a:t>aşamaları Ankara’da Kara Harp Okulunda yapılır. 2.seçim aşamalarının içinde </a:t>
            </a:r>
            <a:r>
              <a:rPr lang="tr-TR" dirty="0">
                <a:solidFill>
                  <a:srgbClr val="FF0000"/>
                </a:solidFill>
              </a:rPr>
              <a:t>fiziki yeterlilik testi, sözlü mülakat ve sadece Hava Harp Okulu için mülakatlara çağrılan adaylara </a:t>
            </a:r>
            <a:r>
              <a:rPr lang="tr-TR" dirty="0" err="1">
                <a:solidFill>
                  <a:srgbClr val="FF0000"/>
                </a:solidFill>
              </a:rPr>
              <a:t>psikomotor</a:t>
            </a:r>
            <a:r>
              <a:rPr lang="tr-TR" dirty="0">
                <a:solidFill>
                  <a:srgbClr val="FF0000"/>
                </a:solidFill>
              </a:rPr>
              <a:t> testi</a:t>
            </a:r>
            <a:r>
              <a:rPr lang="tr-TR" dirty="0"/>
              <a:t> uygulanır.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Hava </a:t>
            </a:r>
            <a:r>
              <a:rPr lang="tr-TR" dirty="0"/>
              <a:t>Harp okulu için çağırılan adayların mülakatları 3 gün, diğer okullar için çağrılan adayların mülakatları 2 gün sürer. Bu mülakatları da başarıyla geçen adaylar kendi şehirlerine yakın ya da Ankara da bulunan bir hastaneye sevk edilirler ve detaylı muayeneden geçerler. Askeri öğrenci olur onayı alan adaylar haber beklemek üzere evlerine geri dönerler.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Tüm </a:t>
            </a:r>
            <a:r>
              <a:rPr lang="tr-TR" dirty="0"/>
              <a:t>okullar için bütün aşamalarıyla başarılı geçen adayların Aday Değerlendirme Puanı (ADP) hesaplanır. ADP içinde YKS puanı, Fiziki Yeterlilik Testleri ve mülakat aşamasında aldıkları puanlar yer alır.</a:t>
            </a:r>
            <a:endParaRPr lang="tr-TR" dirty="0"/>
          </a:p>
        </p:txBody>
      </p:sp>
    </p:spTree>
    <p:extLst>
      <p:ext uri="{BB962C8B-B14F-4D97-AF65-F5344CB8AC3E}">
        <p14:creationId xmlns:p14="http://schemas.microsoft.com/office/powerpoint/2010/main" val="995475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descr="C:\Users\rehberlik\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23913"/>
            <a:ext cx="4889466" cy="570934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ehberlik\Desktop\Adsızg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50"/>
            <a:ext cx="4564115" cy="6865649"/>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6228184" y="5661248"/>
            <a:ext cx="2907931" cy="1196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92385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hberlik\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38" y="0"/>
            <a:ext cx="6108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1346438" y="5805264"/>
            <a:ext cx="2865522" cy="1052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6569848" y="6169360"/>
            <a:ext cx="93610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7314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484784"/>
            <a:ext cx="7520940" cy="548640"/>
          </a:xfrm>
        </p:spPr>
        <p:txBody>
          <a:bodyPr/>
          <a:lstStyle/>
          <a:p>
            <a:pPr algn="ctr"/>
            <a:r>
              <a:rPr lang="tr-TR" b="1" dirty="0">
                <a:solidFill>
                  <a:srgbClr val="0070C0"/>
                </a:solidFill>
                <a:effectLst>
                  <a:outerShdw blurRad="38100" dist="38100" dir="2700000" algn="tl">
                    <a:srgbClr val="000000">
                      <a:alpha val="43137"/>
                    </a:srgbClr>
                  </a:outerShdw>
                  <a:reflection blurRad="12700" stA="28000" endPos="45000" dist="1003" dir="5400000" sy="-100000" algn="bl"/>
                </a:effectLst>
              </a:rPr>
              <a:t>YKS KAÇ OTURUMDAN OLUŞUR ?</a:t>
            </a:r>
            <a:r>
              <a:rPr lang="tr-TR" b="1" dirty="0">
                <a:solidFill>
                  <a:srgbClr val="0070C0"/>
                </a:solidFill>
                <a:effectLst>
                  <a:outerShdw blurRad="38100" dist="38100" dir="2700000" algn="tl">
                    <a:srgbClr val="000000">
                      <a:alpha val="43137"/>
                    </a:srgbClr>
                  </a:outerShdw>
                </a:effectLst>
              </a:rPr>
              <a:t/>
            </a:r>
            <a:br>
              <a:rPr lang="tr-TR" b="1" dirty="0">
                <a:solidFill>
                  <a:srgbClr val="0070C0"/>
                </a:solidFill>
                <a:effectLst>
                  <a:outerShdw blurRad="38100" dist="38100" dir="2700000" algn="tl">
                    <a:srgbClr val="000000">
                      <a:alpha val="43137"/>
                    </a:srgbClr>
                  </a:outerShdw>
                </a:effectLst>
              </a:rPr>
            </a:br>
            <a:r>
              <a:rPr lang="tr-TR" b="1" dirty="0">
                <a:solidFill>
                  <a:srgbClr val="0070C0"/>
                </a:solidFill>
                <a:effectLst>
                  <a:outerShdw blurRad="38100" dist="38100" dir="2700000" algn="tl">
                    <a:srgbClr val="000000">
                      <a:alpha val="43137"/>
                    </a:srgbClr>
                  </a:outerShdw>
                  <a:reflection blurRad="12700" stA="28000" endPos="45000" dist="1003" dir="5400000" sy="-100000" algn="bl"/>
                </a:effectLst>
              </a:rPr>
              <a:t> (</a:t>
            </a:r>
            <a:r>
              <a:rPr lang="tr-TR" b="1" u="sng" dirty="0" err="1">
                <a:solidFill>
                  <a:srgbClr val="FF0000"/>
                </a:solidFill>
                <a:effectLst>
                  <a:outerShdw blurRad="38100" dist="38100" dir="2700000" algn="tl">
                    <a:srgbClr val="000000">
                      <a:alpha val="43137"/>
                    </a:srgbClr>
                  </a:outerShdw>
                  <a:reflection blurRad="12700" stA="28000" endPos="45000" dist="1003" dir="5400000" sy="-100000" algn="bl"/>
                </a:effectLst>
              </a:rPr>
              <a:t>tAHMİNİ</a:t>
            </a:r>
            <a:r>
              <a:rPr lang="tr-TR" b="1" dirty="0">
                <a:solidFill>
                  <a:srgbClr val="0070C0"/>
                </a:solidFill>
                <a:effectLst>
                  <a:outerShdw blurRad="38100" dist="38100" dir="2700000" algn="tl">
                    <a:srgbClr val="000000">
                      <a:alpha val="43137"/>
                    </a:srgbClr>
                  </a:outerShdw>
                  <a:reflection blurRad="12700" stA="28000" endPos="45000" dist="1003" dir="5400000" sy="-100000" algn="bl"/>
                </a:effectLst>
              </a:rPr>
              <a:t> SINAV TAKVİMİ)</a:t>
            </a:r>
            <a:r>
              <a:rPr lang="tr-TR" b="1" dirty="0">
                <a:solidFill>
                  <a:srgbClr val="0070C0"/>
                </a:solidFill>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reflection blurRad="12700" stA="28000" endPos="45000" dist="1003" dir="5400000" sy="-100000" algn="bl"/>
                </a:effectLst>
              </a:rPr>
              <a:t> </a:t>
            </a:r>
            <a:r>
              <a:rPr lang="tr-TR" dirty="0"/>
              <a:t/>
            </a:r>
            <a:br>
              <a:rPr lang="tr-TR" dirty="0"/>
            </a:br>
            <a:endParaRPr lang="tr-TR" dirty="0"/>
          </a:p>
        </p:txBody>
      </p:sp>
      <p:sp>
        <p:nvSpPr>
          <p:cNvPr id="3" name="İçerik Yer Tutucusu 2"/>
          <p:cNvSpPr>
            <a:spLocks noGrp="1"/>
          </p:cNvSpPr>
          <p:nvPr>
            <p:ph idx="1"/>
          </p:nvPr>
        </p:nvSpPr>
        <p:spPr>
          <a:xfrm>
            <a:off x="611560" y="2564905"/>
            <a:ext cx="7592948" cy="2376264"/>
          </a:xfrm>
        </p:spPr>
        <p:txBody>
          <a:bodyPr/>
          <a:lstStyle/>
          <a:p>
            <a:pPr marL="285750" lvl="0" indent="-285750">
              <a:buFont typeface="Wingdings" panose="05000000000000000000" pitchFamily="2" charset="2"/>
              <a:buChar char="v"/>
            </a:pPr>
            <a:r>
              <a:rPr lang="tr-TR" sz="2500" cap="all" dirty="0" smtClean="0">
                <a:solidFill>
                  <a:schemeClr val="accent2"/>
                </a:solidFill>
                <a:effectLst>
                  <a:outerShdw blurRad="38100" dist="38100" dir="2700000" algn="tl">
                    <a:srgbClr val="000000">
                      <a:alpha val="43137"/>
                    </a:srgbClr>
                  </a:outerShdw>
                  <a:reflection blurRad="12700" stA="28000" endPos="45000" dist="1003" dir="5400000" sy="-100000" algn="bl"/>
                </a:effectLst>
              </a:rPr>
              <a:t> TYT</a:t>
            </a:r>
            <a:r>
              <a:rPr lang="tr-TR" sz="2500" cap="all" dirty="0">
                <a:solidFill>
                  <a:schemeClr val="accent2"/>
                </a:solidFill>
                <a:effectLst>
                  <a:outerShdw blurRad="38100" dist="38100" dir="2700000" algn="tl">
                    <a:srgbClr val="000000">
                      <a:alpha val="43137"/>
                    </a:srgbClr>
                  </a:outerShdw>
                  <a:reflection blurRad="12700" stA="28000" endPos="45000" dist="1003" dir="5400000" sy="-100000" algn="bl"/>
                </a:effectLst>
              </a:rPr>
              <a:t>: 18 haziran 10.15</a:t>
            </a:r>
            <a:endParaRPr lang="tr-TR" sz="2500" dirty="0">
              <a:solidFill>
                <a:schemeClr val="accent2"/>
              </a:solidFill>
              <a:effectLst>
                <a:outerShdw blurRad="38100" dist="38100" dir="2700000" algn="tl">
                  <a:srgbClr val="000000">
                    <a:alpha val="43137"/>
                  </a:srgbClr>
                </a:outerShdw>
                <a:reflection blurRad="12700" stA="28000" endPos="45000" dist="1003" dir="5400000" sy="-100000" algn="bl"/>
              </a:effectLst>
            </a:endParaRPr>
          </a:p>
          <a:p>
            <a:pPr lvl="0">
              <a:buFont typeface="Wingdings" panose="05000000000000000000" pitchFamily="2" charset="2"/>
              <a:buChar char="v"/>
            </a:pPr>
            <a:r>
              <a:rPr lang="tr-TR" sz="2500" cap="all" dirty="0" err="1">
                <a:solidFill>
                  <a:schemeClr val="accent2"/>
                </a:solidFill>
                <a:effectLst>
                  <a:outerShdw blurRad="38100" dist="38100" dir="2700000" algn="tl">
                    <a:srgbClr val="000000">
                      <a:alpha val="43137"/>
                    </a:srgbClr>
                  </a:outerShdw>
                  <a:reflection blurRad="12700" stA="28000" endPos="45000" dist="1003" dir="5400000" sy="-100000" algn="bl"/>
                </a:effectLst>
              </a:rPr>
              <a:t>ayt</a:t>
            </a:r>
            <a:r>
              <a:rPr lang="tr-TR" sz="2500" cap="all" dirty="0">
                <a:solidFill>
                  <a:schemeClr val="accent2"/>
                </a:solidFill>
                <a:effectLst>
                  <a:outerShdw blurRad="38100" dist="38100" dir="2700000" algn="tl">
                    <a:srgbClr val="000000">
                      <a:alpha val="43137"/>
                    </a:srgbClr>
                  </a:outerShdw>
                  <a:reflection blurRad="12700" stA="28000" endPos="45000" dist="1003" dir="5400000" sy="-100000" algn="bl"/>
                </a:effectLst>
              </a:rPr>
              <a:t>: 19 haziran 10.15</a:t>
            </a:r>
            <a:endParaRPr lang="tr-TR" sz="2500" dirty="0">
              <a:solidFill>
                <a:schemeClr val="accent2"/>
              </a:solidFill>
              <a:effectLst>
                <a:outerShdw blurRad="38100" dist="38100" dir="2700000" algn="tl">
                  <a:srgbClr val="000000">
                    <a:alpha val="43137"/>
                  </a:srgbClr>
                </a:outerShdw>
                <a:reflection blurRad="12700" stA="28000" endPos="45000" dist="1003" dir="5400000" sy="-100000" algn="bl"/>
              </a:effectLst>
            </a:endParaRPr>
          </a:p>
          <a:p>
            <a:pPr lvl="0">
              <a:buFont typeface="Wingdings" panose="05000000000000000000" pitchFamily="2" charset="2"/>
              <a:buChar char="v"/>
            </a:pPr>
            <a:r>
              <a:rPr lang="tr-TR" sz="2500" cap="all" dirty="0" err="1">
                <a:solidFill>
                  <a:schemeClr val="accent2"/>
                </a:solidFill>
                <a:effectLst>
                  <a:outerShdw blurRad="38100" dist="38100" dir="2700000" algn="tl">
                    <a:srgbClr val="000000">
                      <a:alpha val="43137"/>
                    </a:srgbClr>
                  </a:outerShdw>
                  <a:reflection blurRad="12700" stA="28000" endPos="45000" dist="1003" dir="5400000" sy="-100000" algn="bl"/>
                </a:effectLst>
              </a:rPr>
              <a:t>ydt</a:t>
            </a:r>
            <a:r>
              <a:rPr lang="tr-TR" sz="2500" cap="all" dirty="0">
                <a:solidFill>
                  <a:schemeClr val="accent2"/>
                </a:solidFill>
                <a:effectLst>
                  <a:outerShdw blurRad="38100" dist="38100" dir="2700000" algn="tl">
                    <a:srgbClr val="000000">
                      <a:alpha val="43137"/>
                    </a:srgbClr>
                  </a:outerShdw>
                  <a:reflection blurRad="12700" stA="28000" endPos="45000" dist="1003" dir="5400000" sy="-100000" algn="bl"/>
                </a:effectLst>
              </a:rPr>
              <a:t>: 19 haziran 15.45</a:t>
            </a:r>
            <a:endParaRPr lang="tr-TR" sz="2500" dirty="0">
              <a:solidFill>
                <a:schemeClr val="accent2"/>
              </a:solidFill>
              <a:effectLst>
                <a:outerShdw blurRad="38100" dist="38100" dir="2700000" algn="tl">
                  <a:srgbClr val="000000">
                    <a:alpha val="43137"/>
                  </a:srgbClr>
                </a:outerShdw>
                <a:reflection blurRad="12700" stA="28000" endPos="45000" dist="1003" dir="5400000" sy="-100000" algn="bl"/>
              </a:effectLst>
            </a:endParaRPr>
          </a:p>
          <a:p>
            <a:endParaRPr lang="tr-TR" dirty="0"/>
          </a:p>
        </p:txBody>
      </p:sp>
      <p:pic>
        <p:nvPicPr>
          <p:cNvPr id="4" name="Resim 3" descr="C:\Users\rehberlik\Desktop\650x344-yks-2021-ne-zaman-yapilacak-yks-oturumlari-tyt-ayt-ve-ydt-sinav-tarihleri-1619336283945.jpeg"/>
          <p:cNvPicPr/>
          <p:nvPr/>
        </p:nvPicPr>
        <p:blipFill>
          <a:blip r:embed="rId2">
            <a:extLst>
              <a:ext uri="{28A0092B-C50C-407E-A947-70E740481C1C}">
                <a14:useLocalDpi xmlns:a14="http://schemas.microsoft.com/office/drawing/2010/main" val="0"/>
              </a:ext>
            </a:extLst>
          </a:blip>
          <a:srcRect/>
          <a:stretch>
            <a:fillRect/>
          </a:stretch>
        </p:blipFill>
        <p:spPr bwMode="auto">
          <a:xfrm rot="20317959">
            <a:off x="5325147" y="2324100"/>
            <a:ext cx="2854960" cy="1510665"/>
          </a:xfrm>
          <a:prstGeom prst="rect">
            <a:avLst/>
          </a:prstGeom>
          <a:noFill/>
          <a:ln>
            <a:noFill/>
          </a:ln>
        </p:spPr>
      </p:pic>
      <p:pic>
        <p:nvPicPr>
          <p:cNvPr id="4098" name="Picture 2" descr="C:\Users\rehberlik\Desktop\71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90709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5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827584" y="2276872"/>
            <a:ext cx="7520940" cy="548640"/>
          </a:xfrm>
        </p:spPr>
        <p:txBody>
          <a:bodyPr/>
          <a:lstStyle/>
          <a:p>
            <a:pPr algn="ctr"/>
            <a:r>
              <a:rPr lang="tr-TR" sz="4500" b="1" dirty="0">
                <a:solidFill>
                  <a:srgbClr val="C00000"/>
                </a:solidFill>
                <a:effectLst>
                  <a:outerShdw blurRad="38100" dist="38100" dir="2700000" algn="tl">
                    <a:srgbClr val="000000">
                      <a:alpha val="43137"/>
                    </a:srgbClr>
                  </a:outerShdw>
                  <a:reflection blurRad="12700" stA="28000" endPos="45000" dist="1003" dir="5400000" sy="-100000" algn="bl"/>
                </a:effectLst>
              </a:rPr>
              <a:t>TYT(TEMEL YETERLİLİK TESTİ)</a:t>
            </a:r>
            <a:r>
              <a:rPr lang="tr-TR" dirty="0">
                <a:solidFill>
                  <a:srgbClr val="C00000"/>
                </a:solidFill>
              </a:rPr>
              <a:t/>
            </a:r>
            <a:br>
              <a:rPr lang="tr-TR" dirty="0">
                <a:solidFill>
                  <a:srgbClr val="C00000"/>
                </a:solidFill>
              </a:rPr>
            </a:br>
            <a:endParaRPr lang="tr-TR" dirty="0">
              <a:solidFill>
                <a:srgbClr val="C00000"/>
              </a:solidFill>
            </a:endParaRPr>
          </a:p>
        </p:txBody>
      </p:sp>
      <p:pic>
        <p:nvPicPr>
          <p:cNvPr id="5" name="Picture 2" descr="C:\Users\rehberlik\Desktop\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664" y="188640"/>
            <a:ext cx="192355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ehberlik\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2324"/>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8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476672"/>
            <a:ext cx="7520940" cy="3579849"/>
          </a:xfrm>
        </p:spPr>
        <p:txBody>
          <a:bodyPr/>
          <a:lstStyle/>
          <a:p>
            <a:pPr marL="285750" lvl="0" indent="-285750">
              <a:buFont typeface="Wingdings" panose="05000000000000000000" pitchFamily="2" charset="2"/>
              <a:buChar char="q"/>
            </a:pPr>
            <a:r>
              <a:rPr lang="tr-TR" sz="2500" dirty="0" err="1">
                <a:solidFill>
                  <a:schemeClr val="accent2"/>
                </a:solidFill>
              </a:rPr>
              <a:t>TYT’nin</a:t>
            </a:r>
            <a:r>
              <a:rPr lang="tr-TR" sz="2500" dirty="0">
                <a:solidFill>
                  <a:schemeClr val="accent2"/>
                </a:solidFill>
              </a:rPr>
              <a:t> toplam puan içerisindeki ağırlığı %40’tır.</a:t>
            </a:r>
          </a:p>
          <a:p>
            <a:r>
              <a:rPr lang="tr-TR" sz="2500" dirty="0">
                <a:solidFill>
                  <a:schemeClr val="accent4">
                    <a:lumMod val="50000"/>
                  </a:schemeClr>
                </a:solidFill>
              </a:rPr>
              <a:t> </a:t>
            </a:r>
          </a:p>
          <a:p>
            <a:pPr lvl="0">
              <a:buFont typeface="Wingdings" panose="05000000000000000000" pitchFamily="2" charset="2"/>
              <a:buChar char="q"/>
            </a:pPr>
            <a:r>
              <a:rPr lang="tr-TR" sz="2500" dirty="0">
                <a:solidFill>
                  <a:schemeClr val="accent2"/>
                </a:solidFill>
              </a:rPr>
              <a:t>Türkçe- Temel Matematik-Fen Bilimleri-Sosyal Bilimler(</a:t>
            </a:r>
            <a:r>
              <a:rPr lang="tr-TR" sz="2500" dirty="0" err="1">
                <a:solidFill>
                  <a:schemeClr val="accent2"/>
                </a:solidFill>
              </a:rPr>
              <a:t>Tarih,Coğrafya,Felsefe,Din</a:t>
            </a:r>
            <a:r>
              <a:rPr lang="tr-TR" sz="2500" dirty="0">
                <a:solidFill>
                  <a:schemeClr val="accent2"/>
                </a:solidFill>
              </a:rPr>
              <a:t> Kültürü) sorularından oluşur.</a:t>
            </a:r>
          </a:p>
          <a:p>
            <a:r>
              <a:rPr lang="tr-TR" sz="2500" dirty="0">
                <a:solidFill>
                  <a:schemeClr val="accent2"/>
                </a:solidFill>
              </a:rPr>
              <a:t> </a:t>
            </a:r>
          </a:p>
          <a:p>
            <a:pPr lvl="0">
              <a:buFont typeface="Wingdings" panose="05000000000000000000" pitchFamily="2" charset="2"/>
              <a:buChar char="q"/>
            </a:pPr>
            <a:r>
              <a:rPr lang="tr-TR" sz="2500" dirty="0">
                <a:solidFill>
                  <a:schemeClr val="accent2"/>
                </a:solidFill>
              </a:rPr>
              <a:t>Bütün adayların birinci oturuma girmesi zorunludur.</a:t>
            </a:r>
          </a:p>
          <a:p>
            <a:endParaRPr lang="tr-TR" dirty="0"/>
          </a:p>
        </p:txBody>
      </p:sp>
      <p:pic>
        <p:nvPicPr>
          <p:cNvPr id="2050" name="Picture 2" descr="C:\Users\rehberlik\Desktop\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717032"/>
            <a:ext cx="1828542" cy="12321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ehberlik\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4644"/>
            <a:ext cx="2051720" cy="126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http://www.cihanyesilyurt.com/wp-content/uploads/2020-2021SINAVSISTEMISUNUMU_page_8.jpe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280920" cy="4824535"/>
          </a:xfrm>
          <a:prstGeom prst="rect">
            <a:avLst/>
          </a:prstGeom>
          <a:noFill/>
          <a:ln>
            <a:noFill/>
          </a:ln>
        </p:spPr>
      </p:pic>
    </p:spTree>
    <p:extLst>
      <p:ext uri="{BB962C8B-B14F-4D97-AF65-F5344CB8AC3E}">
        <p14:creationId xmlns:p14="http://schemas.microsoft.com/office/powerpoint/2010/main" val="153652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64704"/>
            <a:ext cx="7520940" cy="548640"/>
          </a:xfrm>
        </p:spPr>
        <p:txBody>
          <a:bodyPr/>
          <a:lstStyle/>
          <a:p>
            <a:pPr algn="ctr"/>
            <a:r>
              <a:rPr lang="tr-TR" b="1" dirty="0" err="1">
                <a:solidFill>
                  <a:srgbClr val="C00000"/>
                </a:solidFill>
                <a:effectLst>
                  <a:reflection blurRad="12700" stA="28000" endPos="45000" dist="1003" dir="5400000" sy="-100000" algn="bl"/>
                </a:effectLst>
              </a:rPr>
              <a:t>tyt</a:t>
            </a:r>
            <a:r>
              <a:rPr lang="tr-TR" b="1" dirty="0">
                <a:solidFill>
                  <a:srgbClr val="C00000"/>
                </a:solidFill>
                <a:effectLst>
                  <a:reflection blurRad="12700" stA="28000" endPos="45000" dist="1003" dir="5400000" sy="-100000" algn="bl"/>
                </a:effectLst>
              </a:rPr>
              <a:t> taban puanları Ve sağlayacağı haklar</a:t>
            </a:r>
            <a:r>
              <a:rPr lang="tr-TR" dirty="0"/>
              <a:t/>
            </a:r>
            <a:br>
              <a:rPr lang="tr-TR" dirty="0"/>
            </a:br>
            <a:endParaRPr lang="tr-TR" dirty="0"/>
          </a:p>
        </p:txBody>
      </p:sp>
      <p:sp>
        <p:nvSpPr>
          <p:cNvPr id="3" name="İçerik Yer Tutucusu 2"/>
          <p:cNvSpPr>
            <a:spLocks noGrp="1"/>
          </p:cNvSpPr>
          <p:nvPr>
            <p:ph idx="1"/>
          </p:nvPr>
        </p:nvSpPr>
        <p:spPr>
          <a:xfrm>
            <a:off x="683568" y="1772816"/>
            <a:ext cx="7520940" cy="3579849"/>
          </a:xfrm>
        </p:spPr>
        <p:txBody>
          <a:bodyPr/>
          <a:lstStyle/>
          <a:p>
            <a:pPr lvl="0">
              <a:buFont typeface="Wingdings" panose="05000000000000000000" pitchFamily="2" charset="2"/>
              <a:buChar char="Ø"/>
            </a:pPr>
            <a:r>
              <a:rPr lang="tr-TR" sz="2000" dirty="0" err="1">
                <a:solidFill>
                  <a:schemeClr val="accent4">
                    <a:lumMod val="50000"/>
                  </a:schemeClr>
                </a:solidFill>
              </a:rPr>
              <a:t>Önlisans</a:t>
            </a:r>
            <a:r>
              <a:rPr lang="tr-TR" sz="2000" dirty="0">
                <a:solidFill>
                  <a:schemeClr val="accent4">
                    <a:lumMod val="50000"/>
                  </a:schemeClr>
                </a:solidFill>
              </a:rPr>
              <a:t> ve </a:t>
            </a:r>
            <a:r>
              <a:rPr lang="tr-TR" sz="2000" dirty="0" err="1">
                <a:solidFill>
                  <a:schemeClr val="accent4">
                    <a:lumMod val="50000"/>
                  </a:schemeClr>
                </a:solidFill>
              </a:rPr>
              <a:t>açıköğretim</a:t>
            </a:r>
            <a:r>
              <a:rPr lang="tr-TR" sz="2000" dirty="0">
                <a:solidFill>
                  <a:schemeClr val="accent4">
                    <a:lumMod val="50000"/>
                  </a:schemeClr>
                </a:solidFill>
              </a:rPr>
              <a:t> </a:t>
            </a:r>
            <a:r>
              <a:rPr lang="tr-TR" sz="2000" dirty="0" err="1">
                <a:solidFill>
                  <a:schemeClr val="accent4">
                    <a:lumMod val="50000"/>
                  </a:schemeClr>
                </a:solidFill>
              </a:rPr>
              <a:t>önlisans</a:t>
            </a:r>
            <a:r>
              <a:rPr lang="tr-TR" sz="2000" dirty="0">
                <a:solidFill>
                  <a:schemeClr val="accent4">
                    <a:lumMod val="50000"/>
                  </a:schemeClr>
                </a:solidFill>
              </a:rPr>
              <a:t> programlarını tercih etme hakkı(150 Taban puan)</a:t>
            </a:r>
          </a:p>
          <a:p>
            <a:pPr lvl="0">
              <a:buFont typeface="Wingdings" panose="05000000000000000000" pitchFamily="2" charset="2"/>
              <a:buChar char="Ø"/>
            </a:pPr>
            <a:r>
              <a:rPr lang="tr-TR" sz="2000" dirty="0">
                <a:solidFill>
                  <a:schemeClr val="accent4">
                    <a:lumMod val="50000"/>
                  </a:schemeClr>
                </a:solidFill>
              </a:rPr>
              <a:t>Özel yetenekle alan programlara başvuru hakkı(Baraj Puan 150 ve Üstü)</a:t>
            </a:r>
          </a:p>
          <a:p>
            <a:pPr lvl="0">
              <a:buFont typeface="Wingdings" panose="05000000000000000000" pitchFamily="2" charset="2"/>
              <a:buChar char="Ø"/>
            </a:pPr>
            <a:r>
              <a:rPr lang="tr-TR" sz="2000" dirty="0">
                <a:solidFill>
                  <a:schemeClr val="accent4">
                    <a:lumMod val="50000"/>
                  </a:schemeClr>
                </a:solidFill>
              </a:rPr>
              <a:t>TYT Puanı 200 ve üzeri olan adayların bu puanları,(yerleşmemiş olmak şartıyla) istedikleri takdirde bir sonraki yıl için de geçerli olacaktır. </a:t>
            </a:r>
          </a:p>
          <a:p>
            <a:endParaRPr lang="tr-TR" dirty="0"/>
          </a:p>
        </p:txBody>
      </p:sp>
      <p:pic>
        <p:nvPicPr>
          <p:cNvPr id="4" name="Resim 3" descr="C:\Users\rehberlik\Desktop\yks-ye-basvurular-yarin-basliyor-684299-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933056"/>
            <a:ext cx="2483768" cy="1152128"/>
          </a:xfrm>
          <a:prstGeom prst="rect">
            <a:avLst/>
          </a:prstGeom>
          <a:noFill/>
          <a:ln>
            <a:noFill/>
          </a:ln>
        </p:spPr>
      </p:pic>
    </p:spTree>
    <p:extLst>
      <p:ext uri="{BB962C8B-B14F-4D97-AF65-F5344CB8AC3E}">
        <p14:creationId xmlns:p14="http://schemas.microsoft.com/office/powerpoint/2010/main" val="22127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420888"/>
            <a:ext cx="7520940" cy="548640"/>
          </a:xfrm>
        </p:spPr>
        <p:txBody>
          <a:bodyPr/>
          <a:lstStyle/>
          <a:p>
            <a:r>
              <a:rPr lang="tr-TR" sz="4500" b="1" dirty="0">
                <a:solidFill>
                  <a:srgbClr val="C00000"/>
                </a:solidFill>
                <a:effectLst>
                  <a:reflection blurRad="12700" stA="28000" endPos="45000" dist="1003" dir="5400000" sy="-100000" algn="bl"/>
                </a:effectLst>
              </a:rPr>
              <a:t>alan yeterlilik testi(</a:t>
            </a:r>
            <a:r>
              <a:rPr lang="tr-TR" sz="4500" b="1" dirty="0" err="1">
                <a:solidFill>
                  <a:srgbClr val="C00000"/>
                </a:solidFill>
                <a:effectLst>
                  <a:reflection blurRad="12700" stA="28000" endPos="45000" dist="1003" dir="5400000" sy="-100000" algn="bl"/>
                </a:effectLst>
              </a:rPr>
              <a:t>ayt</a:t>
            </a:r>
            <a:r>
              <a:rPr lang="tr-TR" sz="4500" b="1" dirty="0">
                <a:solidFill>
                  <a:srgbClr val="C00000"/>
                </a:solidFill>
                <a:effectLst>
                  <a:reflection blurRad="12700" stA="28000" endPos="45000" dist="1003" dir="5400000" sy="-100000" algn="bl"/>
                </a:effectLst>
              </a:rPr>
              <a:t>)</a:t>
            </a:r>
            <a:r>
              <a:rPr lang="tr-TR" dirty="0"/>
              <a:t/>
            </a:r>
            <a:br>
              <a:rPr lang="tr-TR" dirty="0"/>
            </a:br>
            <a:endParaRPr lang="tr-TR" dirty="0"/>
          </a:p>
        </p:txBody>
      </p:sp>
      <p:pic>
        <p:nvPicPr>
          <p:cNvPr id="3074" name="Picture 2" descr="C:\Users\rehberlik\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26"/>
            <a:ext cx="260985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hberlik\Desktop\tyt-mi-ayt-mi-2-696x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624" y="3140968"/>
            <a:ext cx="3384376" cy="190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162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