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</p:sldMasterIdLst>
  <p:notesMasterIdLst>
    <p:notesMasterId r:id="rId14"/>
  </p:notesMasterIdLst>
  <p:sldIdLst>
    <p:sldId id="256" r:id="rId2"/>
    <p:sldId id="291" r:id="rId3"/>
    <p:sldId id="258" r:id="rId4"/>
    <p:sldId id="257" r:id="rId5"/>
    <p:sldId id="286" r:id="rId6"/>
    <p:sldId id="260" r:id="rId7"/>
    <p:sldId id="261" r:id="rId8"/>
    <p:sldId id="262" r:id="rId9"/>
    <p:sldId id="288" r:id="rId10"/>
    <p:sldId id="263" r:id="rId11"/>
    <p:sldId id="264" r:id="rId12"/>
    <p:sldId id="290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1DAA5AD-A441-4293-AE96-0805A69A7E08}">
  <a:tblStyle styleId="{B1DAA5AD-A441-4293-AE96-0805A69A7E0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745450" y="1197750"/>
            <a:ext cx="3434100" cy="27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962850" y="876850"/>
            <a:ext cx="4955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1pPr>
            <a:lvl2pPr marL="914400" lvl="1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2pPr>
            <a:lvl3pPr marL="1371600" lvl="2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3pPr>
            <a:lvl4pPr marL="1828800" lvl="3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4pPr>
            <a:lvl5pPr marL="2286000" lvl="4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5pPr>
            <a:lvl6pPr marL="2743200" lvl="5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6pPr>
            <a:lvl7pPr marL="3200400" lvl="6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7pPr>
            <a:lvl8pPr marL="3657600" lvl="7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8pPr>
            <a:lvl9pPr marL="4114800" lvl="8" indent="-4191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66375" y="1304543"/>
            <a:ext cx="5626200" cy="30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66375" y="642310"/>
            <a:ext cx="3966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66375" y="1609350"/>
            <a:ext cx="3966600" cy="28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66375" y="1310800"/>
            <a:ext cx="2730900" cy="30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3761704" y="1310800"/>
            <a:ext cx="2730900" cy="30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66375" y="358375"/>
            <a:ext cx="7567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866375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1pPr>
            <a:lvl2pPr marL="914400" lvl="1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3pPr>
            <a:lvl4pPr marL="1828800" lvl="3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4pPr>
            <a:lvl5pPr marL="2286000" lvl="4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5pPr>
            <a:lvl6pPr marL="2743200" lvl="5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6pPr>
            <a:lvl7pPr marL="3200400" lvl="6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7pPr>
            <a:lvl8pPr marL="3657600" lvl="7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8pPr>
            <a:lvl9pPr marL="4114800" lvl="8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3430687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1pPr>
            <a:lvl2pPr marL="914400" lvl="1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3pPr>
            <a:lvl4pPr marL="1828800" lvl="3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4pPr>
            <a:lvl5pPr marL="2286000" lvl="4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5pPr>
            <a:lvl6pPr marL="2743200" lvl="5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6pPr>
            <a:lvl7pPr marL="3200400" lvl="6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7pPr>
            <a:lvl8pPr marL="3657600" lvl="7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8pPr>
            <a:lvl9pPr marL="4114800" lvl="8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3"/>
          </p:nvPr>
        </p:nvSpPr>
        <p:spPr>
          <a:xfrm>
            <a:off x="5994999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1pPr>
            <a:lvl2pPr marL="914400" lvl="1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3pPr>
            <a:lvl4pPr marL="1828800" lvl="3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4pPr>
            <a:lvl5pPr marL="2286000" lvl="4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5pPr>
            <a:lvl6pPr marL="2743200" lvl="5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6pPr>
            <a:lvl7pPr marL="3200400" lvl="6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7pPr>
            <a:lvl8pPr marL="3657600" lvl="7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8pPr>
            <a:lvl9pPr marL="4114800" lvl="8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ig postit">
  <p:cSld name="BLANK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66375" y="1304543"/>
            <a:ext cx="56262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L="914400" lvl="1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L="1371600" lvl="2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L="1828800" lvl="3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L="2286000" lvl="4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L="2743200" lvl="5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L="3200400" lvl="6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L="3657600" lvl="7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L="4114800" lvl="8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lvl="2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lvl="3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lvl="4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lvl="5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lvl="6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lvl="7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lvl="8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9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ctrTitle"/>
          </p:nvPr>
        </p:nvSpPr>
        <p:spPr>
          <a:xfrm>
            <a:off x="2745450" y="1197750"/>
            <a:ext cx="3434100" cy="25261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b="1" dirty="0" smtClean="0"/>
              <a:t>YKS’YE HAZIRLIK VE SINAVDA BAŞARILI OLMA STRATEJİLERİ</a:t>
            </a:r>
            <a:endParaRPr sz="30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2465073" cy="9446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body" idx="1"/>
          </p:nvPr>
        </p:nvSpPr>
        <p:spPr>
          <a:xfrm>
            <a:off x="866374" y="1491630"/>
            <a:ext cx="2913537" cy="28617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tr-TR" sz="1500" b="1" dirty="0" smtClean="0"/>
              <a:t>Kodlama tarzı</a:t>
            </a:r>
          </a:p>
          <a:p>
            <a:pPr marL="0" indent="0">
              <a:buNone/>
            </a:pPr>
            <a:r>
              <a:rPr lang="tr-TR" sz="1500" dirty="0" smtClean="0"/>
              <a:t>Optik forma cevapların işaretlenmesi ile ilgili çeşitli yöntemler olsa da , doğrusu tek tek ya da sayfa  sayfa gruplar halinde sorular çözüldükçe işaretlemenin yapılmasıdır. Önce  tüm soruları çözüp sonra tüm cevapları kodlamak </a:t>
            </a:r>
            <a:r>
              <a:rPr lang="tr-TR" sz="1500" u="sng" dirty="0" smtClean="0"/>
              <a:t>YANLIŞ</a:t>
            </a:r>
            <a:r>
              <a:rPr lang="tr-TR" sz="1500" dirty="0" smtClean="0"/>
              <a:t> bir yöntemdir(süre yetmezse çözülen sorular işaretlenemeyebilir).</a:t>
            </a:r>
            <a:endParaRPr sz="1500" dirty="0"/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827584" y="627534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600" b="1" dirty="0" smtClean="0"/>
              <a:t>Sınav esnasında nelere dikkat etmeliyim?</a:t>
            </a:r>
            <a:endParaRPr sz="2600" b="1" dirty="0"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2"/>
          </p:nvPr>
        </p:nvSpPr>
        <p:spPr>
          <a:xfrm>
            <a:off x="3851920" y="1491630"/>
            <a:ext cx="2808312" cy="28617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tr-TR" sz="1500" b="1" dirty="0" smtClean="0"/>
              <a:t>Turlama tekniği</a:t>
            </a:r>
          </a:p>
          <a:p>
            <a:pPr marL="0" indent="0">
              <a:buNone/>
            </a:pPr>
            <a:r>
              <a:rPr lang="tr-TR" sz="1500" dirty="0" smtClean="0"/>
              <a:t>Testlerin mümkün olduğunca hızlı bir şekilde çözülüp, testlere baştan sona birkaç kez bakılmasına denir. Sürenin doğru kullanılmasına, ilk seferde çözülemeyen soruyu daha sonra tekrar gözden geçirebilmeye olanak verir.</a:t>
            </a:r>
            <a:endParaRPr sz="1500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dirty="0"/>
          </a:p>
        </p:txBody>
      </p:sp>
      <p:pic>
        <p:nvPicPr>
          <p:cNvPr id="7" name="6 Resim" descr="9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5952">
            <a:off x="6802318" y="451461"/>
            <a:ext cx="1645926" cy="205214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866375" y="358375"/>
            <a:ext cx="7567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dirty="0" smtClean="0"/>
              <a:t>Çoktan seçmeli soru çözerken dikkat edilmesi gerekenler</a:t>
            </a:r>
            <a:endParaRPr sz="2000" b="1" dirty="0"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755576" y="1331673"/>
            <a:ext cx="2592287" cy="21761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tr-TR" sz="1400" b="1" dirty="0" smtClean="0"/>
              <a:t>Önce soru cümlesini okumalıyız!</a:t>
            </a:r>
          </a:p>
          <a:p>
            <a:pPr marL="0" indent="0">
              <a:buNone/>
            </a:pPr>
            <a:r>
              <a:rPr lang="tr-TR" sz="1400" dirty="0" smtClean="0"/>
              <a:t>       Sorunun bizden ne istediğini öğrendikten sonra verilen bilgileri okumalıyız. Bu yöntem çözüm yolunu daha kolay bulmamıza yardımcı olur.</a:t>
            </a:r>
            <a:endParaRPr sz="1400" dirty="0"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2"/>
          </p:nvPr>
        </p:nvSpPr>
        <p:spPr>
          <a:xfrm>
            <a:off x="3347864" y="1347614"/>
            <a:ext cx="2439300" cy="12961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tr-TR" sz="1400" b="1" dirty="0" smtClean="0"/>
              <a:t>Verilen bilgileri anlamalıyız! </a:t>
            </a:r>
            <a:endParaRPr sz="1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400" dirty="0" smtClean="0"/>
              <a:t>Verilen bilgileri anlayarak okumalı, bilgileri anladıktan sonra çözüme geçmeliyiz. </a:t>
            </a:r>
            <a:endParaRPr sz="1400" dirty="0"/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3"/>
          </p:nvPr>
        </p:nvSpPr>
        <p:spPr>
          <a:xfrm>
            <a:off x="5868144" y="1331673"/>
            <a:ext cx="2808311" cy="30402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tr-TR" sz="1400" b="1" dirty="0" smtClean="0"/>
              <a:t>Sürenin farkında olmalıyız!</a:t>
            </a:r>
          </a:p>
          <a:p>
            <a:pPr marL="0" indent="0">
              <a:buNone/>
            </a:pPr>
            <a:r>
              <a:rPr lang="tr-TR" sz="1400" dirty="0" smtClean="0"/>
              <a:t>Soruları çözerken bize verilen sürenin azalmakta olduğunu aklımızda bulundurmalıyız.</a:t>
            </a:r>
          </a:p>
          <a:p>
            <a:pPr marL="0" indent="0">
              <a:buNone/>
            </a:pPr>
            <a:r>
              <a:rPr lang="tr-TR" sz="1400" dirty="0" smtClean="0"/>
              <a:t>Nasıl ki süreyi takip etmemek yanlışsa her sorudan sonra saate bakmak da yanlıştır. Ne kadar süre kaldığını ara ara saate bakarak takip etmeliyiz. 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60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sz="16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827584" y="386789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1600" dirty="0" smtClean="0">
                <a:solidFill>
                  <a:srgbClr val="C00000"/>
                </a:solidFill>
                <a:latin typeface="Pangolin"/>
              </a:rPr>
              <a:t>Başarısız olmaktan değil hiç denememiş olmaktan korkun!</a:t>
            </a:r>
            <a:endParaRPr lang="tr-TR" sz="1600" dirty="0">
              <a:solidFill>
                <a:srgbClr val="C00000"/>
              </a:solidFill>
              <a:latin typeface="Pangoli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ctrTitle"/>
          </p:nvPr>
        </p:nvSpPr>
        <p:spPr>
          <a:xfrm>
            <a:off x="2627784" y="1419622"/>
            <a:ext cx="3672408" cy="21602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b="1" dirty="0" smtClean="0"/>
              <a:t>“Dinlenmemek üzere yürümeye karar verenler, </a:t>
            </a:r>
            <a:br>
              <a:rPr lang="tr-TR" sz="2200" b="1" dirty="0" smtClean="0"/>
            </a:br>
            <a:r>
              <a:rPr lang="tr-TR" sz="2200" b="1" dirty="0" smtClean="0"/>
              <a:t>asla ve asla yorulmazlar.”</a:t>
            </a:r>
            <a:br>
              <a:rPr lang="tr-TR" sz="2200" b="1" dirty="0" smtClean="0"/>
            </a:br>
            <a:r>
              <a:rPr lang="tr-TR" sz="2200" b="1" dirty="0" smtClean="0"/>
              <a:t>Mustafa Kemal Atatürk</a:t>
            </a:r>
            <a:endParaRPr sz="2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 dirty="0"/>
          </a:p>
        </p:txBody>
      </p:sp>
      <p:sp>
        <p:nvSpPr>
          <p:cNvPr id="4" name="Dikdörtgen 3"/>
          <p:cNvSpPr/>
          <p:nvPr/>
        </p:nvSpPr>
        <p:spPr>
          <a:xfrm>
            <a:off x="755576" y="1059582"/>
            <a:ext cx="5688632" cy="245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2000" b="1" dirty="0">
                <a:solidFill>
                  <a:srgbClr val="292929"/>
                </a:solidFill>
              </a:rPr>
              <a:t>2022 – 2023 EĞİTİM ÖĞRETİM YILI</a:t>
            </a:r>
          </a:p>
          <a:p>
            <a:pPr algn="ctr">
              <a:lnSpc>
                <a:spcPct val="200000"/>
              </a:lnSpc>
            </a:pPr>
            <a:r>
              <a:rPr lang="tr-TR" sz="2000" b="1" dirty="0">
                <a:solidFill>
                  <a:srgbClr val="292929"/>
                </a:solidFill>
              </a:rPr>
              <a:t>REHBERLİK VE PSİKOLOJİK DANIŞMA HİZMETLERİ </a:t>
            </a:r>
          </a:p>
          <a:p>
            <a:pPr algn="ctr">
              <a:lnSpc>
                <a:spcPct val="200000"/>
              </a:lnSpc>
            </a:pPr>
            <a:r>
              <a:rPr lang="tr-TR" sz="2000" b="1" dirty="0">
                <a:solidFill>
                  <a:srgbClr val="292929"/>
                </a:solidFill>
              </a:rPr>
              <a:t>İÇERİK HAZIRLAMA KOMİSYONU</a:t>
            </a:r>
            <a:endParaRPr lang="en-US" sz="2000" b="1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899592" y="843558"/>
            <a:ext cx="7128792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dirty="0" smtClean="0"/>
              <a:t>Nasıl başarılı olurum?</a:t>
            </a:r>
            <a:endParaRPr sz="3200" dirty="0"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866375" y="1635646"/>
            <a:ext cx="3966600" cy="2808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tr-TR" sz="2400" b="1" dirty="0" smtClean="0"/>
              <a:t>Sınava hazırlık aşaması,</a:t>
            </a:r>
          </a:p>
          <a:p>
            <a:pPr marL="0" indent="0"/>
            <a:r>
              <a:rPr lang="tr-TR" sz="2400" b="1" dirty="0" smtClean="0"/>
              <a:t>Sınav öncesi,</a:t>
            </a:r>
          </a:p>
          <a:p>
            <a:pPr marL="0" indent="0"/>
            <a:r>
              <a:rPr lang="tr-TR" sz="2400" b="1" dirty="0" smtClean="0"/>
              <a:t>Sınav esnasında nelere dikkat etmeliyim?</a:t>
            </a:r>
            <a:endParaRPr sz="2400" b="1" dirty="0"/>
          </a:p>
        </p:txBody>
      </p:sp>
      <p:sp>
        <p:nvSpPr>
          <p:cNvPr id="74" name="Google Shape;74;p18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dirty="0"/>
          </a:p>
        </p:txBody>
      </p:sp>
      <p:pic>
        <p:nvPicPr>
          <p:cNvPr id="6" name="5 Resim" descr="resized_c67a6-6f75c015ykssinavibasvurular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2143">
            <a:off x="5432796" y="478664"/>
            <a:ext cx="2890243" cy="295899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1115616" y="555526"/>
            <a:ext cx="5338168" cy="10081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tr-TR" sz="2000" b="1" dirty="0" smtClean="0"/>
              <a:t>Sınava hazırlık aşamasında nelere dikkat etmeliyim?</a:t>
            </a:r>
            <a:endParaRPr sz="2000" b="1" dirty="0"/>
          </a:p>
        </p:txBody>
      </p:sp>
      <p:sp>
        <p:nvSpPr>
          <p:cNvPr id="63" name="Google Shape;63;p17"/>
          <p:cNvSpPr txBox="1">
            <a:spLocks noGrp="1"/>
          </p:cNvSpPr>
          <p:nvPr>
            <p:ph type="body" idx="2"/>
          </p:nvPr>
        </p:nvSpPr>
        <p:spPr>
          <a:xfrm>
            <a:off x="3851920" y="1491630"/>
            <a:ext cx="2730900" cy="23762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>
              <a:buClr>
                <a:schemeClr val="accent1">
                  <a:lumMod val="75000"/>
                </a:schemeClr>
              </a:buClr>
              <a:buSzPts val="1100"/>
              <a:buFont typeface="Wingdings" pitchFamily="2" charset="2"/>
              <a:buChar char="ü"/>
            </a:pPr>
            <a:r>
              <a:rPr lang="tr-TR" sz="1500" b="1" dirty="0" smtClean="0"/>
              <a:t>Sınava planlı bir şekilde hazırlanmalıyız!</a:t>
            </a:r>
          </a:p>
          <a:p>
            <a:pPr marL="228600" lvl="0" indent="-228600"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tr-TR" sz="1500" dirty="0" smtClean="0"/>
              <a:t>               Çalışılacak derslerin, günlerin ve saatlerin belirli olması, ders çalışılacak kaynakların hazır bulunması, çalışma planının ihtiyaçlara göre güncel tutulması önemli.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1" dirty="0"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66375" y="1491630"/>
            <a:ext cx="2730900" cy="20316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100"/>
              <a:buFont typeface="Wingdings" pitchFamily="2" charset="2"/>
              <a:buChar char="ü"/>
            </a:pPr>
            <a:r>
              <a:rPr lang="tr-TR" sz="1500" b="1" dirty="0" smtClean="0"/>
              <a:t>Sınava hazırlık süresince düzenli yaşamalıyız!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tr-TR" sz="1500" dirty="0" smtClean="0"/>
              <a:t>              Sağlıklı beslenme, düzenli uyku, günlük hayatın belirli olması, çalışma saatlerinin  belirli olması, mümkün olduğunca gerginlikten uzak yaşamak vb.</a:t>
            </a:r>
            <a:endParaRPr sz="1500" dirty="0"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2"/>
          </p:nvPr>
        </p:nvSpPr>
        <p:spPr>
          <a:xfrm>
            <a:off x="827584" y="3795886"/>
            <a:ext cx="6164216" cy="5883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1500" dirty="0" smtClean="0">
                <a:solidFill>
                  <a:srgbClr val="C00000"/>
                </a:solidFill>
              </a:rPr>
              <a:t>Başarı her gün tekrarlanan küçük çabaların toplamıdır.</a:t>
            </a:r>
            <a:endParaRPr sz="1500" dirty="0">
              <a:solidFill>
                <a:srgbClr val="C00000"/>
              </a:solidFill>
            </a:endParaRPr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60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sz="1600" dirty="0"/>
          </a:p>
        </p:txBody>
      </p:sp>
      <p:pic>
        <p:nvPicPr>
          <p:cNvPr id="67" name="Google Shape;67;p17" descr="Death_to_stock_communicate_hands_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23228">
            <a:off x="6804238" y="514461"/>
            <a:ext cx="1607232" cy="1607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1115616" y="555526"/>
            <a:ext cx="5338168" cy="10081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tr-TR" b="1" dirty="0" smtClean="0"/>
              <a:t>Sınava hazırlık aşamasında nelere dikkat etmeliyim?</a:t>
            </a:r>
            <a:endParaRPr b="1" dirty="0"/>
          </a:p>
        </p:txBody>
      </p:sp>
      <p:sp>
        <p:nvSpPr>
          <p:cNvPr id="63" name="Google Shape;63;p17"/>
          <p:cNvSpPr txBox="1">
            <a:spLocks noGrp="1"/>
          </p:cNvSpPr>
          <p:nvPr>
            <p:ph type="body" idx="2"/>
          </p:nvPr>
        </p:nvSpPr>
        <p:spPr>
          <a:xfrm>
            <a:off x="3779912" y="1491630"/>
            <a:ext cx="2802908" cy="20316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>
              <a:buClr>
                <a:schemeClr val="accent1">
                  <a:lumMod val="75000"/>
                </a:schemeClr>
              </a:buClr>
              <a:buSzPts val="1100"/>
              <a:buFont typeface="Wingdings" pitchFamily="2" charset="2"/>
              <a:buChar char="ü"/>
            </a:pPr>
            <a:r>
              <a:rPr lang="tr-TR" sz="1500" b="1" dirty="0" smtClean="0"/>
              <a:t>Konu testi ve deneme çözmek  sınava hazırlığın olmazsa olmazıdır!</a:t>
            </a:r>
          </a:p>
          <a:p>
            <a:pPr marL="228600" lvl="0" indent="-228600"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tr-TR" sz="1500" dirty="0" smtClean="0"/>
              <a:t>              Düzenli olarak soru çözmek sadece tekrar etmek demek değildir;  bu sayede tecrübe, hız ve özgüven kazanırız.</a:t>
            </a:r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66375" y="1491630"/>
            <a:ext cx="2730900" cy="20316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100"/>
              <a:buFont typeface="Wingdings" pitchFamily="2" charset="2"/>
              <a:buChar char="ü"/>
            </a:pPr>
            <a:r>
              <a:rPr lang="tr-TR" sz="1500" b="1" dirty="0" smtClean="0"/>
              <a:t>Konu eksiğimiz olmamalı</a:t>
            </a:r>
            <a:r>
              <a:rPr lang="tr-TR" sz="1500" dirty="0" smtClean="0"/>
              <a:t>!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100"/>
              <a:buNone/>
            </a:pPr>
            <a:r>
              <a:rPr lang="tr-TR" sz="1500" dirty="0" smtClean="0"/>
              <a:t>                  Çalışmalarımızın boşa gitmemesi için soru çözeceğimiz konularla ilgili bilgi eksikliğimizin olmaması gerekir.</a:t>
            </a:r>
            <a:endParaRPr sz="1500" dirty="0"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2"/>
          </p:nvPr>
        </p:nvSpPr>
        <p:spPr>
          <a:xfrm>
            <a:off x="827584" y="3795886"/>
            <a:ext cx="7848872" cy="5883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1500" dirty="0" smtClean="0">
                <a:solidFill>
                  <a:srgbClr val="C00000"/>
                </a:solidFill>
              </a:rPr>
              <a:t>Herkes geleceğe dair hayaller kurar. Başarılı olanlar ise sadece hayalleri ile ilgili bir şeyler yapanlardır.</a:t>
            </a:r>
            <a:endParaRPr sz="1500" dirty="0">
              <a:solidFill>
                <a:srgbClr val="C00000"/>
              </a:solidFill>
            </a:endParaRPr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dirty="0"/>
          </a:p>
        </p:txBody>
      </p:sp>
      <p:pic>
        <p:nvPicPr>
          <p:cNvPr id="8" name="7 Resim" descr="ind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6126">
            <a:off x="6801463" y="521997"/>
            <a:ext cx="1633689" cy="16577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body" idx="1"/>
          </p:nvPr>
        </p:nvSpPr>
        <p:spPr>
          <a:xfrm>
            <a:off x="962850" y="1203598"/>
            <a:ext cx="4955700" cy="29523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“</a:t>
            </a:r>
            <a:r>
              <a:rPr lang="tr-TR" dirty="0" smtClean="0"/>
              <a:t>Kapıyı yeterince uzun süre </a:t>
            </a:r>
            <a:br>
              <a:rPr lang="tr-TR" dirty="0" smtClean="0"/>
            </a:br>
            <a:r>
              <a:rPr lang="tr-TR" dirty="0" smtClean="0"/>
              <a:t>ve yüksek sesle çalarsanız</a:t>
            </a:r>
            <a:br>
              <a:rPr lang="tr-TR" dirty="0" smtClean="0"/>
            </a:br>
            <a:r>
              <a:rPr lang="tr-TR" dirty="0" smtClean="0"/>
              <a:t>birilerini uyandıracağınızdan emin olabilirsiniz!</a:t>
            </a:r>
            <a:r>
              <a:rPr lang="en" dirty="0" smtClean="0"/>
              <a:t>”</a:t>
            </a:r>
            <a:endParaRPr dirty="0"/>
          </a:p>
        </p:txBody>
      </p:sp>
      <p:sp>
        <p:nvSpPr>
          <p:cNvPr id="87" name="Google Shape;87;p20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dirty="0"/>
          </a:p>
        </p:txBody>
      </p:sp>
      <p:sp>
        <p:nvSpPr>
          <p:cNvPr id="88" name="Google Shape;88;p20"/>
          <p:cNvSpPr/>
          <p:nvPr/>
        </p:nvSpPr>
        <p:spPr>
          <a:xfrm>
            <a:off x="7098300" y="1076881"/>
            <a:ext cx="1281591" cy="1294312"/>
          </a:xfrm>
          <a:custGeom>
            <a:avLst/>
            <a:gdLst/>
            <a:ahLst/>
            <a:cxnLst/>
            <a:rect l="l" t="t" r="r" b="b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>
            <a:spLocks noGrp="1"/>
          </p:cNvSpPr>
          <p:nvPr>
            <p:ph type="title"/>
          </p:nvPr>
        </p:nvSpPr>
        <p:spPr>
          <a:xfrm>
            <a:off x="1115616" y="483518"/>
            <a:ext cx="5688632" cy="10801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b="1" dirty="0" smtClean="0"/>
              <a:t>Sınava günler kaldı ne yapmalıyım?</a:t>
            </a:r>
            <a:endParaRPr b="1" dirty="0"/>
          </a:p>
        </p:txBody>
      </p:sp>
      <p:sp>
        <p:nvSpPr>
          <p:cNvPr id="95" name="Google Shape;95;p21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dirty="0"/>
          </a:p>
        </p:txBody>
      </p:sp>
      <p:sp>
        <p:nvSpPr>
          <p:cNvPr id="8" name="7 Metin kutusu"/>
          <p:cNvSpPr txBox="1"/>
          <p:nvPr/>
        </p:nvSpPr>
        <p:spPr>
          <a:xfrm>
            <a:off x="971600" y="1635646"/>
            <a:ext cx="5472608" cy="270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accent1">
                    <a:lumMod val="75000"/>
                  </a:schemeClr>
                </a:solidFill>
                <a:latin typeface="Pangolin"/>
              </a:rPr>
              <a:t>Yeterince dinlenmeli ve beslenmemize dikkat etmeliyiz. Biyolojik saatimizin düzenini bozmamalıyız(geç yatma, gece çalışma, düzensiz yeme alışkanlıkları biyolojik saatimizde düzensizliğe sebep olur).</a:t>
            </a:r>
          </a:p>
          <a:p>
            <a:pPr>
              <a:lnSpc>
                <a:spcPct val="106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accent1">
                    <a:lumMod val="75000"/>
                  </a:schemeClr>
                </a:solidFill>
                <a:latin typeface="Pangolin"/>
              </a:rPr>
              <a:t> Sınava konsantre bir şekilde kalan süreyi geçirmeli, motivasyonumuzu ve huzurumu bozacak şeylerden olabildiğince uzak kalmalıyız.</a:t>
            </a:r>
          </a:p>
          <a:p>
            <a:pPr>
              <a:lnSpc>
                <a:spcPct val="106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accent1">
                    <a:lumMod val="75000"/>
                  </a:schemeClr>
                </a:solidFill>
                <a:latin typeface="Pangolin"/>
              </a:rPr>
              <a:t>Sınava günler kala artık ders çalışma tempomuzu hafifletmeli, yoğun çalışma yerine kısa tekrarlarla sınava hazırlığımızı tamamlamalıyız.</a:t>
            </a:r>
            <a:endParaRPr lang="tr-TR" sz="1600" dirty="0">
              <a:solidFill>
                <a:schemeClr val="accent1">
                  <a:lumMod val="75000"/>
                </a:schemeClr>
              </a:solidFill>
              <a:latin typeface="Pangolin"/>
            </a:endParaRPr>
          </a:p>
        </p:txBody>
      </p:sp>
      <p:pic>
        <p:nvPicPr>
          <p:cNvPr id="9" name="8 Resim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0856">
            <a:off x="6802626" y="518828"/>
            <a:ext cx="1624047" cy="16208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ctrTitle" idx="4294967295"/>
          </p:nvPr>
        </p:nvSpPr>
        <p:spPr>
          <a:xfrm>
            <a:off x="1403648" y="555526"/>
            <a:ext cx="3168352" cy="9361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b="1" dirty="0" smtClean="0"/>
              <a:t>SINAV KAYGISI                </a:t>
            </a:r>
            <a:endParaRPr lang="tr-TR" b="1" dirty="0"/>
          </a:p>
        </p:txBody>
      </p:sp>
      <p:sp>
        <p:nvSpPr>
          <p:cNvPr id="102" name="Google Shape;102;p22"/>
          <p:cNvSpPr txBox="1">
            <a:spLocks noGrp="1"/>
          </p:cNvSpPr>
          <p:nvPr>
            <p:ph type="subTitle" idx="4294967295"/>
          </p:nvPr>
        </p:nvSpPr>
        <p:spPr>
          <a:xfrm>
            <a:off x="827584" y="1131590"/>
            <a:ext cx="4176464" cy="36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tr-TR" sz="1600" dirty="0" smtClean="0"/>
              <a:t>Sınavda başarısız olunacağına dair kontrol edilemeyen yoğun kaygı, endişe hislerine sınav kaygısı denir.</a:t>
            </a:r>
          </a:p>
          <a:p>
            <a:pPr marL="0" indent="0"/>
            <a:r>
              <a:rPr lang="tr-TR" sz="1600" dirty="0" smtClean="0"/>
              <a:t>Kaygı hissi aşırı olmamak üzere başarıya olumlu etki eder. Kontrol edilemeyen aşırı kaygı başarısızlığa sebep olur.</a:t>
            </a:r>
          </a:p>
          <a:p>
            <a:pPr marL="0" indent="0"/>
            <a:r>
              <a:rPr lang="tr-TR" sz="1600" dirty="0" smtClean="0"/>
              <a:t>Aşırı terleme, bacaklarda titreme, mide bulantısı, karın ağrısı, nefes alış verişinde sıklaşma  sınav kaygısının fiziksel belirtileridir.</a:t>
            </a:r>
          </a:p>
          <a:p>
            <a:pPr marL="0" indent="0"/>
            <a:r>
              <a:rPr lang="tr-TR" sz="1600" dirty="0" smtClean="0"/>
              <a:t>Planlı çalışmak ve sağlıklı yaşamak sınav kaygısını azaltır. Nefes ve gevşeme egzersizleri ile bu sorun çözülebilir.</a:t>
            </a:r>
            <a:endParaRPr sz="1600" dirty="0"/>
          </a:p>
        </p:txBody>
      </p:sp>
      <p:sp>
        <p:nvSpPr>
          <p:cNvPr id="107" name="Google Shape;107;p22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dirty="0"/>
          </a:p>
        </p:txBody>
      </p:sp>
      <p:pic>
        <p:nvPicPr>
          <p:cNvPr id="9" name="8 Resim" descr="sınav-kaygıs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718" y="1059583"/>
            <a:ext cx="3138363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ctrTitle"/>
          </p:nvPr>
        </p:nvSpPr>
        <p:spPr>
          <a:xfrm>
            <a:off x="2745450" y="1419622"/>
            <a:ext cx="3434100" cy="25261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b="1" dirty="0" smtClean="0"/>
              <a:t>Sınav kaygısı ile ilgili Rehberlik Servisinden destek alabileceğinizi unutmayın!</a:t>
            </a:r>
            <a:endParaRPr sz="2200" b="1" dirty="0"/>
          </a:p>
        </p:txBody>
      </p:sp>
      <p:sp>
        <p:nvSpPr>
          <p:cNvPr id="3" name="Google Shape;367;p42"/>
          <p:cNvSpPr/>
          <p:nvPr/>
        </p:nvSpPr>
        <p:spPr>
          <a:xfrm>
            <a:off x="2843808" y="1131590"/>
            <a:ext cx="458409" cy="451502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368;p42"/>
          <p:cNvSpPr/>
          <p:nvPr/>
        </p:nvSpPr>
        <p:spPr>
          <a:xfrm>
            <a:off x="5220072" y="915566"/>
            <a:ext cx="1032903" cy="864096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Google Shape;369;p42"/>
          <p:cNvSpPr/>
          <p:nvPr/>
        </p:nvSpPr>
        <p:spPr>
          <a:xfrm>
            <a:off x="3028524" y="1342444"/>
            <a:ext cx="436619" cy="266981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Google Shape;370;p42"/>
          <p:cNvSpPr/>
          <p:nvPr/>
        </p:nvSpPr>
        <p:spPr>
          <a:xfrm>
            <a:off x="4644008" y="1059582"/>
            <a:ext cx="1052391" cy="64356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370;p42"/>
          <p:cNvSpPr/>
          <p:nvPr/>
        </p:nvSpPr>
        <p:spPr>
          <a:xfrm>
            <a:off x="5580112" y="1203598"/>
            <a:ext cx="1052391" cy="64356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qu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535</Words>
  <Application>Microsoft Office PowerPoint</Application>
  <PresentationFormat>Ekran Gösterisi (16:9)</PresentationFormat>
  <Paragraphs>55</Paragraphs>
  <Slides>12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Inconsolata</vt:lpstr>
      <vt:lpstr>Pangolin</vt:lpstr>
      <vt:lpstr>Wingdings</vt:lpstr>
      <vt:lpstr>Jaques template</vt:lpstr>
      <vt:lpstr>YKS’YE HAZIRLIK VE SINAVDA BAŞARILI OLMA STRATEJİLERİ</vt:lpstr>
      <vt:lpstr>PowerPoint Sunusu</vt:lpstr>
      <vt:lpstr>Nasıl başarılı olurum?</vt:lpstr>
      <vt:lpstr>Sınava hazırlık aşamasında nelere dikkat etmeliyim?</vt:lpstr>
      <vt:lpstr>Sınava hazırlık aşamasında nelere dikkat etmeliyim?</vt:lpstr>
      <vt:lpstr>PowerPoint Sunusu</vt:lpstr>
      <vt:lpstr>Sınava günler kaldı ne yapmalıyım?</vt:lpstr>
      <vt:lpstr>SINAV KAYGISI                </vt:lpstr>
      <vt:lpstr>Sınav kaygısı ile ilgili Rehberlik Servisinden destek alabileceğinizi unutmayın!</vt:lpstr>
      <vt:lpstr>Sınav esnasında nelere dikkat etmeliyim?</vt:lpstr>
      <vt:lpstr>Çoktan seçmeli soru çözerken dikkat edilmesi gerekenler</vt:lpstr>
      <vt:lpstr>“Dinlenmemek üzere yürümeye karar verenler,  asla ve asla yorulmazlar.” Mustafa Kemal Atatürk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BDAL</dc:creator>
  <cp:lastModifiedBy>Hakan İSGİLİP</cp:lastModifiedBy>
  <cp:revision>73</cp:revision>
  <dcterms:modified xsi:type="dcterms:W3CDTF">2022-09-06T08:16:36Z</dcterms:modified>
</cp:coreProperties>
</file>