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257" r:id="rId4"/>
    <p:sldId id="258" r:id="rId5"/>
    <p:sldId id="259" r:id="rId6"/>
    <p:sldId id="260" r:id="rId7"/>
    <p:sldId id="261" r:id="rId8"/>
    <p:sldId id="262" r:id="rId9"/>
    <p:sldId id="273" r:id="rId10"/>
    <p:sldId id="265" r:id="rId11"/>
    <p:sldId id="266" r:id="rId12"/>
    <p:sldId id="267" r:id="rId13"/>
    <p:sldId id="268" r:id="rId14"/>
    <p:sldId id="269" r:id="rId15"/>
    <p:sldId id="280" r:id="rId16"/>
    <p:sldId id="270" r:id="rId17"/>
    <p:sldId id="271" r:id="rId18"/>
    <p:sldId id="274" r:id="rId19"/>
    <p:sldId id="272" r:id="rId20"/>
    <p:sldId id="281" r:id="rId21"/>
    <p:sldId id="275" r:id="rId22"/>
    <p:sldId id="276" r:id="rId23"/>
    <p:sldId id="282" r:id="rId24"/>
    <p:sldId id="277" r:id="rId25"/>
    <p:sldId id="278" r:id="rId26"/>
    <p:sldId id="279"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tr-TR" dirty="0"/>
              <a:t>Yerleştirme</a:t>
            </a:r>
            <a:r>
              <a:rPr lang="tr-TR" baseline="0" dirty="0"/>
              <a:t> Puanı Hesaplama</a:t>
            </a:r>
            <a:endParaRPr lang="en-US"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25"/>
          <c:dPt>
            <c:idx val="0"/>
            <c:bubble3D val="0"/>
            <c:explosion val="0"/>
            <c:extLst>
              <c:ext xmlns:c16="http://schemas.microsoft.com/office/drawing/2014/chart" uri="{C3380CC4-5D6E-409C-BE32-E72D297353CC}">
                <c16:uniqueId val="{00000000-6D9B-4853-877C-3569AFBF1AFD}"/>
              </c:ext>
            </c:extLst>
          </c:dPt>
          <c:cat>
            <c:strRef>
              <c:f>Sayfa1!$A$2:$A$3</c:f>
              <c:strCache>
                <c:ptCount val="2"/>
                <c:pt idx="0">
                  <c:v>TEMEL YETERLİLİK TESTİ</c:v>
                </c:pt>
                <c:pt idx="1">
                  <c:v>ALAN YETERLİLİK TESTİ</c:v>
                </c:pt>
              </c:strCache>
            </c:strRef>
          </c:cat>
          <c:val>
            <c:numRef>
              <c:f>Sayfa1!$B$2:$B$3</c:f>
              <c:numCache>
                <c:formatCode>General</c:formatCode>
                <c:ptCount val="2"/>
                <c:pt idx="0">
                  <c:v>40</c:v>
                </c:pt>
                <c:pt idx="1">
                  <c:v>60</c:v>
                </c:pt>
              </c:numCache>
            </c:numRef>
          </c:val>
          <c:extLst>
            <c:ext xmlns:c16="http://schemas.microsoft.com/office/drawing/2014/chart" uri="{C3380CC4-5D6E-409C-BE32-E72D297353CC}">
              <c16:uniqueId val="{00000001-6D9B-4853-877C-3569AFBF1AFD}"/>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31806-4C39-47E9-86CD-EB79EB42819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CB0CF76-2E9B-4ABD-8869-01A7019BEA46}">
      <dgm:prSet phldrT="[Text]"/>
      <dgm:spPr/>
      <dgm:t>
        <a:bodyPr/>
        <a:lstStyle/>
        <a:p>
          <a:r>
            <a:rPr lang="en-US" dirty="0"/>
            <a:t> </a:t>
          </a:r>
        </a:p>
      </dgm:t>
    </dgm:pt>
    <dgm:pt modelId="{12D9DAB7-33BA-4ECF-AF6D-AEF3F83A29C3}" type="parTrans" cxnId="{259337CF-0B3D-4653-BF20-9BBF13397099}">
      <dgm:prSet/>
      <dgm:spPr/>
      <dgm:t>
        <a:bodyPr/>
        <a:lstStyle/>
        <a:p>
          <a:endParaRPr lang="en-US"/>
        </a:p>
      </dgm:t>
    </dgm:pt>
    <dgm:pt modelId="{BF361921-843B-43C3-8BFD-06F47DC934C8}" type="sibTrans" cxnId="{259337CF-0B3D-4653-BF20-9BBF13397099}">
      <dgm:prSet/>
      <dgm:spPr/>
      <dgm:t>
        <a:bodyPr/>
        <a:lstStyle/>
        <a:p>
          <a:endParaRPr lang="en-US"/>
        </a:p>
      </dgm:t>
    </dgm:pt>
    <dgm:pt modelId="{174D340A-1DBC-4736-BABC-8C6CC8D6F878}">
      <dgm:prSet phldrT="[Text]"/>
      <dgm:spPr>
        <a:solidFill>
          <a:schemeClr val="accent2"/>
        </a:solidFill>
      </dgm:spPr>
      <dgm:t>
        <a:bodyPr/>
        <a:lstStyle/>
        <a:p>
          <a:r>
            <a:rPr lang="en-US" dirty="0"/>
            <a:t> </a:t>
          </a:r>
        </a:p>
      </dgm:t>
    </dgm:pt>
    <dgm:pt modelId="{4C81AD53-E29A-4AED-80FA-DD4A3DDAB7E0}" type="parTrans" cxnId="{7538B1CC-5847-43B8-9A08-FA49C0CA2780}">
      <dgm:prSet/>
      <dgm:spPr/>
      <dgm:t>
        <a:bodyPr/>
        <a:lstStyle/>
        <a:p>
          <a:endParaRPr lang="en-US"/>
        </a:p>
      </dgm:t>
    </dgm:pt>
    <dgm:pt modelId="{A4CFFA0E-3AC9-4CCB-9410-52A2AF965A84}" type="sibTrans" cxnId="{7538B1CC-5847-43B8-9A08-FA49C0CA2780}">
      <dgm:prSet/>
      <dgm:spPr/>
      <dgm:t>
        <a:bodyPr/>
        <a:lstStyle/>
        <a:p>
          <a:endParaRPr lang="en-US"/>
        </a:p>
      </dgm:t>
    </dgm:pt>
    <dgm:pt modelId="{E3D04C11-D947-413A-81DE-00EA3CDDBDC2}">
      <dgm:prSet phldrT="[Text]"/>
      <dgm:spPr>
        <a:solidFill>
          <a:schemeClr val="accent3"/>
        </a:solidFill>
      </dgm:spPr>
      <dgm:t>
        <a:bodyPr/>
        <a:lstStyle/>
        <a:p>
          <a:r>
            <a:rPr lang="en-US" dirty="0"/>
            <a:t> </a:t>
          </a:r>
        </a:p>
      </dgm:t>
    </dgm:pt>
    <dgm:pt modelId="{DC136269-3770-4A26-AF2F-2407BB0BC66F}" type="parTrans" cxnId="{6706A0DF-4548-41C6-98A4-E2ACD724745C}">
      <dgm:prSet/>
      <dgm:spPr/>
      <dgm:t>
        <a:bodyPr/>
        <a:lstStyle/>
        <a:p>
          <a:endParaRPr lang="en-US"/>
        </a:p>
      </dgm:t>
    </dgm:pt>
    <dgm:pt modelId="{8B01525C-1C25-422A-9CDA-D5E5125CD10F}" type="sibTrans" cxnId="{6706A0DF-4548-41C6-98A4-E2ACD724745C}">
      <dgm:prSet/>
      <dgm:spPr/>
      <dgm:t>
        <a:bodyPr/>
        <a:lstStyle/>
        <a:p>
          <a:endParaRPr lang="en-US"/>
        </a:p>
      </dgm:t>
    </dgm:pt>
    <dgm:pt modelId="{7641BBE5-612A-40BB-A13C-4DAE4A9171DC}">
      <dgm:prSet phldrT="[Text]"/>
      <dgm:spPr>
        <a:solidFill>
          <a:schemeClr val="accent5"/>
        </a:solidFill>
      </dgm:spPr>
      <dgm:t>
        <a:bodyPr/>
        <a:lstStyle/>
        <a:p>
          <a:r>
            <a:rPr lang="en-US" dirty="0"/>
            <a:t> </a:t>
          </a:r>
        </a:p>
      </dgm:t>
    </dgm:pt>
    <dgm:pt modelId="{270BDABB-B31F-4AB0-BA3F-763E8F292D86}" type="parTrans" cxnId="{9EC50658-4684-4563-BE4B-FEE40872A7F7}">
      <dgm:prSet/>
      <dgm:spPr/>
      <dgm:t>
        <a:bodyPr/>
        <a:lstStyle/>
        <a:p>
          <a:endParaRPr lang="en-US"/>
        </a:p>
      </dgm:t>
    </dgm:pt>
    <dgm:pt modelId="{8147E180-0DA6-4525-AB32-BBDF083011A7}" type="sibTrans" cxnId="{9EC50658-4684-4563-BE4B-FEE40872A7F7}">
      <dgm:prSet/>
      <dgm:spPr/>
      <dgm:t>
        <a:bodyPr/>
        <a:lstStyle/>
        <a:p>
          <a:endParaRPr lang="en-US"/>
        </a:p>
      </dgm:t>
    </dgm:pt>
    <dgm:pt modelId="{BD597720-48F2-4493-9787-D93083094F60}" type="pres">
      <dgm:prSet presAssocID="{FCE31806-4C39-47E9-86CD-EB79EB428192}" presName="matrix" presStyleCnt="0">
        <dgm:presLayoutVars>
          <dgm:chMax val="1"/>
          <dgm:dir/>
          <dgm:resizeHandles val="exact"/>
        </dgm:presLayoutVars>
      </dgm:prSet>
      <dgm:spPr/>
      <dgm:t>
        <a:bodyPr/>
        <a:lstStyle/>
        <a:p>
          <a:endParaRPr lang="tr-TR"/>
        </a:p>
      </dgm:t>
    </dgm:pt>
    <dgm:pt modelId="{9FF0B515-76B9-4690-997E-45E35FBDA025}" type="pres">
      <dgm:prSet presAssocID="{FCE31806-4C39-47E9-86CD-EB79EB428192}" presName="axisShape" presStyleLbl="bgShp" presStyleIdx="0" presStyleCnt="1"/>
      <dgm:spPr>
        <a:solidFill>
          <a:schemeClr val="tx2">
            <a:lumMod val="50000"/>
          </a:schemeClr>
        </a:solidFill>
      </dgm:spPr>
    </dgm:pt>
    <dgm:pt modelId="{94A907CC-C31D-428C-84CB-700D98D98B03}" type="pres">
      <dgm:prSet presAssocID="{FCE31806-4C39-47E9-86CD-EB79EB428192}" presName="rect1" presStyleLbl="node1" presStyleIdx="0" presStyleCnt="4">
        <dgm:presLayoutVars>
          <dgm:chMax val="0"/>
          <dgm:chPref val="0"/>
          <dgm:bulletEnabled val="1"/>
        </dgm:presLayoutVars>
      </dgm:prSet>
      <dgm:spPr/>
      <dgm:t>
        <a:bodyPr/>
        <a:lstStyle/>
        <a:p>
          <a:endParaRPr lang="tr-TR"/>
        </a:p>
      </dgm:t>
    </dgm:pt>
    <dgm:pt modelId="{5D70D4E5-842E-4B81-A8DC-8EC1C6AE1260}" type="pres">
      <dgm:prSet presAssocID="{FCE31806-4C39-47E9-86CD-EB79EB428192}" presName="rect2" presStyleLbl="node1" presStyleIdx="1" presStyleCnt="4">
        <dgm:presLayoutVars>
          <dgm:chMax val="0"/>
          <dgm:chPref val="0"/>
          <dgm:bulletEnabled val="1"/>
        </dgm:presLayoutVars>
      </dgm:prSet>
      <dgm:spPr/>
      <dgm:t>
        <a:bodyPr/>
        <a:lstStyle/>
        <a:p>
          <a:endParaRPr lang="tr-TR"/>
        </a:p>
      </dgm:t>
    </dgm:pt>
    <dgm:pt modelId="{7F7A9869-D62A-44DC-8BF6-C3ACD0D47DB8}" type="pres">
      <dgm:prSet presAssocID="{FCE31806-4C39-47E9-86CD-EB79EB428192}" presName="rect3" presStyleLbl="node1" presStyleIdx="2" presStyleCnt="4">
        <dgm:presLayoutVars>
          <dgm:chMax val="0"/>
          <dgm:chPref val="0"/>
          <dgm:bulletEnabled val="1"/>
        </dgm:presLayoutVars>
      </dgm:prSet>
      <dgm:spPr/>
      <dgm:t>
        <a:bodyPr/>
        <a:lstStyle/>
        <a:p>
          <a:endParaRPr lang="tr-TR"/>
        </a:p>
      </dgm:t>
    </dgm:pt>
    <dgm:pt modelId="{30388FE3-A1C0-4302-BF45-7642169EC0D5}" type="pres">
      <dgm:prSet presAssocID="{FCE31806-4C39-47E9-86CD-EB79EB428192}" presName="rect4" presStyleLbl="node1" presStyleIdx="3" presStyleCnt="4">
        <dgm:presLayoutVars>
          <dgm:chMax val="0"/>
          <dgm:chPref val="0"/>
          <dgm:bulletEnabled val="1"/>
        </dgm:presLayoutVars>
      </dgm:prSet>
      <dgm:spPr/>
      <dgm:t>
        <a:bodyPr/>
        <a:lstStyle/>
        <a:p>
          <a:endParaRPr lang="tr-TR"/>
        </a:p>
      </dgm:t>
    </dgm:pt>
  </dgm:ptLst>
  <dgm:cxnLst>
    <dgm:cxn modelId="{68A18F05-FA0E-4371-8CDF-B8FC995050B4}" type="presOf" srcId="{E3D04C11-D947-413A-81DE-00EA3CDDBDC2}" destId="{7F7A9869-D62A-44DC-8BF6-C3ACD0D47DB8}" srcOrd="0" destOrd="0" presId="urn:microsoft.com/office/officeart/2005/8/layout/matrix2"/>
    <dgm:cxn modelId="{819E9487-5EF2-4D82-8C76-E9EFDE8B4C21}" type="presOf" srcId="{FCE31806-4C39-47E9-86CD-EB79EB428192}" destId="{BD597720-48F2-4493-9787-D93083094F60}" srcOrd="0" destOrd="0" presId="urn:microsoft.com/office/officeart/2005/8/layout/matrix2"/>
    <dgm:cxn modelId="{6706A0DF-4548-41C6-98A4-E2ACD724745C}" srcId="{FCE31806-4C39-47E9-86CD-EB79EB428192}" destId="{E3D04C11-D947-413A-81DE-00EA3CDDBDC2}" srcOrd="2" destOrd="0" parTransId="{DC136269-3770-4A26-AF2F-2407BB0BC66F}" sibTransId="{8B01525C-1C25-422A-9CDA-D5E5125CD10F}"/>
    <dgm:cxn modelId="{77E95A01-36CA-456A-BE3F-B9DC79D6A35C}" type="presOf" srcId="{174D340A-1DBC-4736-BABC-8C6CC8D6F878}" destId="{5D70D4E5-842E-4B81-A8DC-8EC1C6AE1260}" srcOrd="0" destOrd="0" presId="urn:microsoft.com/office/officeart/2005/8/layout/matrix2"/>
    <dgm:cxn modelId="{7538B1CC-5847-43B8-9A08-FA49C0CA2780}" srcId="{FCE31806-4C39-47E9-86CD-EB79EB428192}" destId="{174D340A-1DBC-4736-BABC-8C6CC8D6F878}" srcOrd="1" destOrd="0" parTransId="{4C81AD53-E29A-4AED-80FA-DD4A3DDAB7E0}" sibTransId="{A4CFFA0E-3AC9-4CCB-9410-52A2AF965A84}"/>
    <dgm:cxn modelId="{C5EF51DD-89B5-480C-AEC2-55F345843958}" type="presOf" srcId="{7641BBE5-612A-40BB-A13C-4DAE4A9171DC}" destId="{30388FE3-A1C0-4302-BF45-7642169EC0D5}" srcOrd="0" destOrd="0" presId="urn:microsoft.com/office/officeart/2005/8/layout/matrix2"/>
    <dgm:cxn modelId="{10F4005E-71C0-4A3A-B406-4951C4DCE2A1}" type="presOf" srcId="{BCB0CF76-2E9B-4ABD-8869-01A7019BEA46}" destId="{94A907CC-C31D-428C-84CB-700D98D98B03}" srcOrd="0" destOrd="0" presId="urn:microsoft.com/office/officeart/2005/8/layout/matrix2"/>
    <dgm:cxn modelId="{9EC50658-4684-4563-BE4B-FEE40872A7F7}" srcId="{FCE31806-4C39-47E9-86CD-EB79EB428192}" destId="{7641BBE5-612A-40BB-A13C-4DAE4A9171DC}" srcOrd="3" destOrd="0" parTransId="{270BDABB-B31F-4AB0-BA3F-763E8F292D86}" sibTransId="{8147E180-0DA6-4525-AB32-BBDF083011A7}"/>
    <dgm:cxn modelId="{259337CF-0B3D-4653-BF20-9BBF13397099}" srcId="{FCE31806-4C39-47E9-86CD-EB79EB428192}" destId="{BCB0CF76-2E9B-4ABD-8869-01A7019BEA46}" srcOrd="0" destOrd="0" parTransId="{12D9DAB7-33BA-4ECF-AF6D-AEF3F83A29C3}" sibTransId="{BF361921-843B-43C3-8BFD-06F47DC934C8}"/>
    <dgm:cxn modelId="{E400B699-7508-4689-97B3-DDCD52C59123}" type="presParOf" srcId="{BD597720-48F2-4493-9787-D93083094F60}" destId="{9FF0B515-76B9-4690-997E-45E35FBDA025}" srcOrd="0" destOrd="0" presId="urn:microsoft.com/office/officeart/2005/8/layout/matrix2"/>
    <dgm:cxn modelId="{D3951BD9-8B7D-4586-958C-2ED336D29B4A}" type="presParOf" srcId="{BD597720-48F2-4493-9787-D93083094F60}" destId="{94A907CC-C31D-428C-84CB-700D98D98B03}" srcOrd="1" destOrd="0" presId="urn:microsoft.com/office/officeart/2005/8/layout/matrix2"/>
    <dgm:cxn modelId="{43FD1800-0231-40A8-B5ED-15BD966BCEC9}" type="presParOf" srcId="{BD597720-48F2-4493-9787-D93083094F60}" destId="{5D70D4E5-842E-4B81-A8DC-8EC1C6AE1260}" srcOrd="2" destOrd="0" presId="urn:microsoft.com/office/officeart/2005/8/layout/matrix2"/>
    <dgm:cxn modelId="{224F3B5D-AFF1-4D2F-B8EF-777C253E550E}" type="presParOf" srcId="{BD597720-48F2-4493-9787-D93083094F60}" destId="{7F7A9869-D62A-44DC-8BF6-C3ACD0D47DB8}" srcOrd="3" destOrd="0" presId="urn:microsoft.com/office/officeart/2005/8/layout/matrix2"/>
    <dgm:cxn modelId="{FA56B1E9-EC6F-4EF2-8C6A-E0A1A1B42670}" type="presParOf" srcId="{BD597720-48F2-4493-9787-D93083094F60}" destId="{30388FE3-A1C0-4302-BF45-7642169EC0D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B515-76B9-4690-997E-45E35FBDA025}">
      <dsp:nvSpPr>
        <dsp:cNvPr id="0" name=""/>
        <dsp:cNvSpPr/>
      </dsp:nvSpPr>
      <dsp:spPr>
        <a:xfrm>
          <a:off x="1016000" y="0"/>
          <a:ext cx="4064000" cy="4064000"/>
        </a:xfrm>
        <a:prstGeom prst="quadArrow">
          <a:avLst>
            <a:gd name="adj1" fmla="val 2000"/>
            <a:gd name="adj2" fmla="val 4000"/>
            <a:gd name="adj3" fmla="val 5000"/>
          </a:avLst>
        </a:prstGeom>
        <a:solidFill>
          <a:schemeClr val="tx2">
            <a:lumMod val="50000"/>
          </a:schemeClr>
        </a:solidFill>
        <a:ln>
          <a:noFill/>
        </a:ln>
        <a:effectLst/>
      </dsp:spPr>
      <dsp:style>
        <a:lnRef idx="0">
          <a:scrgbClr r="0" g="0" b="0"/>
        </a:lnRef>
        <a:fillRef idx="1">
          <a:scrgbClr r="0" g="0" b="0"/>
        </a:fillRef>
        <a:effectRef idx="0">
          <a:scrgbClr r="0" g="0" b="0"/>
        </a:effectRef>
        <a:fontRef idx="minor"/>
      </dsp:style>
    </dsp:sp>
    <dsp:sp modelId="{94A907CC-C31D-428C-84CB-700D98D98B03}">
      <dsp:nvSpPr>
        <dsp:cNvPr id="0" name=""/>
        <dsp:cNvSpPr/>
      </dsp:nvSpPr>
      <dsp:spPr>
        <a:xfrm>
          <a:off x="1280160" y="264160"/>
          <a:ext cx="1625600"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359515" y="343515"/>
        <a:ext cx="1466890" cy="1466890"/>
      </dsp:txXfrm>
    </dsp:sp>
    <dsp:sp modelId="{5D70D4E5-842E-4B81-A8DC-8EC1C6AE1260}">
      <dsp:nvSpPr>
        <dsp:cNvPr id="0" name=""/>
        <dsp:cNvSpPr/>
      </dsp:nvSpPr>
      <dsp:spPr>
        <a:xfrm>
          <a:off x="3190240" y="264160"/>
          <a:ext cx="1625600" cy="162560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269595" y="343515"/>
        <a:ext cx="1466890" cy="1466890"/>
      </dsp:txXfrm>
    </dsp:sp>
    <dsp:sp modelId="{7F7A9869-D62A-44DC-8BF6-C3ACD0D47DB8}">
      <dsp:nvSpPr>
        <dsp:cNvPr id="0" name=""/>
        <dsp:cNvSpPr/>
      </dsp:nvSpPr>
      <dsp:spPr>
        <a:xfrm>
          <a:off x="1280160" y="2174240"/>
          <a:ext cx="1625600" cy="1625600"/>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359515" y="2253595"/>
        <a:ext cx="1466890" cy="1466890"/>
      </dsp:txXfrm>
    </dsp:sp>
    <dsp:sp modelId="{30388FE3-A1C0-4302-BF45-7642169EC0D5}">
      <dsp:nvSpPr>
        <dsp:cNvPr id="0" name=""/>
        <dsp:cNvSpPr/>
      </dsp:nvSpPr>
      <dsp:spPr>
        <a:xfrm>
          <a:off x="3190240" y="2174240"/>
          <a:ext cx="1625600" cy="1625600"/>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0.09286</cdr:x>
      <cdr:y>0.36047</cdr:y>
    </cdr:from>
    <cdr:to>
      <cdr:x>0.25649</cdr:x>
      <cdr:y>0.51534</cdr:y>
    </cdr:to>
    <cdr:sp macro="" textlink="">
      <cdr:nvSpPr>
        <cdr:cNvPr id="2" name="1 Metin kutusu"/>
        <cdr:cNvSpPr txBox="1"/>
      </cdr:nvSpPr>
      <cdr:spPr>
        <a:xfrm xmlns:a="http://schemas.openxmlformats.org/drawingml/2006/main">
          <a:off x="566057" y="1464954"/>
          <a:ext cx="997528" cy="629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a:t>II.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0.11429</cdr:x>
      <cdr:y>0.49781</cdr:y>
    </cdr:from>
    <cdr:to>
      <cdr:x>0.34026</cdr:x>
      <cdr:y>0.64099</cdr:y>
    </cdr:to>
    <cdr:sp macro="" textlink="">
      <cdr:nvSpPr>
        <cdr:cNvPr id="3" name="2 Metin kutusu"/>
        <cdr:cNvSpPr txBox="1"/>
      </cdr:nvSpPr>
      <cdr:spPr>
        <a:xfrm xmlns:a="http://schemas.openxmlformats.org/drawingml/2006/main">
          <a:off x="696685" y="2023093"/>
          <a:ext cx="1377538"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b="1" dirty="0"/>
            <a:t>% 60</a:t>
          </a:r>
        </a:p>
      </cdr:txBody>
    </cdr:sp>
  </cdr:relSizeAnchor>
  <cdr:relSizeAnchor xmlns:cdr="http://schemas.openxmlformats.org/drawingml/2006/chartDrawing">
    <cdr:from>
      <cdr:x>0.34023</cdr:x>
      <cdr:y>0.32149</cdr:y>
    </cdr:from>
    <cdr:to>
      <cdr:x>0.50386</cdr:x>
      <cdr:y>0.47636</cdr:y>
    </cdr:to>
    <cdr:sp macro="" textlink="">
      <cdr:nvSpPr>
        <cdr:cNvPr id="4" name="1 Metin kutusu"/>
        <cdr:cNvSpPr txBox="1"/>
      </cdr:nvSpPr>
      <cdr:spPr>
        <a:xfrm xmlns:a="http://schemas.openxmlformats.org/drawingml/2006/main">
          <a:off x="2482337" y="1437186"/>
          <a:ext cx="1193917" cy="6923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tr-TR" sz="1800" b="1" dirty="0"/>
            <a:t>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0.42078</cdr:x>
      <cdr:y>0.41786</cdr:y>
    </cdr:from>
    <cdr:to>
      <cdr:x>0.64675</cdr:x>
      <cdr:y>0.56104</cdr:y>
    </cdr:to>
    <cdr:sp macro="" textlink="">
      <cdr:nvSpPr>
        <cdr:cNvPr id="5" name="1 Metin kutusu"/>
        <cdr:cNvSpPr txBox="1"/>
      </cdr:nvSpPr>
      <cdr:spPr>
        <a:xfrm xmlns:a="http://schemas.openxmlformats.org/drawingml/2006/main">
          <a:off x="2565070" y="1698171"/>
          <a:ext cx="1377538" cy="581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tr-TR" sz="3600" b="1" dirty="0"/>
            <a:t>% 40</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6.09.2022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6.09.2022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6.09.2022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6.09.2022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6.09.2022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6.09.2022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6.09.2022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6.09.2022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6.09.2022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6.09.2022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6.09.2022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t>6.09.2022</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2492896"/>
            <a:ext cx="8136904" cy="2376264"/>
          </a:xfrm>
        </p:spPr>
        <p:txBody>
          <a:bodyPr/>
          <a:lstStyle/>
          <a:p>
            <a:pPr marL="182880" indent="0" algn="ctr">
              <a:buNone/>
            </a:pPr>
            <a:r>
              <a:rPr lang="tr-TR" dirty="0" smtClean="0"/>
              <a:t>YKS SİSTEMİNİN TANITILMASI</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188640"/>
            <a:ext cx="2664296" cy="1021047"/>
          </a:xfrm>
          <a:prstGeom prst="rect">
            <a:avLst/>
          </a:prstGeom>
        </p:spPr>
      </p:pic>
    </p:spTree>
    <p:extLst>
      <p:ext uri="{BB962C8B-B14F-4D97-AF65-F5344CB8AC3E}">
        <p14:creationId xmlns:p14="http://schemas.microsoft.com/office/powerpoint/2010/main" val="1867355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47664" y="764704"/>
            <a:ext cx="2878311" cy="830997"/>
          </a:xfrm>
          <a:prstGeom prst="rect">
            <a:avLst/>
          </a:prstGeom>
          <a:noFill/>
        </p:spPr>
        <p:txBody>
          <a:bodyPr wrap="square" rtlCol="0">
            <a:spAutoFit/>
          </a:bodyPr>
          <a:lstStyle/>
          <a:p>
            <a:pPr algn="ctr"/>
            <a:r>
              <a:rPr lang="tr-TR" sz="2400" b="1" dirty="0" smtClean="0"/>
              <a:t>AYT - YDT</a:t>
            </a:r>
            <a:endParaRPr lang="tr-TR" sz="2400" b="1" dirty="0"/>
          </a:p>
          <a:p>
            <a:pPr algn="ctr"/>
            <a:r>
              <a:rPr lang="tr-TR" sz="2400" b="1" dirty="0" smtClean="0"/>
              <a:t>GENEL BİLGİLER</a:t>
            </a:r>
            <a:endParaRPr lang="tr-TR" sz="2400" b="1" dirty="0"/>
          </a:p>
        </p:txBody>
      </p:sp>
      <p:sp>
        <p:nvSpPr>
          <p:cNvPr id="5" name="Dikdörtgen 4"/>
          <p:cNvSpPr/>
          <p:nvPr/>
        </p:nvSpPr>
        <p:spPr>
          <a:xfrm>
            <a:off x="573545" y="1933883"/>
            <a:ext cx="8462952" cy="1823576"/>
          </a:xfrm>
          <a:prstGeom prst="rect">
            <a:avLst/>
          </a:prstGeom>
        </p:spPr>
        <p:txBody>
          <a:bodyPr wrap="square">
            <a:spAutoFit/>
          </a:bodyPr>
          <a:lstStyle/>
          <a:p>
            <a:pPr marL="285738" indent="-285738" algn="just">
              <a:lnSpc>
                <a:spcPct val="125000"/>
              </a:lnSpc>
              <a:buFont typeface="Wingdings" panose="05000000000000000000" pitchFamily="2" charset="2"/>
              <a:buChar char="§"/>
            </a:pPr>
            <a:r>
              <a:rPr lang="tr-TR" dirty="0" smtClean="0"/>
              <a:t>2023 </a:t>
            </a:r>
            <a:r>
              <a:rPr lang="tr-TR" dirty="0" err="1"/>
              <a:t>AYT’ye</a:t>
            </a:r>
            <a:r>
              <a:rPr lang="tr-TR" dirty="0"/>
              <a:t> de girmek isteyen adaylar, </a:t>
            </a:r>
            <a:r>
              <a:rPr lang="tr-TR" b="1" dirty="0"/>
              <a:t>“</a:t>
            </a:r>
            <a:r>
              <a:rPr lang="tr-TR" b="1" i="1" dirty="0"/>
              <a:t>Alan Yeterlilik Testleri (AYT)</a:t>
            </a:r>
            <a:r>
              <a:rPr lang="tr-TR" b="1" dirty="0"/>
              <a:t>” </a:t>
            </a:r>
            <a:r>
              <a:rPr lang="tr-TR" dirty="0"/>
              <a:t>seçeneğini işaretleyecekler, </a:t>
            </a:r>
            <a:r>
              <a:rPr lang="tr-TR" dirty="0" err="1"/>
              <a:t>AYT’ye</a:t>
            </a:r>
            <a:r>
              <a:rPr lang="tr-TR" dirty="0"/>
              <a:t> girmek istemeyen adaylar bu seçeneği boş bırakacaklardır.</a:t>
            </a:r>
          </a:p>
          <a:p>
            <a:pPr marL="285738" indent="-285738">
              <a:lnSpc>
                <a:spcPct val="125000"/>
              </a:lnSpc>
              <a:buFont typeface="Wingdings" panose="05000000000000000000" pitchFamily="2" charset="2"/>
              <a:buChar char="§"/>
            </a:pPr>
            <a:r>
              <a:rPr lang="tr-TR" b="1" dirty="0">
                <a:solidFill>
                  <a:srgbClr val="FF0000"/>
                </a:solidFill>
              </a:rPr>
              <a:t>Lisans isteyen adayların AYT sınavına girmeleri zorunludur. </a:t>
            </a:r>
          </a:p>
          <a:p>
            <a:pPr marL="285738" indent="-285738">
              <a:lnSpc>
                <a:spcPct val="125000"/>
              </a:lnSpc>
              <a:buFont typeface="Wingdings" panose="05000000000000000000" pitchFamily="2" charset="2"/>
              <a:buChar char="§"/>
            </a:pPr>
            <a:r>
              <a:rPr lang="tr-TR" u="sng" dirty="0"/>
              <a:t>İkinci Oturumda (AYT) lise müfredatı esas alınacaktır.</a:t>
            </a:r>
            <a:endParaRPr lang="tr-TR" b="1" u="sng" dirty="0">
              <a:solidFill>
                <a:srgbClr val="FF0000"/>
              </a:solidFill>
            </a:endParaRPr>
          </a:p>
        </p:txBody>
      </p:sp>
      <p:sp>
        <p:nvSpPr>
          <p:cNvPr id="6" name="Dikdörtgen 5"/>
          <p:cNvSpPr/>
          <p:nvPr/>
        </p:nvSpPr>
        <p:spPr>
          <a:xfrm>
            <a:off x="595933" y="3727192"/>
            <a:ext cx="8296547" cy="1862048"/>
          </a:xfrm>
          <a:prstGeom prst="rect">
            <a:avLst/>
          </a:prstGeom>
        </p:spPr>
        <p:txBody>
          <a:bodyPr wrap="square">
            <a:spAutoFit/>
          </a:bodyPr>
          <a:lstStyle/>
          <a:p>
            <a:pPr marL="285738" indent="-285738">
              <a:lnSpc>
                <a:spcPct val="125000"/>
              </a:lnSpc>
              <a:buFont typeface="Wingdings" panose="05000000000000000000" pitchFamily="2" charset="2"/>
              <a:buChar char="§"/>
            </a:pPr>
            <a:r>
              <a:rPr lang="tr-TR" b="1" dirty="0" smtClean="0"/>
              <a:t>2023-YDT’ye </a:t>
            </a:r>
            <a:r>
              <a:rPr lang="tr-TR" b="1" dirty="0"/>
              <a:t>de girmek isteyen adaylar, </a:t>
            </a:r>
            <a:r>
              <a:rPr lang="tr-TR" sz="2000" b="1" dirty="0"/>
              <a:t>“Yabancı Dil Testi (YDT)” </a:t>
            </a:r>
            <a:r>
              <a:rPr lang="tr-TR" b="1" dirty="0"/>
              <a:t>seçeneğini işaretleyeceklerdir. </a:t>
            </a:r>
            <a:r>
              <a:rPr lang="tr-TR" b="1" dirty="0" err="1"/>
              <a:t>YDT’ye</a:t>
            </a:r>
            <a:r>
              <a:rPr lang="tr-TR" b="1" dirty="0"/>
              <a:t> girmek istemeyen adaylar, “Yabancı Dil Testi (YDT)” seçeneğini boş bırakacaklardır.</a:t>
            </a:r>
          </a:p>
          <a:p>
            <a:pPr marL="285738" indent="-285738">
              <a:lnSpc>
                <a:spcPct val="125000"/>
              </a:lnSpc>
              <a:buFont typeface="Wingdings" panose="05000000000000000000" pitchFamily="2" charset="2"/>
              <a:buChar char="§"/>
            </a:pPr>
            <a:r>
              <a:rPr lang="tr-TR" dirty="0">
                <a:solidFill>
                  <a:srgbClr val="FF0000"/>
                </a:solidFill>
              </a:rPr>
              <a:t>AYT ve </a:t>
            </a:r>
            <a:r>
              <a:rPr lang="tr-TR" dirty="0" err="1">
                <a:solidFill>
                  <a:srgbClr val="FF0000"/>
                </a:solidFill>
              </a:rPr>
              <a:t>YDT’de</a:t>
            </a:r>
            <a:r>
              <a:rPr lang="tr-TR" dirty="0">
                <a:solidFill>
                  <a:srgbClr val="FF0000"/>
                </a:solidFill>
              </a:rPr>
              <a:t> ağırlıklı puanların hesaplanabilmesi için adayların ilgili testlerin en az birinden en az 0,5 ham puan almış olmaları gerekmektedir.</a:t>
            </a:r>
          </a:p>
        </p:txBody>
      </p:sp>
      <p:pic>
        <p:nvPicPr>
          <p:cNvPr id="7" name="Resim 6"/>
          <p:cNvPicPr>
            <a:picLocks noChangeAspect="1"/>
          </p:cNvPicPr>
          <p:nvPr/>
        </p:nvPicPr>
        <p:blipFill>
          <a:blip r:embed="rId2"/>
          <a:stretch>
            <a:fillRect/>
          </a:stretch>
        </p:blipFill>
        <p:spPr>
          <a:xfrm>
            <a:off x="35496" y="47902"/>
            <a:ext cx="1660866" cy="1588019"/>
          </a:xfrm>
          <a:prstGeom prst="rect">
            <a:avLst/>
          </a:prstGeom>
        </p:spPr>
      </p:pic>
    </p:spTree>
    <p:extLst>
      <p:ext uri="{BB962C8B-B14F-4D97-AF65-F5344CB8AC3E}">
        <p14:creationId xmlns:p14="http://schemas.microsoft.com/office/powerpoint/2010/main" val="3492893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5643236" y="2992379"/>
            <a:ext cx="2169124" cy="361383"/>
          </a:xfrm>
          <a:prstGeom prst="roundRect">
            <a:avLst/>
          </a:prstGeom>
          <a:solidFill>
            <a:srgbClr val="F04F3A"/>
          </a:solidFill>
          <a:ln>
            <a:solidFill>
              <a:srgbClr val="F04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24544" y="401651"/>
            <a:ext cx="9906000" cy="923330"/>
          </a:xfrm>
          <a:prstGeom prst="rect">
            <a:avLst/>
          </a:prstGeom>
          <a:noFill/>
        </p:spPr>
        <p:txBody>
          <a:bodyPr wrap="square" rtlCol="0">
            <a:spAutoFit/>
          </a:bodyPr>
          <a:lstStyle/>
          <a:p>
            <a:pPr algn="ctr"/>
            <a:r>
              <a:rPr lang="tr-TR" dirty="0">
                <a:latin typeface="Arial Black" panose="020B0A04020102020204" pitchFamily="34" charset="0"/>
              </a:rPr>
              <a:t>2. OTURUM </a:t>
            </a:r>
          </a:p>
          <a:p>
            <a:pPr algn="ctr"/>
            <a:r>
              <a:rPr lang="tr-TR" dirty="0">
                <a:latin typeface="Arial Black" panose="020B0A04020102020204" pitchFamily="34" charset="0"/>
              </a:rPr>
              <a:t>–ALAN YETERLİLİK TESTİ (AYT) ve </a:t>
            </a:r>
          </a:p>
          <a:p>
            <a:pPr algn="ctr"/>
            <a:r>
              <a:rPr lang="tr-TR" dirty="0">
                <a:latin typeface="Arial Black" panose="020B0A04020102020204" pitchFamily="34" charset="0"/>
              </a:rPr>
              <a:t>YABANCI DİL TESTİ (YDT</a:t>
            </a:r>
            <a:r>
              <a:rPr lang="tr-TR" dirty="0" smtClean="0">
                <a:latin typeface="Arial Black" panose="020B0A04020102020204" pitchFamily="34" charset="0"/>
              </a:rPr>
              <a:t>) </a:t>
            </a:r>
            <a:r>
              <a:rPr lang="tr-TR" dirty="0">
                <a:latin typeface="Arial Black" panose="020B0A04020102020204" pitchFamily="34" charset="0"/>
              </a:rPr>
              <a:t>İLE İLGİLİ BİLGİLER</a:t>
            </a:r>
          </a:p>
        </p:txBody>
      </p:sp>
      <p:sp>
        <p:nvSpPr>
          <p:cNvPr id="6" name="Yuvarlatılmış Dikdörtgen 5"/>
          <p:cNvSpPr/>
          <p:nvPr/>
        </p:nvSpPr>
        <p:spPr>
          <a:xfrm>
            <a:off x="-36512" y="2992380"/>
            <a:ext cx="1741047" cy="2943534"/>
          </a:xfrm>
          <a:prstGeom prst="roundRect">
            <a:avLst/>
          </a:prstGeom>
          <a:solidFill>
            <a:srgbClr val="5FC5B9"/>
          </a:solidFill>
          <a:ln>
            <a:solidFill>
              <a:srgbClr val="5FC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7" name="Yuvarlatılmış Dikdörtgen 6"/>
          <p:cNvSpPr/>
          <p:nvPr/>
        </p:nvSpPr>
        <p:spPr>
          <a:xfrm>
            <a:off x="7886769" y="2992380"/>
            <a:ext cx="1300497" cy="2943534"/>
          </a:xfrm>
          <a:prstGeom prst="roundRect">
            <a:avLst/>
          </a:prstGeom>
          <a:solidFill>
            <a:srgbClr val="E02570"/>
          </a:solidFill>
          <a:ln>
            <a:solidFill>
              <a:srgbClr val="E025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p:txBody>
      </p:sp>
      <p:sp>
        <p:nvSpPr>
          <p:cNvPr id="8" name="Yuvarlatılmış Dikdörtgen 7"/>
          <p:cNvSpPr/>
          <p:nvPr/>
        </p:nvSpPr>
        <p:spPr>
          <a:xfrm>
            <a:off x="1976647" y="4704246"/>
            <a:ext cx="5763705" cy="1317042"/>
          </a:xfrm>
          <a:prstGeom prst="roundRect">
            <a:avLst/>
          </a:prstGeom>
          <a:solidFill>
            <a:srgbClr val="ED7D6A"/>
          </a:solidFill>
          <a:ln>
            <a:solidFill>
              <a:srgbClr val="ED7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9" name="Yuvarlatılmış Dikdörtgen 8"/>
          <p:cNvSpPr/>
          <p:nvPr/>
        </p:nvSpPr>
        <p:spPr>
          <a:xfrm>
            <a:off x="5643235" y="3447925"/>
            <a:ext cx="2169124" cy="1133203"/>
          </a:xfrm>
          <a:prstGeom prst="roundRect">
            <a:avLst/>
          </a:prstGeom>
          <a:solidFill>
            <a:srgbClr val="5AAB53"/>
          </a:solidFill>
          <a:ln>
            <a:solidFill>
              <a:srgbClr val="5AA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10" name="Metin kutusu 9"/>
          <p:cNvSpPr txBox="1"/>
          <p:nvPr/>
        </p:nvSpPr>
        <p:spPr>
          <a:xfrm>
            <a:off x="1979712" y="3066989"/>
            <a:ext cx="3520328" cy="12311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r>
              <a:rPr lang="tr-TR" sz="1600" b="1" dirty="0"/>
              <a:t>Türk Dili ve </a:t>
            </a:r>
            <a:r>
              <a:rPr lang="tr-TR" sz="1600" b="1" dirty="0" smtClean="0"/>
              <a:t>Edebiyatı-</a:t>
            </a:r>
          </a:p>
          <a:p>
            <a:r>
              <a:rPr lang="tr-TR" sz="1600" b="1" dirty="0" smtClean="0"/>
              <a:t>Sosyal </a:t>
            </a:r>
            <a:r>
              <a:rPr lang="tr-TR" sz="1600" b="1" dirty="0"/>
              <a:t>Bilimler 1</a:t>
            </a:r>
            <a:endParaRPr lang="tr-TR" sz="1600" dirty="0"/>
          </a:p>
          <a:p>
            <a:r>
              <a:rPr lang="tr-TR" sz="1400" b="1" dirty="0"/>
              <a:t>Türk Dili ve Edebiyatı: </a:t>
            </a:r>
            <a:r>
              <a:rPr lang="tr-TR" sz="1400" dirty="0"/>
              <a:t>24 Soru</a:t>
            </a:r>
          </a:p>
          <a:p>
            <a:r>
              <a:rPr lang="tr-TR" sz="1400" b="1" dirty="0"/>
              <a:t>Coğrafya 1: </a:t>
            </a:r>
            <a:r>
              <a:rPr lang="tr-TR" sz="1400" dirty="0"/>
              <a:t>6 Soru</a:t>
            </a:r>
          </a:p>
          <a:p>
            <a:r>
              <a:rPr lang="tr-TR" sz="1400" b="1" dirty="0"/>
              <a:t>Tarih 1: </a:t>
            </a:r>
            <a:r>
              <a:rPr lang="tr-TR" sz="1400" dirty="0"/>
              <a:t>10 Soru</a:t>
            </a:r>
          </a:p>
        </p:txBody>
      </p:sp>
      <p:sp>
        <p:nvSpPr>
          <p:cNvPr id="11" name="Metin kutusu 10"/>
          <p:cNvSpPr txBox="1"/>
          <p:nvPr/>
        </p:nvSpPr>
        <p:spPr>
          <a:xfrm>
            <a:off x="5706272" y="3024952"/>
            <a:ext cx="1778949" cy="307777"/>
          </a:xfrm>
          <a:prstGeom prst="rect">
            <a:avLst/>
          </a:prstGeom>
          <a:noFill/>
        </p:spPr>
        <p:txBody>
          <a:bodyPr wrap="none" rtlCol="0">
            <a:spAutoFit/>
          </a:bodyPr>
          <a:lstStyle/>
          <a:p>
            <a:r>
              <a:rPr lang="tr-TR" sz="1400" b="1" dirty="0"/>
              <a:t>Matematik – 40 Soru </a:t>
            </a:r>
          </a:p>
        </p:txBody>
      </p:sp>
      <p:sp>
        <p:nvSpPr>
          <p:cNvPr id="12" name="Metin kutusu 11"/>
          <p:cNvSpPr txBox="1"/>
          <p:nvPr/>
        </p:nvSpPr>
        <p:spPr>
          <a:xfrm>
            <a:off x="2012122" y="4748951"/>
            <a:ext cx="4600683" cy="1200329"/>
          </a:xfrm>
          <a:prstGeom prst="rect">
            <a:avLst/>
          </a:prstGeom>
          <a:noFill/>
        </p:spPr>
        <p:txBody>
          <a:bodyPr wrap="none" rtlCol="0">
            <a:spAutoFit/>
          </a:bodyPr>
          <a:lstStyle/>
          <a:p>
            <a:r>
              <a:rPr lang="tr-TR" sz="1600" b="1" dirty="0"/>
              <a:t>Sosyal Bilimler 2</a:t>
            </a:r>
          </a:p>
          <a:p>
            <a:r>
              <a:rPr lang="tr-TR" sz="1400" b="1" dirty="0"/>
              <a:t>Coğrafya 2: </a:t>
            </a:r>
            <a:r>
              <a:rPr lang="tr-TR" sz="1400" dirty="0"/>
              <a:t>11 Soru</a:t>
            </a:r>
          </a:p>
          <a:p>
            <a:r>
              <a:rPr lang="tr-TR" sz="1400" b="1" dirty="0"/>
              <a:t>Din Kültürü ve Ahlak Bilgisi: </a:t>
            </a:r>
            <a:r>
              <a:rPr lang="tr-TR" sz="1400" dirty="0"/>
              <a:t>6 Soru</a:t>
            </a:r>
          </a:p>
          <a:p>
            <a:r>
              <a:rPr lang="tr-TR" sz="1400" b="1" dirty="0"/>
              <a:t>Felsefe Grubu (Felsefe, Mantık, Sosyoloji, Psikoloji): </a:t>
            </a:r>
            <a:r>
              <a:rPr lang="tr-TR" sz="1400" dirty="0"/>
              <a:t>12 Soru</a:t>
            </a:r>
          </a:p>
          <a:p>
            <a:r>
              <a:rPr lang="tr-TR" sz="1400" b="1" dirty="0"/>
              <a:t>Tarih 2:  </a:t>
            </a:r>
            <a:r>
              <a:rPr lang="tr-TR" sz="1400" dirty="0"/>
              <a:t>11 Soru</a:t>
            </a:r>
          </a:p>
        </p:txBody>
      </p:sp>
      <p:sp>
        <p:nvSpPr>
          <p:cNvPr id="13" name="Metin kutusu 12"/>
          <p:cNvSpPr txBox="1"/>
          <p:nvPr/>
        </p:nvSpPr>
        <p:spPr>
          <a:xfrm>
            <a:off x="5872888" y="3473102"/>
            <a:ext cx="1388201" cy="984885"/>
          </a:xfrm>
          <a:prstGeom prst="rect">
            <a:avLst/>
          </a:prstGeom>
          <a:noFill/>
        </p:spPr>
        <p:txBody>
          <a:bodyPr wrap="none" rtlCol="0">
            <a:spAutoFit/>
          </a:bodyPr>
          <a:lstStyle/>
          <a:p>
            <a:r>
              <a:rPr lang="tr-TR" sz="1600" b="1" dirty="0"/>
              <a:t>Fen Bilimleri</a:t>
            </a:r>
          </a:p>
          <a:p>
            <a:r>
              <a:rPr lang="tr-TR" sz="1400" b="1" dirty="0"/>
              <a:t>Biyoloji: </a:t>
            </a:r>
            <a:r>
              <a:rPr lang="tr-TR" sz="1400" dirty="0"/>
              <a:t>13 Soru</a:t>
            </a:r>
          </a:p>
          <a:p>
            <a:r>
              <a:rPr lang="tr-TR" sz="1400" b="1" dirty="0"/>
              <a:t>Fizik:  </a:t>
            </a:r>
            <a:r>
              <a:rPr lang="tr-TR" sz="1400" dirty="0"/>
              <a:t>14 Soru</a:t>
            </a:r>
          </a:p>
          <a:p>
            <a:r>
              <a:rPr lang="tr-TR" sz="1400" b="1" dirty="0"/>
              <a:t>Kimya: </a:t>
            </a:r>
            <a:r>
              <a:rPr lang="tr-TR" sz="1400" dirty="0"/>
              <a:t>13 Soru</a:t>
            </a:r>
          </a:p>
        </p:txBody>
      </p:sp>
      <p:sp>
        <p:nvSpPr>
          <p:cNvPr id="14" name="Metin kutusu 13"/>
          <p:cNvSpPr txBox="1"/>
          <p:nvPr/>
        </p:nvSpPr>
        <p:spPr>
          <a:xfrm>
            <a:off x="7846926" y="3055446"/>
            <a:ext cx="1341729" cy="2585323"/>
          </a:xfrm>
          <a:prstGeom prst="rect">
            <a:avLst/>
          </a:prstGeom>
          <a:noFill/>
        </p:spPr>
        <p:txBody>
          <a:bodyPr vert="horz" wrap="square" rtlCol="0">
            <a:spAutoFit/>
          </a:bodyPr>
          <a:lstStyle/>
          <a:p>
            <a:pPr algn="ctr"/>
            <a:r>
              <a:rPr lang="tr-TR" b="1" dirty="0"/>
              <a:t>3. Oturum</a:t>
            </a:r>
          </a:p>
          <a:p>
            <a:pPr algn="ctr"/>
            <a:r>
              <a:rPr lang="tr-TR" b="1" dirty="0"/>
              <a:t>YDT  </a:t>
            </a:r>
          </a:p>
          <a:p>
            <a:pPr algn="ctr"/>
            <a:endParaRPr lang="tr-TR" b="1" dirty="0"/>
          </a:p>
          <a:p>
            <a:pPr algn="ctr"/>
            <a:r>
              <a:rPr lang="tr-TR" b="1" dirty="0"/>
              <a:t>80 Soru</a:t>
            </a:r>
          </a:p>
          <a:p>
            <a:pPr algn="ctr"/>
            <a:endParaRPr lang="tr-TR" b="1" dirty="0"/>
          </a:p>
          <a:p>
            <a:pPr algn="ctr"/>
            <a:r>
              <a:rPr lang="tr-TR" b="1" dirty="0" smtClean="0"/>
              <a:t>Süre</a:t>
            </a:r>
            <a:endParaRPr lang="tr-TR" b="1" dirty="0"/>
          </a:p>
          <a:p>
            <a:pPr algn="ctr"/>
            <a:r>
              <a:rPr lang="tr-TR" b="1" dirty="0"/>
              <a:t>120 dakika</a:t>
            </a:r>
            <a:endParaRPr lang="tr-TR" b="1" dirty="0">
              <a:solidFill>
                <a:srgbClr val="FFFF00"/>
              </a:solidFill>
            </a:endParaRPr>
          </a:p>
          <a:p>
            <a:pPr algn="ctr"/>
            <a:endParaRPr lang="tr-TR" b="1" dirty="0"/>
          </a:p>
        </p:txBody>
      </p:sp>
      <p:sp>
        <p:nvSpPr>
          <p:cNvPr id="15" name="Metin kutusu 14"/>
          <p:cNvSpPr txBox="1"/>
          <p:nvPr/>
        </p:nvSpPr>
        <p:spPr>
          <a:xfrm>
            <a:off x="155045" y="3411545"/>
            <a:ext cx="1488860" cy="1434367"/>
          </a:xfrm>
          <a:prstGeom prst="rect">
            <a:avLst/>
          </a:prstGeom>
          <a:noFill/>
        </p:spPr>
        <p:txBody>
          <a:bodyPr wrap="square" rtlCol="0">
            <a:spAutoFit/>
          </a:bodyPr>
          <a:lstStyle/>
          <a:p>
            <a:pPr algn="ctr"/>
            <a:r>
              <a:rPr lang="tr-TR" b="1" dirty="0"/>
              <a:t>2. Oturum</a:t>
            </a:r>
          </a:p>
          <a:p>
            <a:pPr algn="ctr"/>
            <a:r>
              <a:rPr lang="tr-TR" b="1" dirty="0"/>
              <a:t>AYT</a:t>
            </a:r>
          </a:p>
          <a:p>
            <a:pPr algn="ctr">
              <a:lnSpc>
                <a:spcPct val="150000"/>
              </a:lnSpc>
            </a:pPr>
            <a:r>
              <a:rPr lang="tr-TR" b="1" dirty="0"/>
              <a:t>Süre:</a:t>
            </a:r>
          </a:p>
          <a:p>
            <a:pPr algn="ctr">
              <a:lnSpc>
                <a:spcPct val="150000"/>
              </a:lnSpc>
            </a:pPr>
            <a:r>
              <a:rPr lang="tr-TR" b="1" dirty="0"/>
              <a:t>180 dakika </a:t>
            </a:r>
          </a:p>
        </p:txBody>
      </p:sp>
      <p:sp>
        <p:nvSpPr>
          <p:cNvPr id="16" name="Dikdörtgen 15"/>
          <p:cNvSpPr/>
          <p:nvPr/>
        </p:nvSpPr>
        <p:spPr>
          <a:xfrm>
            <a:off x="35496" y="1605628"/>
            <a:ext cx="9103020" cy="923330"/>
          </a:xfrm>
          <a:prstGeom prst="rect">
            <a:avLst/>
          </a:prstGeom>
        </p:spPr>
        <p:txBody>
          <a:bodyPr wrap="square">
            <a:spAutoFit/>
          </a:bodyPr>
          <a:lstStyle/>
          <a:p>
            <a:pPr algn="just">
              <a:lnSpc>
                <a:spcPct val="150000"/>
              </a:lnSpc>
            </a:pPr>
            <a:r>
              <a:rPr lang="tr-TR" b="1" dirty="0">
                <a:latin typeface="TimesNewRoman"/>
              </a:rPr>
              <a:t>TYT puanı olmayan veya TYT puanı </a:t>
            </a:r>
            <a:r>
              <a:rPr lang="tr-TR" b="1" dirty="0" smtClean="0">
                <a:latin typeface="TimesNewRoman"/>
              </a:rPr>
              <a:t>hesaplanmayan adayların AYT </a:t>
            </a:r>
            <a:r>
              <a:rPr lang="tr-TR" b="1" dirty="0">
                <a:latin typeface="TimesNewRoman"/>
              </a:rPr>
              <a:t>ve/veya </a:t>
            </a:r>
            <a:r>
              <a:rPr lang="tr-TR" b="1" dirty="0" err="1">
                <a:latin typeface="TimesNewRoman"/>
              </a:rPr>
              <a:t>YDT’ye</a:t>
            </a:r>
            <a:r>
              <a:rPr lang="tr-TR" b="1" dirty="0">
                <a:latin typeface="TimesNewRoman"/>
              </a:rPr>
              <a:t> girmiş olsalar da SAY, SÖZ, EA, DİL puanları hesaplanmayacaktır.</a:t>
            </a:r>
            <a:endParaRPr lang="tr-TR" b="1" dirty="0"/>
          </a:p>
        </p:txBody>
      </p:sp>
    </p:spTree>
    <p:extLst>
      <p:ext uri="{BB962C8B-B14F-4D97-AF65-F5344CB8AC3E}">
        <p14:creationId xmlns:p14="http://schemas.microsoft.com/office/powerpoint/2010/main" val="304092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6"/>
          <p:cNvGraphicFramePr/>
          <p:nvPr>
            <p:extLst>
              <p:ext uri="{D42A27DB-BD31-4B8C-83A1-F6EECF244321}">
                <p14:modId xmlns:p14="http://schemas.microsoft.com/office/powerpoint/2010/main" val="626655755"/>
              </p:ext>
            </p:extLst>
          </p:nvPr>
        </p:nvGraphicFramePr>
        <p:xfrm>
          <a:off x="-828600" y="16541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8"/>
          <p:cNvSpPr txBox="1"/>
          <p:nvPr/>
        </p:nvSpPr>
        <p:spPr>
          <a:xfrm>
            <a:off x="1333706" y="1141502"/>
            <a:ext cx="2070332" cy="461665"/>
          </a:xfrm>
          <a:prstGeom prst="rect">
            <a:avLst/>
          </a:prstGeom>
          <a:noFill/>
        </p:spPr>
        <p:txBody>
          <a:bodyPr wrap="square" rtlCol="0">
            <a:spAutoFit/>
          </a:bodyPr>
          <a:lstStyle/>
          <a:p>
            <a:r>
              <a:rPr lang="tr-TR" sz="2400" dirty="0">
                <a:solidFill>
                  <a:schemeClr val="tx2">
                    <a:lumMod val="50000"/>
                  </a:schemeClr>
                </a:solidFill>
                <a:latin typeface="Bebas Neue" panose="020B0606020202050201" pitchFamily="34" charset="0"/>
              </a:rPr>
              <a:t>PUAN TÜRLERİ</a:t>
            </a:r>
            <a:endParaRPr lang="en-US" sz="2400" dirty="0">
              <a:solidFill>
                <a:schemeClr val="tx2">
                  <a:lumMod val="50000"/>
                </a:schemeClr>
              </a:solidFill>
              <a:latin typeface="Bebas Neue" panose="020B0606020202050201" pitchFamily="34" charset="0"/>
            </a:endParaRPr>
          </a:p>
        </p:txBody>
      </p:sp>
      <p:grpSp>
        <p:nvGrpSpPr>
          <p:cNvPr id="6" name="52 Grup"/>
          <p:cNvGrpSpPr/>
          <p:nvPr/>
        </p:nvGrpSpPr>
        <p:grpSpPr>
          <a:xfrm>
            <a:off x="4434038" y="2717837"/>
            <a:ext cx="4473669" cy="1254088"/>
            <a:chOff x="4670330" y="2717837"/>
            <a:chExt cx="4473669" cy="1254088"/>
          </a:xfrm>
        </p:grpSpPr>
        <p:sp>
          <p:nvSpPr>
            <p:cNvPr id="7" name="46 Dikdörtgen"/>
            <p:cNvSpPr/>
            <p:nvPr/>
          </p:nvSpPr>
          <p:spPr>
            <a:xfrm>
              <a:off x="5286374" y="2990850"/>
              <a:ext cx="3857625" cy="981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Matematik Testi </a:t>
              </a:r>
              <a:r>
                <a:rPr lang="tr-TR" sz="1600" b="1" dirty="0">
                  <a:solidFill>
                    <a:schemeClr val="tx1">
                      <a:lumMod val="95000"/>
                      <a:lumOff val="5000"/>
                    </a:schemeClr>
                  </a:solidFill>
                </a:rPr>
                <a:t>% 30</a:t>
              </a:r>
              <a:endParaRPr lang="tr-TR" sz="1400" b="1" dirty="0">
                <a:solidFill>
                  <a:schemeClr val="tx1">
                    <a:lumMod val="95000"/>
                    <a:lumOff val="5000"/>
                  </a:schemeClr>
                </a:solidFill>
              </a:endParaRPr>
            </a:p>
            <a:p>
              <a:r>
                <a:rPr lang="tr-TR" sz="1400" b="1" dirty="0">
                  <a:solidFill>
                    <a:srgbClr val="FF0000"/>
                  </a:solidFill>
                </a:rPr>
                <a:t> </a:t>
              </a:r>
              <a:r>
                <a:rPr lang="tr-TR" sz="1400" b="1" dirty="0">
                  <a:solidFill>
                    <a:schemeClr val="bg1"/>
                  </a:solidFill>
                </a:rPr>
                <a:t>Fen Bilimleri Testi </a:t>
              </a:r>
              <a:r>
                <a:rPr lang="tr-TR" sz="1600" b="1" dirty="0">
                  <a:solidFill>
                    <a:schemeClr val="tx1">
                      <a:lumMod val="95000"/>
                      <a:lumOff val="5000"/>
                    </a:schemeClr>
                  </a:solidFill>
                </a:rPr>
                <a:t>%30</a:t>
              </a:r>
              <a:endParaRPr lang="en-US" sz="1400" b="1" dirty="0">
                <a:solidFill>
                  <a:schemeClr val="tx1">
                    <a:lumMod val="95000"/>
                    <a:lumOff val="5000"/>
                  </a:schemeClr>
                </a:solidFill>
              </a:endParaRPr>
            </a:p>
            <a:p>
              <a:pPr algn="ctr"/>
              <a:endParaRPr lang="tr-TR" dirty="0"/>
            </a:p>
          </p:txBody>
        </p:sp>
        <p:grpSp>
          <p:nvGrpSpPr>
            <p:cNvPr id="8" name="46 Grup"/>
            <p:cNvGrpSpPr/>
            <p:nvPr/>
          </p:nvGrpSpPr>
          <p:grpSpPr>
            <a:xfrm>
              <a:off x="4670330" y="2717837"/>
              <a:ext cx="4216495" cy="1062990"/>
              <a:chOff x="4670330" y="2279687"/>
              <a:chExt cx="4216495" cy="1062990"/>
            </a:xfrm>
          </p:grpSpPr>
          <p:sp>
            <p:nvSpPr>
              <p:cNvPr id="10" name="TextBox 20"/>
              <p:cNvSpPr txBox="1"/>
              <p:nvPr/>
            </p:nvSpPr>
            <p:spPr>
              <a:xfrm>
                <a:off x="5193877" y="2279687"/>
                <a:ext cx="3692948" cy="369332"/>
              </a:xfrm>
              <a:prstGeom prst="rect">
                <a:avLst/>
              </a:prstGeom>
              <a:noFill/>
            </p:spPr>
            <p:txBody>
              <a:bodyPr wrap="square" rtlCol="0">
                <a:spAutoFit/>
              </a:bodyPr>
              <a:lstStyle/>
              <a:p>
                <a:r>
                  <a:rPr lang="tr-TR" dirty="0">
                    <a:solidFill>
                      <a:schemeClr val="tx2">
                        <a:lumMod val="50000"/>
                      </a:schemeClr>
                    </a:solidFill>
                    <a:latin typeface="Bebas Neue" panose="020B0606020202050201" pitchFamily="34" charset="0"/>
                  </a:rPr>
                  <a:t>Sayısal puan</a:t>
                </a:r>
                <a:endParaRPr lang="en-US" dirty="0">
                  <a:solidFill>
                    <a:schemeClr val="tx2">
                      <a:lumMod val="50000"/>
                    </a:schemeClr>
                  </a:solidFill>
                  <a:latin typeface="Bebas Neue" panose="020B0606020202050201" pitchFamily="34" charset="0"/>
                </a:endParaRPr>
              </a:p>
            </p:txBody>
          </p:sp>
          <p:sp>
            <p:nvSpPr>
              <p:cNvPr id="11" name="Oval 10"/>
              <p:cNvSpPr/>
              <p:nvPr/>
            </p:nvSpPr>
            <p:spPr>
              <a:xfrm>
                <a:off x="4670330" y="2794037"/>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3392207"/>
              <a:ext cx="228600" cy="228600"/>
            </a:xfrm>
            <a:prstGeom prst="rect">
              <a:avLst/>
            </a:prstGeom>
          </p:spPr>
        </p:pic>
      </p:grpSp>
      <p:sp>
        <p:nvSpPr>
          <p:cNvPr id="12" name="35 Metin kutusu"/>
          <p:cNvSpPr txBox="1"/>
          <p:nvPr/>
        </p:nvSpPr>
        <p:spPr>
          <a:xfrm>
            <a:off x="628379" y="2283279"/>
            <a:ext cx="1171154" cy="954107"/>
          </a:xfrm>
          <a:prstGeom prst="rect">
            <a:avLst/>
          </a:prstGeom>
          <a:noFill/>
        </p:spPr>
        <p:txBody>
          <a:bodyPr wrap="none" rtlCol="0">
            <a:spAutoFit/>
          </a:bodyPr>
          <a:lstStyle/>
          <a:p>
            <a:pPr algn="ctr"/>
            <a:r>
              <a:rPr lang="tr-TR" sz="2800" b="1" dirty="0"/>
              <a:t>SÖZEL </a:t>
            </a:r>
          </a:p>
          <a:p>
            <a:pPr algn="ctr"/>
            <a:r>
              <a:rPr lang="tr-TR" sz="2800" b="1" dirty="0"/>
              <a:t>PUAN</a:t>
            </a:r>
          </a:p>
        </p:txBody>
      </p:sp>
      <p:sp>
        <p:nvSpPr>
          <p:cNvPr id="13" name="36 Metin kutusu"/>
          <p:cNvSpPr txBox="1"/>
          <p:nvPr/>
        </p:nvSpPr>
        <p:spPr>
          <a:xfrm>
            <a:off x="2431201" y="2276600"/>
            <a:ext cx="1438664" cy="954107"/>
          </a:xfrm>
          <a:prstGeom prst="rect">
            <a:avLst/>
          </a:prstGeom>
          <a:noFill/>
        </p:spPr>
        <p:txBody>
          <a:bodyPr wrap="none" rtlCol="0">
            <a:spAutoFit/>
          </a:bodyPr>
          <a:lstStyle/>
          <a:p>
            <a:pPr algn="ctr"/>
            <a:r>
              <a:rPr lang="tr-TR" sz="2800" b="1" dirty="0"/>
              <a:t>SAYISAL </a:t>
            </a:r>
          </a:p>
          <a:p>
            <a:pPr algn="ctr"/>
            <a:r>
              <a:rPr lang="tr-TR" sz="2800" b="1" dirty="0"/>
              <a:t>PUAN</a:t>
            </a:r>
          </a:p>
        </p:txBody>
      </p:sp>
      <p:sp>
        <p:nvSpPr>
          <p:cNvPr id="14" name="37 Metin kutusu"/>
          <p:cNvSpPr txBox="1"/>
          <p:nvPr/>
        </p:nvSpPr>
        <p:spPr>
          <a:xfrm>
            <a:off x="446042" y="4210175"/>
            <a:ext cx="1605677" cy="954107"/>
          </a:xfrm>
          <a:prstGeom prst="rect">
            <a:avLst/>
          </a:prstGeom>
          <a:noFill/>
        </p:spPr>
        <p:txBody>
          <a:bodyPr wrap="square" rtlCol="0">
            <a:spAutoFit/>
          </a:bodyPr>
          <a:lstStyle/>
          <a:p>
            <a:pPr algn="ctr"/>
            <a:r>
              <a:rPr lang="tr-TR" sz="2800" b="1" dirty="0"/>
              <a:t>EŞİT AĞIRLIK </a:t>
            </a:r>
          </a:p>
        </p:txBody>
      </p:sp>
      <p:sp>
        <p:nvSpPr>
          <p:cNvPr id="15" name="38 Metin kutusu"/>
          <p:cNvSpPr txBox="1"/>
          <p:nvPr/>
        </p:nvSpPr>
        <p:spPr>
          <a:xfrm>
            <a:off x="2568338" y="4157850"/>
            <a:ext cx="1151277" cy="954107"/>
          </a:xfrm>
          <a:prstGeom prst="rect">
            <a:avLst/>
          </a:prstGeom>
          <a:noFill/>
        </p:spPr>
        <p:txBody>
          <a:bodyPr wrap="none" rtlCol="0">
            <a:spAutoFit/>
          </a:bodyPr>
          <a:lstStyle/>
          <a:p>
            <a:pPr algn="ctr"/>
            <a:r>
              <a:rPr lang="tr-TR" sz="2800" b="1" dirty="0"/>
              <a:t>DİL </a:t>
            </a:r>
          </a:p>
          <a:p>
            <a:pPr algn="ctr"/>
            <a:r>
              <a:rPr lang="tr-TR" sz="2800" b="1" dirty="0"/>
              <a:t>PUANI</a:t>
            </a:r>
          </a:p>
        </p:txBody>
      </p:sp>
      <p:grpSp>
        <p:nvGrpSpPr>
          <p:cNvPr id="16" name="51 Grup"/>
          <p:cNvGrpSpPr/>
          <p:nvPr/>
        </p:nvGrpSpPr>
        <p:grpSpPr>
          <a:xfrm>
            <a:off x="4376888" y="1271944"/>
            <a:ext cx="4540345" cy="1488387"/>
            <a:chOff x="4613180" y="1271945"/>
            <a:chExt cx="4540345" cy="1254552"/>
          </a:xfrm>
        </p:grpSpPr>
        <p:sp>
          <p:nvSpPr>
            <p:cNvPr id="17" name="45 Dikdörtgen"/>
            <p:cNvSpPr/>
            <p:nvPr/>
          </p:nvSpPr>
          <p:spPr>
            <a:xfrm>
              <a:off x="5248275" y="1571625"/>
              <a:ext cx="3905250"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8" name="50 Grup"/>
            <p:cNvGrpSpPr/>
            <p:nvPr/>
          </p:nvGrpSpPr>
          <p:grpSpPr>
            <a:xfrm>
              <a:off x="4613180" y="1271945"/>
              <a:ext cx="4416520" cy="1254552"/>
              <a:chOff x="4613180" y="1271945"/>
              <a:chExt cx="4416520" cy="1254552"/>
            </a:xfrm>
          </p:grpSpPr>
          <p:sp>
            <p:nvSpPr>
              <p:cNvPr id="19" name="Rectangle 15"/>
              <p:cNvSpPr/>
              <p:nvPr/>
            </p:nvSpPr>
            <p:spPr>
              <a:xfrm>
                <a:off x="5248276" y="1603167"/>
                <a:ext cx="3781424" cy="923330"/>
              </a:xfrm>
              <a:prstGeom prst="rect">
                <a:avLst/>
              </a:prstGeom>
            </p:spPr>
            <p:txBody>
              <a:bodyPr wrap="square">
                <a:spAutoFit/>
              </a:bodyPr>
              <a:lstStyle/>
              <a:p>
                <a:r>
                  <a:rPr lang="tr-TR" sz="1400" b="1" dirty="0">
                    <a:solidFill>
                      <a:schemeClr val="bg1"/>
                    </a:solidFill>
                  </a:rPr>
                  <a:t>Temel Yeterlilik Testi </a:t>
                </a:r>
                <a:r>
                  <a:rPr lang="tr-TR" b="1" dirty="0">
                    <a:solidFill>
                      <a:srgbClr val="FFFF00"/>
                    </a:solidFill>
                  </a:rPr>
                  <a:t>%40</a:t>
                </a:r>
                <a:r>
                  <a:rPr lang="tr-TR" sz="1050" b="1" dirty="0">
                    <a:solidFill>
                      <a:srgbClr val="FFFF00"/>
                    </a:solidFill>
                  </a:rPr>
                  <a:t> </a:t>
                </a:r>
                <a:endParaRPr lang="tr-TR" sz="1000" b="1" dirty="0">
                  <a:solidFill>
                    <a:srgbClr val="FFFF00"/>
                  </a:solidFill>
                </a:endParaRPr>
              </a:p>
              <a:p>
                <a:r>
                  <a:rPr lang="tr-TR" sz="1300" b="1" dirty="0">
                    <a:solidFill>
                      <a:schemeClr val="bg1"/>
                    </a:solidFill>
                  </a:rPr>
                  <a:t>Türk Dili ve Edebiyatı – Sosyal Bilimler-1 Testi </a:t>
                </a:r>
                <a:r>
                  <a:rPr lang="tr-TR" b="1" dirty="0">
                    <a:solidFill>
                      <a:srgbClr val="FFFF00"/>
                    </a:solidFill>
                  </a:rPr>
                  <a:t>% 30</a:t>
                </a:r>
                <a:endParaRPr lang="tr-TR" sz="1600" b="1" dirty="0">
                  <a:solidFill>
                    <a:srgbClr val="FFFF00"/>
                  </a:solidFill>
                </a:endParaRPr>
              </a:p>
              <a:p>
                <a:r>
                  <a:rPr lang="tr-TR" sz="1200" b="1" dirty="0">
                    <a:solidFill>
                      <a:srgbClr val="FF0000"/>
                    </a:solidFill>
                  </a:rPr>
                  <a:t> </a:t>
                </a:r>
                <a:r>
                  <a:rPr lang="tr-TR" sz="1300" b="1" dirty="0">
                    <a:solidFill>
                      <a:schemeClr val="bg1"/>
                    </a:solidFill>
                  </a:rPr>
                  <a:t>Sosyal Bilimler-2 Testi </a:t>
                </a:r>
                <a:r>
                  <a:rPr lang="tr-TR" b="1" dirty="0">
                    <a:solidFill>
                      <a:srgbClr val="FFFF00"/>
                    </a:solidFill>
                  </a:rPr>
                  <a:t>%30</a:t>
                </a:r>
                <a:endParaRPr lang="en-US" sz="1000" b="1" dirty="0">
                  <a:solidFill>
                    <a:srgbClr val="FFFF00"/>
                  </a:solidFill>
                </a:endParaRPr>
              </a:p>
            </p:txBody>
          </p:sp>
          <p:sp>
            <p:nvSpPr>
              <p:cNvPr id="20" name="TextBox 16"/>
              <p:cNvSpPr txBox="1"/>
              <p:nvPr/>
            </p:nvSpPr>
            <p:spPr>
              <a:xfrm>
                <a:off x="5136727" y="1271945"/>
                <a:ext cx="3692948" cy="311308"/>
              </a:xfrm>
              <a:prstGeom prst="rect">
                <a:avLst/>
              </a:prstGeom>
              <a:noFill/>
            </p:spPr>
            <p:txBody>
              <a:bodyPr wrap="square" rtlCol="0">
                <a:spAutoFit/>
              </a:bodyPr>
              <a:lstStyle/>
              <a:p>
                <a:r>
                  <a:rPr lang="tr-TR" dirty="0">
                    <a:solidFill>
                      <a:schemeClr val="tx2">
                        <a:lumMod val="50000"/>
                      </a:schemeClr>
                    </a:solidFill>
                    <a:latin typeface="Bebas Neue" panose="020B0606020202050201" pitchFamily="34" charset="0"/>
                  </a:rPr>
                  <a:t>Sözel </a:t>
                </a:r>
                <a:r>
                  <a:rPr lang="tr-TR" dirty="0" smtClean="0">
                    <a:solidFill>
                      <a:schemeClr val="tx2">
                        <a:lumMod val="50000"/>
                      </a:schemeClr>
                    </a:solidFill>
                    <a:latin typeface="Bebas Neue" panose="020B0606020202050201" pitchFamily="34" charset="0"/>
                  </a:rPr>
                  <a:t>Puan</a:t>
                </a:r>
                <a:endParaRPr lang="en-US" dirty="0">
                  <a:solidFill>
                    <a:schemeClr val="tx2">
                      <a:lumMod val="50000"/>
                    </a:schemeClr>
                  </a:solidFill>
                  <a:latin typeface="Bebas Neue" panose="020B0606020202050201" pitchFamily="34" charset="0"/>
                </a:endParaRPr>
              </a:p>
            </p:txBody>
          </p:sp>
          <p:grpSp>
            <p:nvGrpSpPr>
              <p:cNvPr id="21" name="42 Grup"/>
              <p:cNvGrpSpPr/>
              <p:nvPr/>
            </p:nvGrpSpPr>
            <p:grpSpPr>
              <a:xfrm>
                <a:off x="4613180" y="1729145"/>
                <a:ext cx="548640" cy="548640"/>
                <a:chOff x="4670330" y="2481620"/>
                <a:chExt cx="548640" cy="548640"/>
              </a:xfrm>
            </p:grpSpPr>
            <p:sp>
              <p:nvSpPr>
                <p:cNvPr id="22" name="Oval 21"/>
                <p:cNvSpPr/>
                <p:nvPr/>
              </p:nvSpPr>
              <p:spPr>
                <a:xfrm>
                  <a:off x="4670330" y="248162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5733" y="2658782"/>
                  <a:ext cx="228600" cy="228600"/>
                </a:xfrm>
                <a:prstGeom prst="rect">
                  <a:avLst/>
                </a:prstGeom>
              </p:spPr>
            </p:pic>
          </p:grpSp>
        </p:grpSp>
      </p:grpSp>
      <p:grpSp>
        <p:nvGrpSpPr>
          <p:cNvPr id="24" name="54 Grup"/>
          <p:cNvGrpSpPr/>
          <p:nvPr/>
        </p:nvGrpSpPr>
        <p:grpSpPr>
          <a:xfrm>
            <a:off x="4462613" y="4116494"/>
            <a:ext cx="4445095" cy="1284181"/>
            <a:chOff x="4698905" y="4116494"/>
            <a:chExt cx="4445095" cy="1284181"/>
          </a:xfrm>
        </p:grpSpPr>
        <p:sp>
          <p:nvSpPr>
            <p:cNvPr id="25" name="47 Dikdörtgen"/>
            <p:cNvSpPr/>
            <p:nvPr/>
          </p:nvSpPr>
          <p:spPr>
            <a:xfrm>
              <a:off x="5295901" y="4419600"/>
              <a:ext cx="3848099" cy="98107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Matematik Testi </a:t>
              </a:r>
              <a:r>
                <a:rPr lang="tr-TR" sz="1600" b="1" dirty="0">
                  <a:solidFill>
                    <a:schemeClr val="tx1">
                      <a:lumMod val="95000"/>
                      <a:lumOff val="5000"/>
                    </a:schemeClr>
                  </a:solidFill>
                </a:rPr>
                <a:t>% 30</a:t>
              </a:r>
              <a:endParaRPr lang="tr-TR" sz="1400" b="1" dirty="0">
                <a:solidFill>
                  <a:schemeClr val="tx1">
                    <a:lumMod val="95000"/>
                    <a:lumOff val="5000"/>
                  </a:schemeClr>
                </a:solidFill>
              </a:endParaRPr>
            </a:p>
            <a:p>
              <a:r>
                <a:rPr lang="tr-TR" sz="1300" b="1" dirty="0">
                  <a:solidFill>
                    <a:schemeClr val="bg1"/>
                  </a:solidFill>
                </a:rPr>
                <a:t>Türk Dili ve Edebiyatı – Sosyal Bilimler-1 Testi </a:t>
              </a:r>
              <a:r>
                <a:rPr lang="tr-TR" sz="1400" b="1" dirty="0">
                  <a:solidFill>
                    <a:schemeClr val="bg1"/>
                  </a:solidFill>
                </a:rPr>
                <a:t> </a:t>
              </a:r>
              <a:r>
                <a:rPr lang="tr-TR" sz="1600" b="1" dirty="0">
                  <a:solidFill>
                    <a:schemeClr val="tx1">
                      <a:lumMod val="95000"/>
                      <a:lumOff val="5000"/>
                    </a:schemeClr>
                  </a:solidFill>
                </a:rPr>
                <a:t>%30</a:t>
              </a:r>
              <a:endParaRPr lang="en-US" sz="1400" b="1" dirty="0">
                <a:solidFill>
                  <a:schemeClr val="tx1">
                    <a:lumMod val="95000"/>
                    <a:lumOff val="5000"/>
                  </a:schemeClr>
                </a:solidFill>
              </a:endParaRPr>
            </a:p>
            <a:p>
              <a:pPr algn="ctr"/>
              <a:endParaRPr lang="tr-TR" dirty="0"/>
            </a:p>
          </p:txBody>
        </p:sp>
        <p:grpSp>
          <p:nvGrpSpPr>
            <p:cNvPr id="26" name="47 Grup"/>
            <p:cNvGrpSpPr/>
            <p:nvPr/>
          </p:nvGrpSpPr>
          <p:grpSpPr>
            <a:xfrm>
              <a:off x="4698905" y="4116494"/>
              <a:ext cx="4254595" cy="1005840"/>
              <a:chOff x="4698905" y="3440219"/>
              <a:chExt cx="4254595" cy="1005840"/>
            </a:xfrm>
          </p:grpSpPr>
          <p:sp>
            <p:nvSpPr>
              <p:cNvPr id="27" name="TextBox 23"/>
              <p:cNvSpPr txBox="1"/>
              <p:nvPr/>
            </p:nvSpPr>
            <p:spPr>
              <a:xfrm>
                <a:off x="5260552" y="3440219"/>
                <a:ext cx="3692948" cy="369332"/>
              </a:xfrm>
              <a:prstGeom prst="rect">
                <a:avLst/>
              </a:prstGeom>
              <a:noFill/>
            </p:spPr>
            <p:txBody>
              <a:bodyPr wrap="square" rtlCol="0">
                <a:spAutoFit/>
              </a:bodyPr>
              <a:lstStyle/>
              <a:p>
                <a:r>
                  <a:rPr lang="tr-TR" dirty="0" smtClean="0">
                    <a:solidFill>
                      <a:schemeClr val="tx2">
                        <a:lumMod val="50000"/>
                      </a:schemeClr>
                    </a:solidFill>
                    <a:latin typeface="Bebas Neue" panose="020B0606020202050201" pitchFamily="34" charset="0"/>
                  </a:rPr>
                  <a:t>Eşit </a:t>
                </a:r>
                <a:r>
                  <a:rPr lang="tr-TR" dirty="0">
                    <a:solidFill>
                      <a:schemeClr val="tx2">
                        <a:lumMod val="50000"/>
                      </a:schemeClr>
                    </a:solidFill>
                    <a:latin typeface="Bebas Neue" panose="020B0606020202050201" pitchFamily="34" charset="0"/>
                  </a:rPr>
                  <a:t>ağırlık</a:t>
                </a:r>
                <a:endParaRPr lang="en-US" dirty="0">
                  <a:solidFill>
                    <a:schemeClr val="tx2">
                      <a:lumMod val="50000"/>
                    </a:schemeClr>
                  </a:solidFill>
                  <a:latin typeface="Bebas Neue" panose="020B0606020202050201" pitchFamily="34" charset="0"/>
                </a:endParaRPr>
              </a:p>
            </p:txBody>
          </p:sp>
          <p:grpSp>
            <p:nvGrpSpPr>
              <p:cNvPr id="28" name="44 Grup"/>
              <p:cNvGrpSpPr/>
              <p:nvPr/>
            </p:nvGrpSpPr>
            <p:grpSpPr>
              <a:xfrm>
                <a:off x="4698905" y="3897419"/>
                <a:ext cx="548640" cy="548640"/>
                <a:chOff x="4670330" y="3964094"/>
                <a:chExt cx="548640" cy="548640"/>
              </a:xfrm>
            </p:grpSpPr>
            <p:sp>
              <p:nvSpPr>
                <p:cNvPr id="29" name="Oval 28"/>
                <p:cNvSpPr/>
                <p:nvPr/>
              </p:nvSpPr>
              <p:spPr>
                <a:xfrm>
                  <a:off x="4670330" y="3964094"/>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0"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308" y="4106582"/>
                  <a:ext cx="228600" cy="228600"/>
                </a:xfrm>
                <a:prstGeom prst="rect">
                  <a:avLst/>
                </a:prstGeom>
              </p:spPr>
            </p:pic>
          </p:grpSp>
        </p:grpSp>
      </p:grpSp>
      <p:grpSp>
        <p:nvGrpSpPr>
          <p:cNvPr id="31" name="53 Grup"/>
          <p:cNvGrpSpPr/>
          <p:nvPr/>
        </p:nvGrpSpPr>
        <p:grpSpPr>
          <a:xfrm>
            <a:off x="4434038" y="5455764"/>
            <a:ext cx="4473670" cy="1087912"/>
            <a:chOff x="4670330" y="5455764"/>
            <a:chExt cx="4473670" cy="1087912"/>
          </a:xfrm>
        </p:grpSpPr>
        <p:sp>
          <p:nvSpPr>
            <p:cNvPr id="32" name="48 Dikdörtgen"/>
            <p:cNvSpPr/>
            <p:nvPr/>
          </p:nvSpPr>
          <p:spPr>
            <a:xfrm>
              <a:off x="5295901" y="5743576"/>
              <a:ext cx="3848099" cy="8001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Yabancı Dil Testi </a:t>
              </a:r>
              <a:r>
                <a:rPr lang="tr-TR" sz="1600" b="1" dirty="0">
                  <a:solidFill>
                    <a:schemeClr val="tx1">
                      <a:lumMod val="95000"/>
                      <a:lumOff val="5000"/>
                    </a:schemeClr>
                  </a:solidFill>
                </a:rPr>
                <a:t>% 60</a:t>
              </a:r>
              <a:endParaRPr lang="tr-TR" sz="1400" b="1" dirty="0">
                <a:solidFill>
                  <a:schemeClr val="tx1">
                    <a:lumMod val="95000"/>
                    <a:lumOff val="5000"/>
                  </a:schemeClr>
                </a:solidFill>
              </a:endParaRPr>
            </a:p>
            <a:p>
              <a:pPr algn="ctr"/>
              <a:endParaRPr lang="tr-TR" dirty="0"/>
            </a:p>
          </p:txBody>
        </p:sp>
        <p:grpSp>
          <p:nvGrpSpPr>
            <p:cNvPr id="33" name="48 Grup"/>
            <p:cNvGrpSpPr/>
            <p:nvPr/>
          </p:nvGrpSpPr>
          <p:grpSpPr>
            <a:xfrm>
              <a:off x="4670330" y="5455764"/>
              <a:ext cx="4245070" cy="834390"/>
              <a:chOff x="4670330" y="4655664"/>
              <a:chExt cx="4245070" cy="834390"/>
            </a:xfrm>
          </p:grpSpPr>
          <p:sp>
            <p:nvSpPr>
              <p:cNvPr id="34" name="TextBox 26"/>
              <p:cNvSpPr txBox="1"/>
              <p:nvPr/>
            </p:nvSpPr>
            <p:spPr>
              <a:xfrm>
                <a:off x="5222452" y="4655664"/>
                <a:ext cx="3692948" cy="369332"/>
              </a:xfrm>
              <a:prstGeom prst="rect">
                <a:avLst/>
              </a:prstGeom>
              <a:noFill/>
            </p:spPr>
            <p:txBody>
              <a:bodyPr wrap="square" rtlCol="0">
                <a:spAutoFit/>
              </a:bodyPr>
              <a:lstStyle/>
              <a:p>
                <a:r>
                  <a:rPr lang="tr-TR" dirty="0" smtClean="0">
                    <a:solidFill>
                      <a:schemeClr val="tx2">
                        <a:lumMod val="50000"/>
                      </a:schemeClr>
                    </a:solidFill>
                    <a:latin typeface="Bebas Neue" panose="020B0606020202050201" pitchFamily="34" charset="0"/>
                  </a:rPr>
                  <a:t>Dil </a:t>
                </a:r>
                <a:r>
                  <a:rPr lang="tr-TR" dirty="0">
                    <a:solidFill>
                      <a:schemeClr val="tx2">
                        <a:lumMod val="50000"/>
                      </a:schemeClr>
                    </a:solidFill>
                    <a:latin typeface="Bebas Neue" panose="020B0606020202050201" pitchFamily="34" charset="0"/>
                  </a:rPr>
                  <a:t>puanı</a:t>
                </a:r>
                <a:endParaRPr lang="en-US" dirty="0">
                  <a:solidFill>
                    <a:schemeClr val="tx2">
                      <a:lumMod val="50000"/>
                    </a:schemeClr>
                  </a:solidFill>
                  <a:latin typeface="Bebas Neue" panose="020B0606020202050201" pitchFamily="34" charset="0"/>
                </a:endParaRPr>
              </a:p>
            </p:txBody>
          </p:sp>
          <p:grpSp>
            <p:nvGrpSpPr>
              <p:cNvPr id="35" name="43 Grup"/>
              <p:cNvGrpSpPr/>
              <p:nvPr/>
            </p:nvGrpSpPr>
            <p:grpSpPr>
              <a:xfrm>
                <a:off x="4670330" y="4941414"/>
                <a:ext cx="548640" cy="548640"/>
                <a:chOff x="4670330" y="4703289"/>
                <a:chExt cx="548640" cy="548640"/>
              </a:xfrm>
            </p:grpSpPr>
            <p:sp>
              <p:nvSpPr>
                <p:cNvPr id="36" name="Oval 35"/>
                <p:cNvSpPr/>
                <p:nvPr/>
              </p:nvSpPr>
              <p:spPr>
                <a:xfrm>
                  <a:off x="4670330" y="4703289"/>
                  <a:ext cx="548640" cy="548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4849532"/>
                  <a:ext cx="228600" cy="228600"/>
                </a:xfrm>
                <a:prstGeom prst="rect">
                  <a:avLst/>
                </a:prstGeom>
              </p:spPr>
            </p:pic>
          </p:grpSp>
        </p:grpSp>
      </p:grpSp>
      <p:grpSp>
        <p:nvGrpSpPr>
          <p:cNvPr id="38" name="Group 3"/>
          <p:cNvGrpSpPr/>
          <p:nvPr/>
        </p:nvGrpSpPr>
        <p:grpSpPr>
          <a:xfrm>
            <a:off x="-195112" y="-78233"/>
            <a:ext cx="9144000" cy="1077218"/>
            <a:chOff x="16807" y="-1151109"/>
            <a:chExt cx="12192000" cy="1436291"/>
          </a:xfrm>
        </p:grpSpPr>
        <p:sp>
          <p:nvSpPr>
            <p:cNvPr id="39" name="TextBox 4"/>
            <p:cNvSpPr txBox="1"/>
            <p:nvPr/>
          </p:nvSpPr>
          <p:spPr>
            <a:xfrm>
              <a:off x="16807" y="-1151109"/>
              <a:ext cx="12192000" cy="1436291"/>
            </a:xfrm>
            <a:prstGeom prst="rect">
              <a:avLst/>
            </a:prstGeom>
            <a:noFill/>
          </p:spPr>
          <p:txBody>
            <a:bodyPr wrap="square" rtlCol="0">
              <a:spAutoFit/>
            </a:bodyPr>
            <a:lstStyle/>
            <a:p>
              <a:pPr algn="ct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PUAN </a:t>
              </a:r>
              <a:r>
                <a:rPr lang="tr-TR" sz="4000" dirty="0" smtClean="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TÜRLERİ</a:t>
              </a:r>
              <a:endPar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endParaRPr>
            </a:p>
            <a:p>
              <a:pPr algn="ctr"/>
              <a:endParaRPr lang="en-US" sz="24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endParaRPr>
            </a:p>
          </p:txBody>
        </p:sp>
        <p:sp>
          <p:nvSpPr>
            <p:cNvPr id="40" name="Rectangle 5"/>
            <p:cNvSpPr/>
            <p:nvPr/>
          </p:nvSpPr>
          <p:spPr>
            <a:xfrm>
              <a:off x="324617" y="-433978"/>
              <a:ext cx="10944665" cy="615553"/>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AĞIRLIKLARI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115566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133946551"/>
              </p:ext>
            </p:extLst>
          </p:nvPr>
        </p:nvGraphicFramePr>
        <p:xfrm>
          <a:off x="1147990" y="1581747"/>
          <a:ext cx="6957284" cy="4754757"/>
        </p:xfrm>
        <a:graphic>
          <a:graphicData uri="http://schemas.openxmlformats.org/drawingml/2006/table">
            <a:tbl>
              <a:tblPr firstRow="1" bandRow="1">
                <a:tableStyleId>{93296810-A885-4BE3-A3E7-6D5BEEA58F35}</a:tableStyleId>
              </a:tblPr>
              <a:tblGrid>
                <a:gridCol w="2425872">
                  <a:extLst>
                    <a:ext uri="{9D8B030D-6E8A-4147-A177-3AD203B41FA5}">
                      <a16:colId xmlns:a16="http://schemas.microsoft.com/office/drawing/2014/main" val="20000"/>
                    </a:ext>
                  </a:extLst>
                </a:gridCol>
                <a:gridCol w="1287809">
                  <a:extLst>
                    <a:ext uri="{9D8B030D-6E8A-4147-A177-3AD203B41FA5}">
                      <a16:colId xmlns:a16="http://schemas.microsoft.com/office/drawing/2014/main" val="20001"/>
                    </a:ext>
                  </a:extLst>
                </a:gridCol>
                <a:gridCol w="1006473">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012994">
                  <a:extLst>
                    <a:ext uri="{9D8B030D-6E8A-4147-A177-3AD203B41FA5}">
                      <a16:colId xmlns:a16="http://schemas.microsoft.com/office/drawing/2014/main" val="20004"/>
                    </a:ext>
                  </a:extLst>
                </a:gridCol>
              </a:tblGrid>
              <a:tr h="1077186">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a:t>Aday, yerleşmeyi hedeflediği programın puan türünü dikkate alarak 	</a:t>
                      </a:r>
                      <a:endParaRPr lang="tr-TR" sz="1600" b="0" i="0" u="none" strike="noStrike" kern="1200" baseline="0" dirty="0">
                        <a:solidFill>
                          <a:schemeClr val="lt1"/>
                        </a:solidFill>
                        <a:latin typeface="+mn-lt"/>
                        <a:ea typeface="+mn-ea"/>
                        <a:cs typeface="+mn-cs"/>
                      </a:endParaRPr>
                    </a:p>
                  </a:txBody>
                  <a:tcPr marL="101828" marR="101828" marT="50912" marB="50912" anchor="ctr"/>
                </a:tc>
                <a:tc>
                  <a:txBody>
                    <a:bodyPr/>
                    <a:lstStyle/>
                    <a:p>
                      <a:pPr algn="ctr"/>
                      <a:r>
                        <a:rPr lang="tr-TR" sz="1600" dirty="0"/>
                        <a:t>Türk Dili ve Edebiyatı</a:t>
                      </a:r>
                      <a:r>
                        <a:rPr lang="tr-TR" sz="1600" baseline="0" dirty="0"/>
                        <a:t> – Sosyal Bilimler 1</a:t>
                      </a:r>
                      <a:endParaRPr lang="tr-TR" sz="1600" dirty="0"/>
                    </a:p>
                  </a:txBody>
                  <a:tcPr marL="101828" marR="101828" marT="50912" marB="50912" anchor="ctr"/>
                </a:tc>
                <a:tc>
                  <a:txBody>
                    <a:bodyPr/>
                    <a:lstStyle/>
                    <a:p>
                      <a:pPr algn="ctr"/>
                      <a:r>
                        <a:rPr lang="tr-TR" sz="1600" dirty="0"/>
                        <a:t>Sosyal Bilimler 2</a:t>
                      </a:r>
                    </a:p>
                  </a:txBody>
                  <a:tcPr marL="101828" marR="101828" marT="50912" marB="50912" anchor="ctr"/>
                </a:tc>
                <a:tc>
                  <a:txBody>
                    <a:bodyPr/>
                    <a:lstStyle/>
                    <a:p>
                      <a:pPr algn="ctr"/>
                      <a:r>
                        <a:rPr lang="tr-TR" sz="1600" dirty="0"/>
                        <a:t>Matematik</a:t>
                      </a:r>
                    </a:p>
                  </a:txBody>
                  <a:tcPr marL="101828" marR="101828" marT="50912" marB="50912" anchor="ctr"/>
                </a:tc>
                <a:tc>
                  <a:txBody>
                    <a:bodyPr/>
                    <a:lstStyle/>
                    <a:p>
                      <a:pPr algn="ctr"/>
                      <a:r>
                        <a:rPr lang="tr-TR" sz="1600" dirty="0"/>
                        <a:t>Fe</a:t>
                      </a:r>
                      <a:r>
                        <a:rPr lang="tr-TR" sz="1600" baseline="0" dirty="0"/>
                        <a:t>n Bilimleri</a:t>
                      </a:r>
                      <a:endParaRPr lang="tr-TR" sz="1600" dirty="0"/>
                    </a:p>
                  </a:txBody>
                  <a:tcPr marL="101828" marR="101828" marT="50912" marB="50912" anchor="ctr"/>
                </a:tc>
                <a:extLst>
                  <a:ext uri="{0D108BD9-81ED-4DB2-BD59-A6C34878D82A}">
                    <a16:rowId xmlns:a16="http://schemas.microsoft.com/office/drawing/2014/main" val="10000"/>
                  </a:ext>
                </a:extLst>
              </a:tr>
              <a:tr h="510503">
                <a:tc>
                  <a:txBody>
                    <a:bodyPr/>
                    <a:lstStyle/>
                    <a:p>
                      <a:r>
                        <a:rPr lang="tr-TR" sz="1600" dirty="0"/>
                        <a:t>Sözel Puan</a:t>
                      </a:r>
                      <a:r>
                        <a:rPr lang="tr-TR" sz="1600" baseline="0" dirty="0"/>
                        <a:t> İçin</a:t>
                      </a:r>
                      <a:endParaRPr lang="tr-TR" sz="1600" b="1" dirty="0"/>
                    </a:p>
                  </a:txBody>
                  <a:tcPr marL="101828" marR="101828" marT="50912" marB="50912" anchor="ctr"/>
                </a:tc>
                <a:tc>
                  <a:txBody>
                    <a:bodyPr/>
                    <a:lstStyle/>
                    <a:p>
                      <a:pPr algn="ctr"/>
                      <a:r>
                        <a:rPr lang="tr-TR" sz="2200" dirty="0"/>
                        <a:t>√</a:t>
                      </a:r>
                      <a:endParaRPr lang="tr-TR" sz="2200" b="1"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endParaRPr lang="tr-TR" sz="2200" dirty="0"/>
                    </a:p>
                  </a:txBody>
                  <a:tcPr marL="101828" marR="101828" marT="50912" marB="50912"/>
                </a:tc>
                <a:tc>
                  <a:txBody>
                    <a:bodyPr/>
                    <a:lstStyle/>
                    <a:p>
                      <a:endParaRPr lang="tr-TR" sz="2200"/>
                    </a:p>
                  </a:txBody>
                  <a:tcPr marL="101828" marR="101828" marT="50912" marB="50912"/>
                </a:tc>
                <a:extLst>
                  <a:ext uri="{0D108BD9-81ED-4DB2-BD59-A6C34878D82A}">
                    <a16:rowId xmlns:a16="http://schemas.microsoft.com/office/drawing/2014/main" val="10001"/>
                  </a:ext>
                </a:extLst>
              </a:tr>
              <a:tr h="559121">
                <a:tc>
                  <a:txBody>
                    <a:bodyPr/>
                    <a:lstStyle/>
                    <a:p>
                      <a:r>
                        <a:rPr lang="tr-TR" sz="1600" dirty="0"/>
                        <a:t>Eşit</a:t>
                      </a:r>
                      <a:r>
                        <a:rPr lang="tr-TR" sz="1600" baseline="0" dirty="0"/>
                        <a:t> Ağırlık Puanı için</a:t>
                      </a:r>
                      <a:endParaRPr lang="tr-TR" sz="1600" b="1" dirty="0"/>
                    </a:p>
                  </a:txBody>
                  <a:tcPr marL="101828" marR="101828" marT="50912" marB="50912"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algn="ctr"/>
                      <a:endParaRPr lang="tr-TR" sz="2200"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algn="ctr"/>
                      <a:endParaRPr lang="tr-TR" sz="2200"/>
                    </a:p>
                  </a:txBody>
                  <a:tcPr marL="101828" marR="101828" marT="50912" marB="50912"/>
                </a:tc>
                <a:extLst>
                  <a:ext uri="{0D108BD9-81ED-4DB2-BD59-A6C34878D82A}">
                    <a16:rowId xmlns:a16="http://schemas.microsoft.com/office/drawing/2014/main" val="10002"/>
                  </a:ext>
                </a:extLst>
              </a:tr>
              <a:tr h="559121">
                <a:tc>
                  <a:txBody>
                    <a:bodyPr/>
                    <a:lstStyle/>
                    <a:p>
                      <a:r>
                        <a:rPr lang="tr-TR" sz="1600" dirty="0"/>
                        <a:t>Sayısal Puanı</a:t>
                      </a:r>
                      <a:r>
                        <a:rPr lang="tr-TR" sz="1600" baseline="0" dirty="0"/>
                        <a:t> İçin</a:t>
                      </a:r>
                      <a:endParaRPr lang="tr-TR" sz="1600" b="1" dirty="0"/>
                    </a:p>
                  </a:txBody>
                  <a:tcPr marL="101828" marR="101828" marT="50912" marB="50912" anchor="ctr"/>
                </a:tc>
                <a:tc>
                  <a:txBody>
                    <a:bodyPr/>
                    <a:lstStyle/>
                    <a:p>
                      <a:pPr algn="ctr"/>
                      <a:endParaRPr lang="tr-TR" sz="2200"/>
                    </a:p>
                  </a:txBody>
                  <a:tcPr marL="101828" marR="101828" marT="50912" marB="50912"/>
                </a:tc>
                <a:tc>
                  <a:txBody>
                    <a:bodyPr/>
                    <a:lstStyle/>
                    <a:p>
                      <a:pPr algn="ctr"/>
                      <a:endParaRPr lang="tr-TR" sz="2200"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extLst>
                  <a:ext uri="{0D108BD9-81ED-4DB2-BD59-A6C34878D82A}">
                    <a16:rowId xmlns:a16="http://schemas.microsoft.com/office/drawing/2014/main" val="10003"/>
                  </a:ext>
                </a:extLst>
              </a:tr>
              <a:tr h="607740">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a:t>Sözel + Eşit Ağırlık Puanı için </a:t>
                      </a:r>
                      <a:endParaRPr lang="tr-TR" sz="1600" b="1" i="0" u="none" strike="noStrike" kern="1200" baseline="0" dirty="0">
                        <a:solidFill>
                          <a:schemeClr val="dk1"/>
                        </a:solidFill>
                        <a:latin typeface="+mn-lt"/>
                        <a:ea typeface="+mn-ea"/>
                        <a:cs typeface="+mn-cs"/>
                      </a:endParaRPr>
                    </a:p>
                  </a:txBody>
                  <a:tcPr marL="101828" marR="101828" marT="50912" marB="50912"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algn="ctr"/>
                      <a:endParaRPr lang="tr-TR" sz="2200" dirty="0"/>
                    </a:p>
                  </a:txBody>
                  <a:tcPr marL="101828" marR="101828" marT="50912" marB="50912"/>
                </a:tc>
                <a:extLst>
                  <a:ext uri="{0D108BD9-81ED-4DB2-BD59-A6C34878D82A}">
                    <a16:rowId xmlns:a16="http://schemas.microsoft.com/office/drawing/2014/main" val="10004"/>
                  </a:ext>
                </a:extLst>
              </a:tr>
              <a:tr h="607741">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a:t>Sayısal + Eşit Ağırlık Puanı için </a:t>
                      </a:r>
                      <a:endParaRPr lang="tr-TR" sz="1600" b="1" i="0" u="none" strike="noStrike" kern="1200" baseline="0" dirty="0">
                        <a:solidFill>
                          <a:schemeClr val="dk1"/>
                        </a:solidFill>
                        <a:latin typeface="+mn-lt"/>
                        <a:ea typeface="+mn-ea"/>
                        <a:cs typeface="+mn-cs"/>
                      </a:endParaRPr>
                    </a:p>
                  </a:txBody>
                  <a:tcPr marL="101828" marR="101828" marT="50912" marB="50912"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algn="ctr"/>
                      <a:endParaRPr lang="tr-TR" sz="2200"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extLst>
                  <a:ext uri="{0D108BD9-81ED-4DB2-BD59-A6C34878D82A}">
                    <a16:rowId xmlns:a16="http://schemas.microsoft.com/office/drawing/2014/main" val="10005"/>
                  </a:ext>
                </a:extLst>
              </a:tr>
              <a:tr h="589507">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a:t>Sözel + Sayısal + Eşit Ağırlık Puanı için </a:t>
                      </a:r>
                      <a:endParaRPr lang="tr-TR" sz="1600" b="1" i="0" u="none" strike="noStrike" kern="1200" baseline="0" dirty="0">
                        <a:solidFill>
                          <a:schemeClr val="dk1"/>
                        </a:solidFill>
                        <a:latin typeface="+mn-lt"/>
                        <a:ea typeface="+mn-ea"/>
                        <a:cs typeface="+mn-cs"/>
                      </a:endParaRPr>
                    </a:p>
                  </a:txBody>
                  <a:tcPr marL="101828" marR="101828" marT="50912" marB="50912"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200" dirty="0"/>
                        <a:t>√</a:t>
                      </a:r>
                      <a:endParaRPr lang="tr-TR" sz="2200" b="1" dirty="0"/>
                    </a:p>
                  </a:txBody>
                  <a:tcPr marL="101828" marR="101828" marT="50912" marB="50912"/>
                </a:tc>
                <a:extLst>
                  <a:ext uri="{0D108BD9-81ED-4DB2-BD59-A6C34878D82A}">
                    <a16:rowId xmlns:a16="http://schemas.microsoft.com/office/drawing/2014/main" val="10006"/>
                  </a:ext>
                </a:extLst>
              </a:tr>
            </a:tbl>
          </a:graphicData>
        </a:graphic>
      </p:graphicFrame>
      <p:sp>
        <p:nvSpPr>
          <p:cNvPr id="5" name="Metin kutusu 4"/>
          <p:cNvSpPr txBox="1"/>
          <p:nvPr/>
        </p:nvSpPr>
        <p:spPr>
          <a:xfrm>
            <a:off x="683568" y="394980"/>
            <a:ext cx="8584442" cy="923330"/>
          </a:xfrm>
          <a:prstGeom prst="rect">
            <a:avLst/>
          </a:prstGeom>
          <a:noFill/>
        </p:spPr>
        <p:txBody>
          <a:bodyPr wrap="square" rtlCol="0">
            <a:spAutoFit/>
          </a:bodyPr>
          <a:lstStyle/>
          <a:p>
            <a:r>
              <a:rPr lang="tr-TR" b="1" dirty="0"/>
              <a:t>İkinci Oturumda (AYT) 3 puan türü yer alacaktır. Bunlar; </a:t>
            </a:r>
            <a:r>
              <a:rPr lang="tr-TR" b="1" dirty="0">
                <a:solidFill>
                  <a:srgbClr val="D40000"/>
                </a:solidFill>
              </a:rPr>
              <a:t>Sayısal,</a:t>
            </a:r>
            <a:r>
              <a:rPr lang="tr-TR" b="1" dirty="0"/>
              <a:t> </a:t>
            </a:r>
            <a:r>
              <a:rPr lang="tr-TR" b="1" dirty="0">
                <a:solidFill>
                  <a:srgbClr val="0070C0"/>
                </a:solidFill>
              </a:rPr>
              <a:t>Sözel</a:t>
            </a:r>
            <a:r>
              <a:rPr lang="tr-TR" b="1" dirty="0"/>
              <a:t> ve </a:t>
            </a:r>
            <a:r>
              <a:rPr lang="tr-TR" b="1" dirty="0">
                <a:solidFill>
                  <a:schemeClr val="accent2">
                    <a:lumMod val="75000"/>
                  </a:schemeClr>
                </a:solidFill>
              </a:rPr>
              <a:t>Eşit Ağırlık </a:t>
            </a:r>
            <a:r>
              <a:rPr lang="tr-TR" b="1" dirty="0"/>
              <a:t>puanlarıdır. Adayın hesaplanmasını istediği puan türü için çözmesi gereken testler aşağıdaki tablodadır</a:t>
            </a:r>
          </a:p>
        </p:txBody>
      </p:sp>
      <p:sp>
        <p:nvSpPr>
          <p:cNvPr id="6" name="Metin kutusu 5"/>
          <p:cNvSpPr txBox="1"/>
          <p:nvPr/>
        </p:nvSpPr>
        <p:spPr>
          <a:xfrm>
            <a:off x="683568" y="6341258"/>
            <a:ext cx="7773795" cy="400110"/>
          </a:xfrm>
          <a:prstGeom prst="rect">
            <a:avLst/>
          </a:prstGeom>
          <a:noFill/>
        </p:spPr>
        <p:txBody>
          <a:bodyPr wrap="none" rtlCol="0">
            <a:spAutoFit/>
          </a:bodyPr>
          <a:lstStyle/>
          <a:p>
            <a:pPr algn="ctr"/>
            <a:r>
              <a:rPr lang="tr-TR" sz="2000" dirty="0"/>
              <a:t>*Dil puanı ile tercih yapacak adaylar Yabancı Dil Oturumuna gireceklerdir.</a:t>
            </a:r>
          </a:p>
        </p:txBody>
      </p:sp>
    </p:spTree>
    <p:extLst>
      <p:ext uri="{BB962C8B-B14F-4D97-AF65-F5344CB8AC3E}">
        <p14:creationId xmlns:p14="http://schemas.microsoft.com/office/powerpoint/2010/main" val="374741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5BBF6B8-43AE-48AB-A039-CE4F33CDC160}"/>
              </a:ext>
            </a:extLst>
          </p:cNvPr>
          <p:cNvPicPr>
            <a:picLocks noChangeAspect="1"/>
          </p:cNvPicPr>
          <p:nvPr/>
        </p:nvPicPr>
        <p:blipFill>
          <a:blip r:embed="rId2"/>
          <a:stretch>
            <a:fillRect/>
          </a:stretch>
        </p:blipFill>
        <p:spPr>
          <a:xfrm>
            <a:off x="0" y="-103236"/>
            <a:ext cx="9144000" cy="6961236"/>
          </a:xfrm>
          <a:prstGeom prst="rect">
            <a:avLst/>
          </a:prstGeom>
        </p:spPr>
      </p:pic>
    </p:spTree>
    <p:extLst>
      <p:ext uri="{BB962C8B-B14F-4D97-AF65-F5344CB8AC3E}">
        <p14:creationId xmlns:p14="http://schemas.microsoft.com/office/powerpoint/2010/main" val="1047369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8918" y="256717"/>
            <a:ext cx="8736635" cy="1077218"/>
            <a:chOff x="324617" y="-1183706"/>
            <a:chExt cx="11648847" cy="1436291"/>
          </a:xfrm>
        </p:grpSpPr>
        <p:sp>
          <p:nvSpPr>
            <p:cNvPr id="5" name="TextBox 4"/>
            <p:cNvSpPr txBox="1"/>
            <p:nvPr/>
          </p:nvSpPr>
          <p:spPr>
            <a:xfrm>
              <a:off x="644205" y="-1183706"/>
              <a:ext cx="11329259"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PUAN HESAPLAMA</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aphicFrame>
        <p:nvGraphicFramePr>
          <p:cNvPr id="7" name="23 Grafik"/>
          <p:cNvGraphicFramePr/>
          <p:nvPr>
            <p:extLst>
              <p:ext uri="{D42A27DB-BD31-4B8C-83A1-F6EECF244321}">
                <p14:modId xmlns:p14="http://schemas.microsoft.com/office/powerpoint/2010/main" val="498522988"/>
              </p:ext>
            </p:extLst>
          </p:nvPr>
        </p:nvGraphicFramePr>
        <p:xfrm>
          <a:off x="712006" y="1529726"/>
          <a:ext cx="8126083" cy="49236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5749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4294967295"/>
            <p:extLst>
              <p:ext uri="{D42A27DB-BD31-4B8C-83A1-F6EECF244321}">
                <p14:modId xmlns:p14="http://schemas.microsoft.com/office/powerpoint/2010/main" val="3719644980"/>
              </p:ext>
            </p:extLst>
          </p:nvPr>
        </p:nvGraphicFramePr>
        <p:xfrm>
          <a:off x="-2" y="177798"/>
          <a:ext cx="9143999" cy="3100392"/>
        </p:xfrm>
        <a:graphic>
          <a:graphicData uri="http://schemas.openxmlformats.org/drawingml/2006/table">
            <a:tbl>
              <a:tblPr firstRow="1" bandRow="1">
                <a:tableStyleId>{8799B23B-EC83-4686-B30A-512413B5E67A}</a:tableStyleId>
              </a:tblPr>
              <a:tblGrid>
                <a:gridCol w="762000">
                  <a:extLst>
                    <a:ext uri="{9D8B030D-6E8A-4147-A177-3AD203B41FA5}">
                      <a16:colId xmlns:a16="http://schemas.microsoft.com/office/drawing/2014/main" val="20000"/>
                    </a:ext>
                  </a:extLst>
                </a:gridCol>
                <a:gridCol w="665208">
                  <a:extLst>
                    <a:ext uri="{9D8B030D-6E8A-4147-A177-3AD203B41FA5}">
                      <a16:colId xmlns:a16="http://schemas.microsoft.com/office/drawing/2014/main" val="20001"/>
                    </a:ext>
                  </a:extLst>
                </a:gridCol>
                <a:gridCol w="858791">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tblGrid>
              <a:tr h="413947">
                <a:tc gridSpan="12">
                  <a:txBody>
                    <a:bodyPr/>
                    <a:lstStyle/>
                    <a:p>
                      <a:pPr algn="ctr"/>
                      <a:r>
                        <a:rPr lang="tr-TR" dirty="0"/>
                        <a:t>SÖZEL PUAN</a:t>
                      </a:r>
                      <a:endParaRPr lang="tr-TR" dirty="0">
                        <a:solidFill>
                          <a:schemeClr val="accent6">
                            <a:lumMod val="75000"/>
                          </a:schemeClr>
                        </a:solidFill>
                      </a:endParaRPr>
                    </a:p>
                  </a:txBody>
                  <a:tcPr>
                    <a:solidFill>
                      <a:schemeClr val="accent3">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578391">
                <a:tc gridSpan="12">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413947">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7">
                  <a:txBody>
                    <a:bodyPr/>
                    <a:lstStyle/>
                    <a:p>
                      <a:pPr algn="ctr"/>
                      <a:r>
                        <a:rPr lang="tr-TR" dirty="0"/>
                        <a:t>AYT (Alan</a:t>
                      </a:r>
                      <a:r>
                        <a:rPr lang="tr-TR" baseline="0" dirty="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2"/>
                  </a:ext>
                </a:extLst>
              </a:tr>
              <a:tr h="510345">
                <a:tc rowSpan="2">
                  <a:txBody>
                    <a:bodyPr/>
                    <a:lstStyle/>
                    <a:p>
                      <a:pPr algn="ctr"/>
                      <a:r>
                        <a:rPr lang="tr-TR" sz="1100" dirty="0"/>
                        <a:t>Puan Türü</a:t>
                      </a:r>
                      <a:endParaRPr lang="tr-TR" sz="1100" b="1" dirty="0"/>
                    </a:p>
                  </a:txBody>
                  <a:tcPr anchor="ctr"/>
                </a:tc>
                <a:tc rowSpan="2">
                  <a:txBody>
                    <a:bodyPr/>
                    <a:lstStyle/>
                    <a:p>
                      <a:pPr algn="ctr"/>
                      <a:r>
                        <a:rPr lang="tr-TR" sz="1100" dirty="0"/>
                        <a:t>Türkçe</a:t>
                      </a:r>
                      <a:endParaRPr lang="tr-TR" sz="1100" b="0" dirty="0"/>
                    </a:p>
                  </a:txBody>
                  <a:tcPr anchor="ctr"/>
                </a:tc>
                <a:tc rowSpan="2">
                  <a:txBody>
                    <a:bodyPr/>
                    <a:lstStyle/>
                    <a:p>
                      <a:pPr algn="ctr"/>
                      <a:r>
                        <a:rPr lang="tr-TR" sz="1100" dirty="0"/>
                        <a:t>Temel  Matematik</a:t>
                      </a:r>
                      <a:endParaRPr lang="tr-TR" sz="1100" b="0" dirty="0"/>
                    </a:p>
                  </a:txBody>
                  <a:tcPr anchor="ctr"/>
                </a:tc>
                <a:tc rowSpan="2">
                  <a:txBody>
                    <a:bodyPr/>
                    <a:lstStyle/>
                    <a:p>
                      <a:pPr algn="ctr"/>
                      <a:r>
                        <a:rPr lang="tr-TR" sz="1100" dirty="0"/>
                        <a:t>Fen Bilimleri</a:t>
                      </a:r>
                      <a:endParaRPr lang="tr-TR" sz="1100" b="0" dirty="0"/>
                    </a:p>
                  </a:txBody>
                  <a:tcPr anchor="ctr"/>
                </a:tc>
                <a:tc rowSpan="2">
                  <a:txBody>
                    <a:bodyPr/>
                    <a:lstStyle/>
                    <a:p>
                      <a:pPr algn="ctr"/>
                      <a:r>
                        <a:rPr lang="tr-TR" sz="1100" dirty="0"/>
                        <a:t>Sosyal Bilimler</a:t>
                      </a:r>
                      <a:endParaRPr lang="tr-TR" sz="1100" b="0" dirty="0"/>
                    </a:p>
                  </a:txBody>
                  <a:tcPr anchor="ctr"/>
                </a:tc>
                <a:tc gridSpan="3">
                  <a:txBody>
                    <a:bodyPr/>
                    <a:lstStyle/>
                    <a:p>
                      <a:pPr algn="ctr"/>
                      <a:r>
                        <a:rPr lang="tr-TR" sz="1400" b="1" dirty="0"/>
                        <a:t>Türk Dili ve Edebiyatı- Sosyal Bilimler-1</a:t>
                      </a:r>
                    </a:p>
                  </a:txBody>
                  <a:tcPr anchor="ctr"/>
                </a:tc>
                <a:tc hMerge="1">
                  <a:txBody>
                    <a:bodyPr/>
                    <a:lstStyle/>
                    <a:p>
                      <a:endParaRPr lang="tr-TR" dirty="0"/>
                    </a:p>
                  </a:txBody>
                  <a:tcPr/>
                </a:tc>
                <a:tc hMerge="1">
                  <a:txBody>
                    <a:bodyPr/>
                    <a:lstStyle/>
                    <a:p>
                      <a:endParaRPr lang="tr-TR" dirty="0"/>
                    </a:p>
                  </a:txBody>
                  <a:tcPr/>
                </a:tc>
                <a:tc gridSpan="4">
                  <a:txBody>
                    <a:bodyPr/>
                    <a:lstStyle/>
                    <a:p>
                      <a:pPr algn="ctr"/>
                      <a:r>
                        <a:rPr lang="tr-TR" sz="1400" b="1" dirty="0"/>
                        <a:t>Sosyal Bilimler-2</a:t>
                      </a: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3"/>
                  </a:ext>
                </a:extLst>
              </a:tr>
              <a:tr h="663449">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100" dirty="0"/>
                        <a:t>Türk Dili ve Edebiyatı </a:t>
                      </a:r>
                      <a:endParaRPr lang="tr-TR" sz="1100" b="0" dirty="0"/>
                    </a:p>
                  </a:txBody>
                  <a:tcPr anchor="ctr"/>
                </a:tc>
                <a:tc>
                  <a:txBody>
                    <a:bodyPr/>
                    <a:lstStyle/>
                    <a:p>
                      <a:pPr algn="ctr"/>
                      <a:r>
                        <a:rPr lang="tr-TR" sz="1100" dirty="0"/>
                        <a:t>Tarih-1</a:t>
                      </a:r>
                      <a:endParaRPr lang="tr-TR" sz="1100" b="0" dirty="0"/>
                    </a:p>
                  </a:txBody>
                  <a:tcPr anchor="ctr"/>
                </a:tc>
                <a:tc>
                  <a:txBody>
                    <a:bodyPr/>
                    <a:lstStyle/>
                    <a:p>
                      <a:pPr algn="ctr"/>
                      <a:r>
                        <a:rPr lang="tr-TR" sz="1100" dirty="0" err="1"/>
                        <a:t>Coğ</a:t>
                      </a:r>
                      <a:r>
                        <a:rPr lang="tr-TR" sz="1100" dirty="0"/>
                        <a:t>.-1 </a:t>
                      </a:r>
                      <a:endParaRPr lang="tr-TR" sz="1100" b="0" dirty="0"/>
                    </a:p>
                  </a:txBody>
                  <a:tcPr anchor="ctr"/>
                </a:tc>
                <a:tc>
                  <a:txBody>
                    <a:bodyPr/>
                    <a:lstStyle/>
                    <a:p>
                      <a:pPr algn="ctr"/>
                      <a:r>
                        <a:rPr lang="tr-TR" sz="1100" dirty="0"/>
                        <a:t>Tarih-2</a:t>
                      </a:r>
                      <a:endParaRPr lang="tr-TR" sz="1100" b="0" dirty="0"/>
                    </a:p>
                  </a:txBody>
                  <a:tcPr anchor="ctr"/>
                </a:tc>
                <a:tc>
                  <a:txBody>
                    <a:bodyPr/>
                    <a:lstStyle/>
                    <a:p>
                      <a:pPr algn="ctr"/>
                      <a:r>
                        <a:rPr lang="tr-TR" sz="1100" dirty="0" err="1"/>
                        <a:t>Coğ</a:t>
                      </a:r>
                      <a:r>
                        <a:rPr lang="tr-TR" sz="1100" dirty="0"/>
                        <a:t>.-2 </a:t>
                      </a:r>
                      <a:endParaRPr lang="tr-TR" sz="1100" b="0" dirty="0"/>
                    </a:p>
                  </a:txBody>
                  <a:tcPr anchor="ctr"/>
                </a:tc>
                <a:tc>
                  <a:txBody>
                    <a:bodyPr/>
                    <a:lstStyle/>
                    <a:p>
                      <a:pPr algn="ctr"/>
                      <a:r>
                        <a:rPr lang="tr-TR" sz="1100" dirty="0"/>
                        <a:t>Felsefe Grubu </a:t>
                      </a:r>
                      <a:endParaRPr lang="tr-TR" sz="1100" b="0" dirty="0"/>
                    </a:p>
                  </a:txBody>
                  <a:tcPr anchor="ctr"/>
                </a:tc>
                <a:tc>
                  <a:txBody>
                    <a:bodyPr/>
                    <a:lstStyle/>
                    <a:p>
                      <a:pPr algn="ctr"/>
                      <a:r>
                        <a:rPr lang="tr-TR" sz="1100" dirty="0"/>
                        <a:t>DİKAB</a:t>
                      </a:r>
                      <a:endParaRPr lang="tr-TR" sz="1100" b="0" dirty="0"/>
                    </a:p>
                  </a:txBody>
                  <a:tcPr anchor="ctr"/>
                </a:tc>
                <a:extLst>
                  <a:ext uri="{0D108BD9-81ED-4DB2-BD59-A6C34878D82A}">
                    <a16:rowId xmlns:a16="http://schemas.microsoft.com/office/drawing/2014/main" val="10004"/>
                  </a:ext>
                </a:extLst>
              </a:tr>
              <a:tr h="413947">
                <a:tc>
                  <a:txBody>
                    <a:bodyPr/>
                    <a:lstStyle/>
                    <a:p>
                      <a:r>
                        <a:rPr lang="tr-TR" dirty="0"/>
                        <a:t>Sözel</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a:t>7</a:t>
                      </a:r>
                      <a:endParaRPr lang="tr-TR" dirty="0"/>
                    </a:p>
                  </a:txBody>
                  <a:tcPr/>
                </a:tc>
                <a:tc>
                  <a:txBody>
                    <a:bodyPr/>
                    <a:lstStyle/>
                    <a:p>
                      <a:pPr algn="ctr"/>
                      <a:r>
                        <a:rPr lang="tr-TR" dirty="0"/>
                        <a:t>7</a:t>
                      </a:r>
                    </a:p>
                  </a:txBody>
                  <a:tcPr/>
                </a:tc>
                <a:tc>
                  <a:txBody>
                    <a:bodyPr/>
                    <a:lstStyle/>
                    <a:p>
                      <a:pPr algn="ctr"/>
                      <a:r>
                        <a:rPr lang="tr-TR" dirty="0"/>
                        <a:t>18</a:t>
                      </a:r>
                    </a:p>
                  </a:txBody>
                  <a:tcPr/>
                </a:tc>
                <a:tc>
                  <a:txBody>
                    <a:bodyPr/>
                    <a:lstStyle/>
                    <a:p>
                      <a:pPr algn="ctr"/>
                      <a:r>
                        <a:rPr lang="tr-TR" dirty="0"/>
                        <a:t>7</a:t>
                      </a:r>
                    </a:p>
                  </a:txBody>
                  <a:tcPr/>
                </a:tc>
                <a:tc>
                  <a:txBody>
                    <a:bodyPr/>
                    <a:lstStyle/>
                    <a:p>
                      <a:pPr algn="ctr"/>
                      <a:r>
                        <a:rPr lang="tr-TR" dirty="0"/>
                        <a:t>5</a:t>
                      </a:r>
                    </a:p>
                  </a:txBody>
                  <a:tcPr/>
                </a:tc>
                <a:tc>
                  <a:txBody>
                    <a:bodyPr/>
                    <a:lstStyle/>
                    <a:p>
                      <a:pPr algn="ctr"/>
                      <a:r>
                        <a:rPr lang="tr-TR" dirty="0"/>
                        <a:t>8</a:t>
                      </a:r>
                    </a:p>
                  </a:txBody>
                  <a:tcPr/>
                </a:tc>
                <a:tc>
                  <a:txBody>
                    <a:bodyPr/>
                    <a:lstStyle/>
                    <a:p>
                      <a:pPr algn="ctr"/>
                      <a:r>
                        <a:rPr lang="tr-TR" dirty="0"/>
                        <a:t>8</a:t>
                      </a:r>
                    </a:p>
                  </a:txBody>
                  <a:tcPr/>
                </a:tc>
                <a:tc>
                  <a:txBody>
                    <a:bodyPr/>
                    <a:lstStyle/>
                    <a:p>
                      <a:pPr algn="ctr"/>
                      <a:r>
                        <a:rPr lang="tr-TR" dirty="0"/>
                        <a:t>9</a:t>
                      </a:r>
                    </a:p>
                  </a:txBody>
                  <a:tcPr/>
                </a:tc>
                <a:tc>
                  <a:txBody>
                    <a:bodyPr/>
                    <a:lstStyle/>
                    <a:p>
                      <a:pPr algn="ctr"/>
                      <a:r>
                        <a:rPr lang="tr-TR" dirty="0"/>
                        <a:t>5</a:t>
                      </a:r>
                    </a:p>
                  </a:txBody>
                  <a:tcPr/>
                </a:tc>
                <a:extLst>
                  <a:ext uri="{0D108BD9-81ED-4DB2-BD59-A6C34878D82A}">
                    <a16:rowId xmlns:a16="http://schemas.microsoft.com/office/drawing/2014/main" val="10005"/>
                  </a:ext>
                </a:extLst>
              </a:tr>
            </a:tbl>
          </a:graphicData>
        </a:graphic>
      </p:graphicFrame>
      <p:graphicFrame>
        <p:nvGraphicFramePr>
          <p:cNvPr id="5" name="3 İçerik Yer Tutucusu"/>
          <p:cNvGraphicFramePr>
            <a:graphicFrameLocks/>
          </p:cNvGraphicFramePr>
          <p:nvPr>
            <p:extLst>
              <p:ext uri="{D42A27DB-BD31-4B8C-83A1-F6EECF244321}">
                <p14:modId xmlns:p14="http://schemas.microsoft.com/office/powerpoint/2010/main" val="4249001845"/>
              </p:ext>
            </p:extLst>
          </p:nvPr>
        </p:nvGraphicFramePr>
        <p:xfrm>
          <a:off x="0" y="3792944"/>
          <a:ext cx="9143999" cy="2372360"/>
        </p:xfrm>
        <a:graphic>
          <a:graphicData uri="http://schemas.openxmlformats.org/drawingml/2006/table">
            <a:tbl>
              <a:tblPr firstRow="1" bandRow="1">
                <a:tableStyleId>{BC89EF96-8CEA-46FF-86C4-4CE0E7609802}</a:tableStyleId>
              </a:tblPr>
              <a:tblGrid>
                <a:gridCol w="1016000">
                  <a:extLst>
                    <a:ext uri="{9D8B030D-6E8A-4147-A177-3AD203B41FA5}">
                      <a16:colId xmlns:a16="http://schemas.microsoft.com/office/drawing/2014/main" val="20000"/>
                    </a:ext>
                  </a:extLst>
                </a:gridCol>
                <a:gridCol w="886944">
                  <a:extLst>
                    <a:ext uri="{9D8B030D-6E8A-4147-A177-3AD203B41FA5}">
                      <a16:colId xmlns:a16="http://schemas.microsoft.com/office/drawing/2014/main" val="20001"/>
                    </a:ext>
                  </a:extLst>
                </a:gridCol>
                <a:gridCol w="1145055">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292201">
                  <a:extLst>
                    <a:ext uri="{9D8B030D-6E8A-4147-A177-3AD203B41FA5}">
                      <a16:colId xmlns:a16="http://schemas.microsoft.com/office/drawing/2014/main" val="20005"/>
                    </a:ext>
                  </a:extLst>
                </a:gridCol>
                <a:gridCol w="739799">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370840">
                <a:tc gridSpan="9">
                  <a:txBody>
                    <a:bodyPr/>
                    <a:lstStyle/>
                    <a:p>
                      <a:pPr algn="ctr"/>
                      <a:r>
                        <a:rPr lang="tr-TR" dirty="0"/>
                        <a:t>SAYISAL PUAN</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0840">
                <a:tc gridSpan="9">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370840">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a:t>AYT (Alan</a:t>
                      </a:r>
                      <a:r>
                        <a:rPr lang="tr-TR" baseline="0" dirty="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2"/>
                  </a:ext>
                </a:extLst>
              </a:tr>
              <a:tr h="370840">
                <a:tc rowSpan="2">
                  <a:txBody>
                    <a:bodyPr/>
                    <a:lstStyle/>
                    <a:p>
                      <a:pPr algn="ctr"/>
                      <a:r>
                        <a:rPr lang="tr-TR" sz="1400" dirty="0"/>
                        <a:t>Puan Türü</a:t>
                      </a:r>
                      <a:endParaRPr lang="tr-TR" sz="1400" b="1" dirty="0"/>
                    </a:p>
                  </a:txBody>
                  <a:tcPr anchor="ctr"/>
                </a:tc>
                <a:tc rowSpan="2">
                  <a:txBody>
                    <a:bodyPr/>
                    <a:lstStyle/>
                    <a:p>
                      <a:pPr algn="ctr"/>
                      <a:r>
                        <a:rPr lang="tr-TR" sz="1200" dirty="0"/>
                        <a:t>Türkçe</a:t>
                      </a:r>
                      <a:endParaRPr lang="tr-TR" sz="1200" b="0" dirty="0"/>
                    </a:p>
                  </a:txBody>
                  <a:tcPr anchor="ctr"/>
                </a:tc>
                <a:tc rowSpan="2">
                  <a:txBody>
                    <a:bodyPr/>
                    <a:lstStyle/>
                    <a:p>
                      <a:pPr algn="ctr"/>
                      <a:r>
                        <a:rPr lang="tr-TR" sz="1200" dirty="0"/>
                        <a:t>Temel  Matematik</a:t>
                      </a:r>
                      <a:endParaRPr lang="tr-TR" sz="1200" b="0" dirty="0"/>
                    </a:p>
                  </a:txBody>
                  <a:tcPr anchor="ctr"/>
                </a:tc>
                <a:tc rowSpan="2">
                  <a:txBody>
                    <a:bodyPr/>
                    <a:lstStyle/>
                    <a:p>
                      <a:pPr algn="ctr"/>
                      <a:r>
                        <a:rPr lang="tr-TR" sz="1200" dirty="0"/>
                        <a:t>Fen Bilimleri</a:t>
                      </a:r>
                      <a:endParaRPr lang="tr-TR" sz="1200" b="0" dirty="0"/>
                    </a:p>
                  </a:txBody>
                  <a:tcPr anchor="ctr"/>
                </a:tc>
                <a:tc rowSpan="2">
                  <a:txBody>
                    <a:bodyPr/>
                    <a:lstStyle/>
                    <a:p>
                      <a:pPr algn="ctr"/>
                      <a:r>
                        <a:rPr lang="tr-TR" sz="1200" dirty="0"/>
                        <a:t>Sosyal Bilimler</a:t>
                      </a:r>
                      <a:endParaRPr lang="tr-TR" sz="1200" b="0" dirty="0"/>
                    </a:p>
                  </a:txBody>
                  <a:tcPr anchor="ctr"/>
                </a:tc>
                <a:tc>
                  <a:txBody>
                    <a:bodyPr/>
                    <a:lstStyle/>
                    <a:p>
                      <a:pPr algn="ctr"/>
                      <a:r>
                        <a:rPr lang="tr-TR" sz="1600" b="1" dirty="0"/>
                        <a:t>Matematik </a:t>
                      </a:r>
                    </a:p>
                  </a:txBody>
                  <a:tcPr anchor="ctr"/>
                </a:tc>
                <a:tc gridSpan="3">
                  <a:txBody>
                    <a:bodyPr/>
                    <a:lstStyle/>
                    <a:p>
                      <a:pPr algn="ctr"/>
                      <a:r>
                        <a:rPr lang="tr-TR" sz="1600" b="1" dirty="0"/>
                        <a:t>Fen Bilimleri</a:t>
                      </a:r>
                    </a:p>
                  </a:txBody>
                  <a:tcPr anchor="ct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a:t>Matematik</a:t>
                      </a:r>
                      <a:endParaRPr lang="tr-TR" sz="1200" b="0" dirty="0"/>
                    </a:p>
                  </a:txBody>
                  <a:tcPr anchor="ctr"/>
                </a:tc>
                <a:tc>
                  <a:txBody>
                    <a:bodyPr/>
                    <a:lstStyle/>
                    <a:p>
                      <a:pPr algn="ctr"/>
                      <a:r>
                        <a:rPr lang="tr-TR" sz="1200" dirty="0"/>
                        <a:t>Fizik</a:t>
                      </a:r>
                      <a:endParaRPr lang="tr-TR" sz="1200" b="0" dirty="0"/>
                    </a:p>
                  </a:txBody>
                  <a:tcPr anchor="ctr"/>
                </a:tc>
                <a:tc>
                  <a:txBody>
                    <a:bodyPr/>
                    <a:lstStyle/>
                    <a:p>
                      <a:pPr algn="ctr"/>
                      <a:r>
                        <a:rPr lang="tr-TR" sz="1200" dirty="0"/>
                        <a:t>Kimya</a:t>
                      </a:r>
                      <a:endParaRPr lang="tr-TR" sz="1200" b="0" dirty="0"/>
                    </a:p>
                  </a:txBody>
                  <a:tcPr anchor="ctr"/>
                </a:tc>
                <a:tc>
                  <a:txBody>
                    <a:bodyPr/>
                    <a:lstStyle/>
                    <a:p>
                      <a:pPr algn="ctr"/>
                      <a:r>
                        <a:rPr lang="tr-TR" sz="1200" dirty="0"/>
                        <a:t>Biyoloji</a:t>
                      </a:r>
                      <a:endParaRPr lang="tr-TR" sz="1200" b="0" dirty="0"/>
                    </a:p>
                  </a:txBody>
                  <a:tcPr anchor="ctr"/>
                </a:tc>
                <a:extLst>
                  <a:ext uri="{0D108BD9-81ED-4DB2-BD59-A6C34878D82A}">
                    <a16:rowId xmlns:a16="http://schemas.microsoft.com/office/drawing/2014/main" val="10004"/>
                  </a:ext>
                </a:extLst>
              </a:tr>
              <a:tr h="370840">
                <a:tc>
                  <a:txBody>
                    <a:bodyPr/>
                    <a:lstStyle/>
                    <a:p>
                      <a:r>
                        <a:rPr lang="tr-TR" dirty="0"/>
                        <a:t>Sayısal</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dirty="0"/>
                        <a:t>7</a:t>
                      </a:r>
                    </a:p>
                  </a:txBody>
                  <a:tcPr/>
                </a:tc>
                <a:tc>
                  <a:txBody>
                    <a:bodyPr/>
                    <a:lstStyle/>
                    <a:p>
                      <a:pPr algn="ctr"/>
                      <a:r>
                        <a:rPr lang="tr-TR" dirty="0"/>
                        <a:t>7</a:t>
                      </a:r>
                    </a:p>
                  </a:txBody>
                  <a:tcPr/>
                </a:tc>
                <a:tc>
                  <a:txBody>
                    <a:bodyPr/>
                    <a:lstStyle/>
                    <a:p>
                      <a:pPr algn="ctr"/>
                      <a:r>
                        <a:rPr lang="tr-TR" dirty="0"/>
                        <a:t>30</a:t>
                      </a:r>
                    </a:p>
                  </a:txBody>
                  <a:tcPr/>
                </a:tc>
                <a:tc>
                  <a:txBody>
                    <a:bodyPr/>
                    <a:lstStyle/>
                    <a:p>
                      <a:pPr algn="ctr"/>
                      <a:r>
                        <a:rPr lang="tr-TR" dirty="0"/>
                        <a:t>10</a:t>
                      </a:r>
                    </a:p>
                  </a:txBody>
                  <a:tcPr/>
                </a:tc>
                <a:tc>
                  <a:txBody>
                    <a:bodyPr/>
                    <a:lstStyle/>
                    <a:p>
                      <a:pPr algn="ctr"/>
                      <a:r>
                        <a:rPr lang="tr-TR" dirty="0"/>
                        <a:t>10</a:t>
                      </a:r>
                    </a:p>
                  </a:txBody>
                  <a:tcPr/>
                </a:tc>
                <a:tc>
                  <a:txBody>
                    <a:bodyPr/>
                    <a:lstStyle/>
                    <a:p>
                      <a:pPr algn="ctr"/>
                      <a:r>
                        <a:rPr lang="tr-TR" dirty="0"/>
                        <a:t>10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1666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4294967295"/>
            <p:extLst>
              <p:ext uri="{D42A27DB-BD31-4B8C-83A1-F6EECF244321}">
                <p14:modId xmlns:p14="http://schemas.microsoft.com/office/powerpoint/2010/main" val="2788685304"/>
              </p:ext>
            </p:extLst>
          </p:nvPr>
        </p:nvGraphicFramePr>
        <p:xfrm>
          <a:off x="2" y="3429000"/>
          <a:ext cx="9143998" cy="2671004"/>
        </p:xfrm>
        <a:graphic>
          <a:graphicData uri="http://schemas.openxmlformats.org/drawingml/2006/table">
            <a:tbl>
              <a:tblPr firstRow="1" bandRow="1">
                <a:tableStyleId>{BC89EF96-8CEA-46FF-86C4-4CE0E7609802}</a:tableStyleId>
              </a:tblPr>
              <a:tblGrid>
                <a:gridCol w="1524000">
                  <a:extLst>
                    <a:ext uri="{9D8B030D-6E8A-4147-A177-3AD203B41FA5}">
                      <a16:colId xmlns:a16="http://schemas.microsoft.com/office/drawing/2014/main" val="20000"/>
                    </a:ext>
                  </a:extLst>
                </a:gridCol>
                <a:gridCol w="1330416">
                  <a:extLst>
                    <a:ext uri="{9D8B030D-6E8A-4147-A177-3AD203B41FA5}">
                      <a16:colId xmlns:a16="http://schemas.microsoft.com/office/drawing/2014/main" val="20001"/>
                    </a:ext>
                  </a:extLst>
                </a:gridCol>
                <a:gridCol w="1717582">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413947">
                <a:tc gridSpan="6">
                  <a:txBody>
                    <a:bodyPr/>
                    <a:lstStyle/>
                    <a:p>
                      <a:pPr algn="ctr"/>
                      <a:r>
                        <a:rPr lang="tr-TR" dirty="0">
                          <a:solidFill>
                            <a:schemeClr val="tx1"/>
                          </a:solidFill>
                        </a:rPr>
                        <a:t>DİL</a:t>
                      </a:r>
                      <a:r>
                        <a:rPr lang="tr-TR" baseline="0" dirty="0">
                          <a:solidFill>
                            <a:schemeClr val="tx1"/>
                          </a:solidFill>
                        </a:rPr>
                        <a:t> PUANI</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578391">
                <a:tc gridSpan="6">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413947">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pPr algn="ctr"/>
                      <a:r>
                        <a:rPr lang="tr-TR" dirty="0"/>
                        <a:t>Yabancı Dil</a:t>
                      </a:r>
                      <a:endParaRPr lang="tr-TR" b="1" dirty="0">
                        <a:solidFill>
                          <a:schemeClr val="tx1">
                            <a:lumMod val="95000"/>
                            <a:lumOff val="5000"/>
                          </a:schemeClr>
                        </a:solidFill>
                      </a:endParaRPr>
                    </a:p>
                  </a:txBody>
                  <a:tcPr anchor="ctr"/>
                </a:tc>
                <a:extLst>
                  <a:ext uri="{0D108BD9-81ED-4DB2-BD59-A6C34878D82A}">
                    <a16:rowId xmlns:a16="http://schemas.microsoft.com/office/drawing/2014/main" val="10002"/>
                  </a:ext>
                </a:extLst>
              </a:tr>
              <a:tr h="850772">
                <a:tc>
                  <a:txBody>
                    <a:bodyPr/>
                    <a:lstStyle/>
                    <a:p>
                      <a:pPr algn="ctr"/>
                      <a:r>
                        <a:rPr lang="tr-TR" sz="1400" dirty="0"/>
                        <a:t>Puan Türü</a:t>
                      </a:r>
                      <a:endParaRPr lang="tr-TR" sz="1400" b="1" dirty="0"/>
                    </a:p>
                  </a:txBody>
                  <a:tcPr anchor="ctr"/>
                </a:tc>
                <a:tc>
                  <a:txBody>
                    <a:bodyPr/>
                    <a:lstStyle/>
                    <a:p>
                      <a:pPr algn="ctr"/>
                      <a:r>
                        <a:rPr lang="tr-TR" sz="1400" dirty="0"/>
                        <a:t>Türkçe</a:t>
                      </a:r>
                      <a:endParaRPr lang="tr-TR" sz="1400" b="1" dirty="0"/>
                    </a:p>
                  </a:txBody>
                  <a:tcPr anchor="ctr"/>
                </a:tc>
                <a:tc>
                  <a:txBody>
                    <a:bodyPr/>
                    <a:lstStyle/>
                    <a:p>
                      <a:pPr algn="ctr"/>
                      <a:r>
                        <a:rPr lang="tr-TR" sz="1400" dirty="0"/>
                        <a:t>Temel  Matematik</a:t>
                      </a:r>
                      <a:endParaRPr lang="tr-TR" sz="1400" b="1" dirty="0"/>
                    </a:p>
                  </a:txBody>
                  <a:tcPr anchor="ctr"/>
                </a:tc>
                <a:tc>
                  <a:txBody>
                    <a:bodyPr/>
                    <a:lstStyle/>
                    <a:p>
                      <a:pPr algn="ctr"/>
                      <a:r>
                        <a:rPr lang="tr-TR" sz="1400" dirty="0"/>
                        <a:t>Fen Bilimleri</a:t>
                      </a:r>
                      <a:endParaRPr lang="tr-TR" sz="1400" b="1" dirty="0"/>
                    </a:p>
                  </a:txBody>
                  <a:tcPr anchor="ctr"/>
                </a:tc>
                <a:tc>
                  <a:txBody>
                    <a:bodyPr/>
                    <a:lstStyle/>
                    <a:p>
                      <a:pPr algn="ctr"/>
                      <a:r>
                        <a:rPr lang="tr-TR" sz="1400" dirty="0"/>
                        <a:t>Sosyal Bilimler</a:t>
                      </a:r>
                      <a:endParaRPr lang="tr-TR" sz="1400" b="1" dirty="0"/>
                    </a:p>
                  </a:txBody>
                  <a:tcPr anchor="ctr"/>
                </a:tc>
                <a:tc>
                  <a:txBody>
                    <a:bodyPr/>
                    <a:lstStyle/>
                    <a:p>
                      <a:pPr algn="ctr"/>
                      <a:r>
                        <a:rPr lang="tr-TR" sz="1400" dirty="0"/>
                        <a:t>Yabancı Dil</a:t>
                      </a:r>
                      <a:endParaRPr lang="tr-TR" sz="1400" b="1" dirty="0"/>
                    </a:p>
                  </a:txBody>
                  <a:tcPr anchor="ctr"/>
                </a:tc>
                <a:extLst>
                  <a:ext uri="{0D108BD9-81ED-4DB2-BD59-A6C34878D82A}">
                    <a16:rowId xmlns:a16="http://schemas.microsoft.com/office/drawing/2014/main" val="10003"/>
                  </a:ext>
                </a:extLst>
              </a:tr>
              <a:tr h="413947">
                <a:tc>
                  <a:txBody>
                    <a:bodyPr/>
                    <a:lstStyle/>
                    <a:p>
                      <a:r>
                        <a:rPr lang="tr-TR" dirty="0"/>
                        <a:t>DİL</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dirty="0"/>
                        <a:t>7</a:t>
                      </a:r>
                    </a:p>
                  </a:txBody>
                  <a:tcPr/>
                </a:tc>
                <a:tc>
                  <a:txBody>
                    <a:bodyPr/>
                    <a:lstStyle/>
                    <a:p>
                      <a:pPr algn="ctr"/>
                      <a:r>
                        <a:rPr lang="tr-TR" dirty="0"/>
                        <a:t>7</a:t>
                      </a:r>
                    </a:p>
                  </a:txBody>
                  <a:tcPr/>
                </a:tc>
                <a:tc>
                  <a:txBody>
                    <a:bodyPr/>
                    <a:lstStyle/>
                    <a:p>
                      <a:pPr algn="ctr"/>
                      <a:r>
                        <a:rPr lang="tr-TR" dirty="0"/>
                        <a:t>60</a:t>
                      </a:r>
                    </a:p>
                  </a:txBody>
                  <a:tcPr/>
                </a:tc>
                <a:extLst>
                  <a:ext uri="{0D108BD9-81ED-4DB2-BD59-A6C34878D82A}">
                    <a16:rowId xmlns:a16="http://schemas.microsoft.com/office/drawing/2014/main" val="10004"/>
                  </a:ext>
                </a:extLst>
              </a:tr>
            </a:tbl>
          </a:graphicData>
        </a:graphic>
      </p:graphicFrame>
      <p:graphicFrame>
        <p:nvGraphicFramePr>
          <p:cNvPr id="5" name="3 İçerik Yer Tutucusu"/>
          <p:cNvGraphicFramePr>
            <a:graphicFrameLocks/>
          </p:cNvGraphicFramePr>
          <p:nvPr>
            <p:extLst>
              <p:ext uri="{D42A27DB-BD31-4B8C-83A1-F6EECF244321}">
                <p14:modId xmlns:p14="http://schemas.microsoft.com/office/powerpoint/2010/main" val="3078560527"/>
              </p:ext>
            </p:extLst>
          </p:nvPr>
        </p:nvGraphicFramePr>
        <p:xfrm>
          <a:off x="1" y="237666"/>
          <a:ext cx="9165434" cy="2788920"/>
        </p:xfrm>
        <a:graphic>
          <a:graphicData uri="http://schemas.openxmlformats.org/drawingml/2006/table">
            <a:tbl>
              <a:tblPr firstRow="1" bandRow="1">
                <a:tableStyleId>{5DA37D80-6434-44D0-A028-1B22A696006F}</a:tableStyleId>
              </a:tblPr>
              <a:tblGrid>
                <a:gridCol w="1018382">
                  <a:extLst>
                    <a:ext uri="{9D8B030D-6E8A-4147-A177-3AD203B41FA5}">
                      <a16:colId xmlns:a16="http://schemas.microsoft.com/office/drawing/2014/main" val="20000"/>
                    </a:ext>
                  </a:extLst>
                </a:gridCol>
                <a:gridCol w="889023">
                  <a:extLst>
                    <a:ext uri="{9D8B030D-6E8A-4147-A177-3AD203B41FA5}">
                      <a16:colId xmlns:a16="http://schemas.microsoft.com/office/drawing/2014/main" val="20001"/>
                    </a:ext>
                  </a:extLst>
                </a:gridCol>
                <a:gridCol w="1147739">
                  <a:extLst>
                    <a:ext uri="{9D8B030D-6E8A-4147-A177-3AD203B41FA5}">
                      <a16:colId xmlns:a16="http://schemas.microsoft.com/office/drawing/2014/main" val="20002"/>
                    </a:ext>
                  </a:extLst>
                </a:gridCol>
                <a:gridCol w="1018382">
                  <a:extLst>
                    <a:ext uri="{9D8B030D-6E8A-4147-A177-3AD203B41FA5}">
                      <a16:colId xmlns:a16="http://schemas.microsoft.com/office/drawing/2014/main" val="20003"/>
                    </a:ext>
                  </a:extLst>
                </a:gridCol>
                <a:gridCol w="1018382">
                  <a:extLst>
                    <a:ext uri="{9D8B030D-6E8A-4147-A177-3AD203B41FA5}">
                      <a16:colId xmlns:a16="http://schemas.microsoft.com/office/drawing/2014/main" val="20004"/>
                    </a:ext>
                  </a:extLst>
                </a:gridCol>
                <a:gridCol w="1173138">
                  <a:extLst>
                    <a:ext uri="{9D8B030D-6E8A-4147-A177-3AD203B41FA5}">
                      <a16:colId xmlns:a16="http://schemas.microsoft.com/office/drawing/2014/main" val="20005"/>
                    </a:ext>
                  </a:extLst>
                </a:gridCol>
                <a:gridCol w="863624">
                  <a:extLst>
                    <a:ext uri="{9D8B030D-6E8A-4147-A177-3AD203B41FA5}">
                      <a16:colId xmlns:a16="http://schemas.microsoft.com/office/drawing/2014/main" val="20006"/>
                    </a:ext>
                  </a:extLst>
                </a:gridCol>
                <a:gridCol w="1018382">
                  <a:extLst>
                    <a:ext uri="{9D8B030D-6E8A-4147-A177-3AD203B41FA5}">
                      <a16:colId xmlns:a16="http://schemas.microsoft.com/office/drawing/2014/main" val="20007"/>
                    </a:ext>
                  </a:extLst>
                </a:gridCol>
                <a:gridCol w="1018382">
                  <a:extLst>
                    <a:ext uri="{9D8B030D-6E8A-4147-A177-3AD203B41FA5}">
                      <a16:colId xmlns:a16="http://schemas.microsoft.com/office/drawing/2014/main" val="20008"/>
                    </a:ext>
                  </a:extLst>
                </a:gridCol>
              </a:tblGrid>
              <a:tr h="370840">
                <a:tc gridSpan="9">
                  <a:txBody>
                    <a:bodyPr/>
                    <a:lstStyle/>
                    <a:p>
                      <a:pPr algn="ctr"/>
                      <a:r>
                        <a:rPr lang="tr-TR" dirty="0"/>
                        <a:t>EŞİT AĞIRLIK PUANI</a:t>
                      </a:r>
                      <a:endParaRPr lang="tr-TR" dirty="0">
                        <a:solidFill>
                          <a:schemeClr val="accent6">
                            <a:lumMod val="75000"/>
                          </a:schemeClr>
                        </a:solidFill>
                      </a:endParaRPr>
                    </a:p>
                  </a:txBody>
                  <a:tcPr>
                    <a:solidFill>
                      <a:schemeClr val="accent2">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0840">
                <a:tc gridSpan="9">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370840">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a:t>AYT (Alan</a:t>
                      </a:r>
                      <a:r>
                        <a:rPr lang="tr-TR" baseline="0" dirty="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2"/>
                  </a:ext>
                </a:extLst>
              </a:tr>
              <a:tr h="370840">
                <a:tc rowSpan="2">
                  <a:txBody>
                    <a:bodyPr/>
                    <a:lstStyle/>
                    <a:p>
                      <a:pPr algn="ctr"/>
                      <a:r>
                        <a:rPr lang="tr-TR" sz="1400" dirty="0"/>
                        <a:t>Puan Türü</a:t>
                      </a:r>
                      <a:endParaRPr lang="tr-TR" sz="1400" b="1" dirty="0"/>
                    </a:p>
                  </a:txBody>
                  <a:tcPr anchor="ctr"/>
                </a:tc>
                <a:tc rowSpan="2">
                  <a:txBody>
                    <a:bodyPr/>
                    <a:lstStyle/>
                    <a:p>
                      <a:pPr algn="ctr"/>
                      <a:r>
                        <a:rPr lang="tr-TR" sz="1200" dirty="0"/>
                        <a:t>Türkçe</a:t>
                      </a:r>
                      <a:endParaRPr lang="tr-TR" sz="1200" b="0" dirty="0"/>
                    </a:p>
                  </a:txBody>
                  <a:tcPr anchor="ctr"/>
                </a:tc>
                <a:tc rowSpan="2">
                  <a:txBody>
                    <a:bodyPr/>
                    <a:lstStyle/>
                    <a:p>
                      <a:pPr algn="ctr"/>
                      <a:r>
                        <a:rPr lang="tr-TR" sz="1200" dirty="0"/>
                        <a:t>Temel  Matematik</a:t>
                      </a:r>
                      <a:endParaRPr lang="tr-TR" sz="1200" b="0" dirty="0"/>
                    </a:p>
                  </a:txBody>
                  <a:tcPr anchor="ctr"/>
                </a:tc>
                <a:tc rowSpan="2">
                  <a:txBody>
                    <a:bodyPr/>
                    <a:lstStyle/>
                    <a:p>
                      <a:pPr algn="ctr"/>
                      <a:r>
                        <a:rPr lang="tr-TR" sz="1200" dirty="0"/>
                        <a:t>Fen Bilimleri</a:t>
                      </a:r>
                      <a:endParaRPr lang="tr-TR" sz="1200" b="0" dirty="0"/>
                    </a:p>
                  </a:txBody>
                  <a:tcPr anchor="ctr"/>
                </a:tc>
                <a:tc rowSpan="2">
                  <a:txBody>
                    <a:bodyPr/>
                    <a:lstStyle/>
                    <a:p>
                      <a:pPr algn="ctr"/>
                      <a:r>
                        <a:rPr lang="tr-TR" sz="1200" dirty="0"/>
                        <a:t>Sosyal Bilimler</a:t>
                      </a:r>
                      <a:endParaRPr lang="tr-TR" sz="1200" b="0" dirty="0"/>
                    </a:p>
                  </a:txBody>
                  <a:tcPr anchor="ctr"/>
                </a:tc>
                <a:tc>
                  <a:txBody>
                    <a:bodyPr/>
                    <a:lstStyle/>
                    <a:p>
                      <a:pPr algn="ctr"/>
                      <a:r>
                        <a:rPr lang="tr-TR" sz="1400" dirty="0"/>
                        <a:t>Matematik </a:t>
                      </a:r>
                      <a:endParaRPr lang="tr-TR" sz="1400" b="1" dirty="0"/>
                    </a:p>
                  </a:txBody>
                  <a:tcPr anchor="ctr"/>
                </a:tc>
                <a:tc gridSpan="3">
                  <a:txBody>
                    <a:bodyPr/>
                    <a:lstStyle/>
                    <a:p>
                      <a:pPr algn="ctr"/>
                      <a:r>
                        <a:rPr lang="tr-TR" sz="1400" dirty="0"/>
                        <a:t>Türk Dili ve Edebiyatı-Sosyal Bilimler-1</a:t>
                      </a:r>
                      <a:endParaRPr lang="tr-TR" sz="1400" b="1" dirty="0"/>
                    </a:p>
                  </a:txBody>
                  <a:tcPr anchor="ct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a:t>Matematik</a:t>
                      </a:r>
                      <a:endParaRPr lang="tr-TR" sz="1200" b="0" dirty="0"/>
                    </a:p>
                  </a:txBody>
                  <a:tcPr anchor="ctr"/>
                </a:tc>
                <a:tc>
                  <a:txBody>
                    <a:bodyPr/>
                    <a:lstStyle/>
                    <a:p>
                      <a:pPr algn="ctr"/>
                      <a:r>
                        <a:rPr lang="tr-TR" sz="1200" dirty="0"/>
                        <a:t>Türk Dili ve Edebiyatı </a:t>
                      </a: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t>Tarih-1</a:t>
                      </a:r>
                    </a:p>
                    <a:p>
                      <a:pPr algn="ct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t>Coğrafya-1 </a:t>
                      </a:r>
                    </a:p>
                    <a:p>
                      <a:pPr algn="ctr"/>
                      <a:endParaRPr lang="tr-TR" sz="1200" b="0" dirty="0"/>
                    </a:p>
                  </a:txBody>
                  <a:tcPr anchor="ctr"/>
                </a:tc>
                <a:extLst>
                  <a:ext uri="{0D108BD9-81ED-4DB2-BD59-A6C34878D82A}">
                    <a16:rowId xmlns:a16="http://schemas.microsoft.com/office/drawing/2014/main" val="10004"/>
                  </a:ext>
                </a:extLst>
              </a:tr>
              <a:tr h="370840">
                <a:tc>
                  <a:txBody>
                    <a:bodyPr/>
                    <a:lstStyle/>
                    <a:p>
                      <a:r>
                        <a:rPr lang="tr-TR" dirty="0"/>
                        <a:t>EA</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dirty="0"/>
                        <a:t>7</a:t>
                      </a:r>
                    </a:p>
                  </a:txBody>
                  <a:tcPr/>
                </a:tc>
                <a:tc>
                  <a:txBody>
                    <a:bodyPr/>
                    <a:lstStyle/>
                    <a:p>
                      <a:pPr algn="ctr"/>
                      <a:r>
                        <a:rPr lang="tr-TR" dirty="0"/>
                        <a:t>7</a:t>
                      </a:r>
                    </a:p>
                  </a:txBody>
                  <a:tcPr/>
                </a:tc>
                <a:tc>
                  <a:txBody>
                    <a:bodyPr/>
                    <a:lstStyle/>
                    <a:p>
                      <a:pPr algn="ctr"/>
                      <a:r>
                        <a:rPr lang="tr-TR" dirty="0"/>
                        <a:t>30</a:t>
                      </a:r>
                    </a:p>
                  </a:txBody>
                  <a:tcPr/>
                </a:tc>
                <a:tc>
                  <a:txBody>
                    <a:bodyPr/>
                    <a:lstStyle/>
                    <a:p>
                      <a:pPr algn="ctr"/>
                      <a:r>
                        <a:rPr lang="tr-TR" dirty="0"/>
                        <a:t>18</a:t>
                      </a:r>
                    </a:p>
                  </a:txBody>
                  <a:tcPr/>
                </a:tc>
                <a:tc>
                  <a:txBody>
                    <a:bodyPr/>
                    <a:lstStyle/>
                    <a:p>
                      <a:pPr algn="ctr"/>
                      <a:r>
                        <a:rPr lang="tr-TR" dirty="0"/>
                        <a:t>7</a:t>
                      </a:r>
                    </a:p>
                  </a:txBody>
                  <a:tcPr/>
                </a:tc>
                <a:tc>
                  <a:txBody>
                    <a:bodyPr/>
                    <a:lstStyle/>
                    <a:p>
                      <a:pPr algn="ctr"/>
                      <a:r>
                        <a:rPr lang="tr-TR" dirty="0"/>
                        <a:t>5</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63391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120047"/>
            <a:ext cx="9144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dirty="0"/>
              <a:t>Yükseköğretim Programlarına Başvurabilmek İçin En Az Kaç Puan Almak Gerekir?</a:t>
            </a:r>
            <a:endParaRPr lang="tr-TR" sz="2800" dirty="0">
              <a:ln w="0"/>
              <a:solidFill>
                <a:schemeClr val="accent1"/>
              </a:solidFill>
              <a:effectLst>
                <a:outerShdw blurRad="38100" dist="25400" dir="5400000" algn="ctr" rotWithShape="0">
                  <a:srgbClr val="6E747A">
                    <a:alpha val="43000"/>
                  </a:srgbClr>
                </a:outerShdw>
              </a:effectLst>
              <a:ea typeface="Roboto Bk" pitchFamily="2"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951348910"/>
              </p:ext>
            </p:extLst>
          </p:nvPr>
        </p:nvGraphicFramePr>
        <p:xfrm>
          <a:off x="155275" y="1397000"/>
          <a:ext cx="8747571" cy="4503420"/>
        </p:xfrm>
        <a:graphic>
          <a:graphicData uri="http://schemas.openxmlformats.org/drawingml/2006/table">
            <a:tbl>
              <a:tblPr firstRow="1" bandRow="1">
                <a:tableStyleId>{8EC20E35-A176-4012-BC5E-935CFFF8708E}</a:tableStyleId>
              </a:tblPr>
              <a:tblGrid>
                <a:gridCol w="4556959">
                  <a:extLst>
                    <a:ext uri="{9D8B030D-6E8A-4147-A177-3AD203B41FA5}">
                      <a16:colId xmlns:a16="http://schemas.microsoft.com/office/drawing/2014/main" val="20000"/>
                    </a:ext>
                  </a:extLst>
                </a:gridCol>
                <a:gridCol w="1182792">
                  <a:extLst>
                    <a:ext uri="{9D8B030D-6E8A-4147-A177-3AD203B41FA5}">
                      <a16:colId xmlns:a16="http://schemas.microsoft.com/office/drawing/2014/main" val="20001"/>
                    </a:ext>
                  </a:extLst>
                </a:gridCol>
                <a:gridCol w="3007820">
                  <a:extLst>
                    <a:ext uri="{9D8B030D-6E8A-4147-A177-3AD203B41FA5}">
                      <a16:colId xmlns:a16="http://schemas.microsoft.com/office/drawing/2014/main" val="20002"/>
                    </a:ext>
                  </a:extLst>
                </a:gridCol>
              </a:tblGrid>
              <a:tr h="555856">
                <a:tc>
                  <a:txBody>
                    <a:bodyPr/>
                    <a:lstStyle/>
                    <a:p>
                      <a:pPr algn="ctr"/>
                      <a:r>
                        <a:rPr lang="tr-TR" dirty="0" smtClean="0"/>
                        <a:t>Yükseköğretim Programının Türü</a:t>
                      </a:r>
                      <a:endParaRPr lang="tr-TR" dirty="0"/>
                    </a:p>
                  </a:txBody>
                  <a:tcPr>
                    <a:lnR w="12700" cap="flat" cmpd="sng" algn="ctr">
                      <a:solidFill>
                        <a:schemeClr val="bg1"/>
                      </a:solidFill>
                      <a:prstDash val="solid"/>
                      <a:round/>
                      <a:headEnd type="none" w="med" len="med"/>
                      <a:tailEnd type="none" w="med" len="med"/>
                    </a:lnR>
                    <a:solidFill>
                      <a:schemeClr val="accent6">
                        <a:lumMod val="50000"/>
                      </a:schemeClr>
                    </a:solidFill>
                  </a:tcPr>
                </a:tc>
                <a:tc>
                  <a:txBody>
                    <a:bodyPr/>
                    <a:lstStyle/>
                    <a:p>
                      <a:pPr algn="ctr"/>
                      <a:r>
                        <a:rPr lang="tr-TR" dirty="0" smtClean="0"/>
                        <a:t>İlgili Puan Türleri </a:t>
                      </a:r>
                      <a:endParaRPr lang="tr-T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50000"/>
                      </a:schemeClr>
                    </a:solidFill>
                  </a:tcPr>
                </a:tc>
                <a:tc>
                  <a:txBody>
                    <a:bodyPr/>
                    <a:lstStyle/>
                    <a:p>
                      <a:r>
                        <a:rPr lang="tr-TR" dirty="0" smtClean="0"/>
                        <a:t>Puan/Başarı Sırası Koşulu</a:t>
                      </a:r>
                      <a:endParaRPr lang="tr-TR" dirty="0"/>
                    </a:p>
                  </a:txBody>
                  <a:tcPr>
                    <a:lnL w="12700" cap="flat" cmpd="sng" algn="ctr">
                      <a:solidFill>
                        <a:schemeClr val="bg1"/>
                      </a:solid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0000"/>
                  </a:ext>
                </a:extLst>
              </a:tr>
              <a:tr h="555856">
                <a:tc>
                  <a:txBody>
                    <a:bodyPr/>
                    <a:lstStyle/>
                    <a:p>
                      <a:pPr algn="l"/>
                      <a:r>
                        <a:rPr lang="tr-TR" dirty="0" smtClean="0"/>
                        <a:t>Ön lisans programlarını tercih edebilmek için</a:t>
                      </a:r>
                      <a:endParaRPr lang="tr-TR" dirty="0"/>
                    </a:p>
                  </a:txBody>
                  <a:tcPr anchor="ctr">
                    <a:lnR w="12700" cap="flat" cmpd="sng" algn="ctr">
                      <a:solidFill>
                        <a:schemeClr val="tx1">
                          <a:lumMod val="75000"/>
                          <a:lumOff val="25000"/>
                        </a:schemeClr>
                      </a:solidFill>
                      <a:prstDash val="solid"/>
                      <a:round/>
                      <a:headEnd type="none" w="med" len="med"/>
                      <a:tailEnd type="none" w="med" len="med"/>
                    </a:lnR>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TYT</a:t>
                      </a:r>
                      <a:endParaRPr lang="tr-TR"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TYT sınav puanının hesaplanmış olması gerekmektedir. </a:t>
                      </a:r>
                      <a:endParaRPr lang="tr-TR" dirty="0"/>
                    </a:p>
                  </a:txBody>
                  <a:tcPr anchor="ctr">
                    <a:lnL w="12700" cap="flat" cmpd="sng" algn="ctr">
                      <a:solidFill>
                        <a:schemeClr val="tx1">
                          <a:lumMod val="75000"/>
                          <a:lumOff val="25000"/>
                        </a:schemeClr>
                      </a:solidFill>
                      <a:prstDash val="solid"/>
                      <a:round/>
                      <a:headEnd type="none" w="med" len="med"/>
                      <a:tailEnd type="none" w="med" len="med"/>
                    </a:lnL>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1"/>
                  </a:ext>
                </a:extLst>
              </a:tr>
              <a:tr h="555856">
                <a:tc>
                  <a:txBody>
                    <a:bodyPr/>
                    <a:lstStyle/>
                    <a:p>
                      <a:pPr algn="l"/>
                      <a:r>
                        <a:rPr lang="tr-TR" dirty="0" smtClean="0"/>
                        <a:t>Özel yetenek gerektiren lisans programlarına ön kayıt yaptırabilmek için </a:t>
                      </a:r>
                      <a:r>
                        <a:rPr lang="tr-TR" sz="1050" i="1" dirty="0" smtClean="0"/>
                        <a:t>(Devlet Konservatuvarlarının / Konservatuvarların lise devresi mezunlarının Konservatuvarların lisans devresine yerleştirilmesinde merkezî sınav puanı aranmaz.)</a:t>
                      </a:r>
                      <a:endParaRPr lang="tr-TR" sz="1050" i="1" dirty="0"/>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TYT</a:t>
                      </a:r>
                      <a:endParaRPr lang="tr-TR"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TYT sınav puanının hesaplanmış olması gerekmektedir. * </a:t>
                      </a:r>
                      <a:endParaRPr lang="tr-TR" dirty="0"/>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2"/>
                  </a:ext>
                </a:extLst>
              </a:tr>
              <a:tr h="555856">
                <a:tc>
                  <a:txBody>
                    <a:bodyPr/>
                    <a:lstStyle/>
                    <a:p>
                      <a:pPr algn="l"/>
                      <a:r>
                        <a:rPr lang="tr-TR" dirty="0" smtClean="0"/>
                        <a:t>Merkezi yerleştirme yapılan lisans programlarını tercih edebilmek için</a:t>
                      </a:r>
                      <a:endParaRPr lang="tr-TR" dirty="0"/>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İlgili puan türünde</a:t>
                      </a:r>
                      <a:endParaRPr lang="tr-TR"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smtClean="0"/>
                        <a:t>İlgili puan türünde sınav puanının hesaplanmış olması gerekmektedir.</a:t>
                      </a:r>
                      <a:endParaRPr lang="tr-TR" dirty="0"/>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3"/>
                  </a:ext>
                </a:extLst>
              </a:tr>
              <a:tr h="555856">
                <a:tc>
                  <a:txBody>
                    <a:bodyPr/>
                    <a:lstStyle/>
                    <a:p>
                      <a:pPr algn="l"/>
                      <a:r>
                        <a:rPr lang="tr-TR" dirty="0" smtClean="0"/>
                        <a:t>Özel yetenek gerektiren öğretmenlik programlarına ön kayıt yaptırabilmek için</a:t>
                      </a:r>
                      <a:endParaRPr lang="tr-TR" dirty="0"/>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tcPr>
                </a:tc>
                <a:tc>
                  <a:txBody>
                    <a:bodyPr/>
                    <a:lstStyle/>
                    <a:p>
                      <a:pPr algn="ctr"/>
                      <a:r>
                        <a:rPr lang="tr-TR" dirty="0" smtClean="0"/>
                        <a:t>TYT</a:t>
                      </a:r>
                      <a:endParaRPr lang="tr-TR"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tcPr>
                </a:tc>
                <a:tc>
                  <a:txBody>
                    <a:bodyPr/>
                    <a:lstStyle/>
                    <a:p>
                      <a:pPr algn="ctr"/>
                      <a:r>
                        <a:rPr lang="nl-NL" dirty="0" smtClean="0"/>
                        <a:t>En düşük 800 bininci (800.000)</a:t>
                      </a:r>
                      <a:endParaRPr lang="tr-TR" dirty="0"/>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6" name="Metin kutusu 5"/>
          <p:cNvSpPr txBox="1"/>
          <p:nvPr/>
        </p:nvSpPr>
        <p:spPr>
          <a:xfrm>
            <a:off x="155274" y="6013157"/>
            <a:ext cx="8747571" cy="800219"/>
          </a:xfrm>
          <a:prstGeom prst="rect">
            <a:avLst/>
          </a:prstGeom>
          <a:noFill/>
        </p:spPr>
        <p:txBody>
          <a:bodyPr wrap="square" rtlCol="0">
            <a:spAutoFit/>
          </a:bodyPr>
          <a:lstStyle/>
          <a:p>
            <a:r>
              <a:rPr lang="tr-TR" sz="1400" dirty="0"/>
              <a:t>* Bu programlara en az kaç puan almış adayların başvurabileceklerine ilgili yükseköğretim kurumunca karar verilerek, ilgili yükseköğretim kurumunca basın-yayın organlarıyla adaylara duyurulacaktır. </a:t>
            </a:r>
          </a:p>
          <a:p>
            <a:endParaRPr lang="tr-TR" dirty="0"/>
          </a:p>
        </p:txBody>
      </p:sp>
    </p:spTree>
    <p:extLst>
      <p:ext uri="{BB962C8B-B14F-4D97-AF65-F5344CB8AC3E}">
        <p14:creationId xmlns:p14="http://schemas.microsoft.com/office/powerpoint/2010/main" val="3074015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703577838"/>
              </p:ext>
            </p:extLst>
          </p:nvPr>
        </p:nvGraphicFramePr>
        <p:xfrm>
          <a:off x="323528" y="751580"/>
          <a:ext cx="8350251" cy="4595368"/>
        </p:xfrm>
        <a:graphic>
          <a:graphicData uri="http://schemas.openxmlformats.org/drawingml/2006/table">
            <a:tbl>
              <a:tblPr firstRow="1" bandRow="1">
                <a:tableStyleId>{5C22544A-7EE6-4342-B048-85BDC9FD1C3A}</a:tableStyleId>
              </a:tblPr>
              <a:tblGrid>
                <a:gridCol w="2783417">
                  <a:extLst>
                    <a:ext uri="{9D8B030D-6E8A-4147-A177-3AD203B41FA5}">
                      <a16:colId xmlns:a16="http://schemas.microsoft.com/office/drawing/2014/main" val="20000"/>
                    </a:ext>
                  </a:extLst>
                </a:gridCol>
                <a:gridCol w="2783417">
                  <a:extLst>
                    <a:ext uri="{9D8B030D-6E8A-4147-A177-3AD203B41FA5}">
                      <a16:colId xmlns:a16="http://schemas.microsoft.com/office/drawing/2014/main" val="20001"/>
                    </a:ext>
                  </a:extLst>
                </a:gridCol>
                <a:gridCol w="2783417">
                  <a:extLst>
                    <a:ext uri="{9D8B030D-6E8A-4147-A177-3AD203B41FA5}">
                      <a16:colId xmlns:a16="http://schemas.microsoft.com/office/drawing/2014/main" val="20002"/>
                    </a:ext>
                  </a:extLst>
                </a:gridCol>
              </a:tblGrid>
              <a:tr h="541528">
                <a:tc>
                  <a:txBody>
                    <a:bodyPr/>
                    <a:lstStyle/>
                    <a:p>
                      <a:pPr algn="ctr"/>
                      <a:r>
                        <a:rPr lang="tr-TR" sz="1300" dirty="0"/>
                        <a:t>Program</a:t>
                      </a:r>
                      <a:r>
                        <a:rPr lang="tr-TR" sz="1300" baseline="0" dirty="0"/>
                        <a:t> Türü</a:t>
                      </a:r>
                      <a:endParaRPr lang="tr-TR" sz="1300" dirty="0"/>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A65"/>
                    </a:solidFill>
                  </a:tcPr>
                </a:tc>
                <a:tc>
                  <a:txBody>
                    <a:bodyPr/>
                    <a:lstStyle/>
                    <a:p>
                      <a:pPr algn="ctr"/>
                      <a:r>
                        <a:rPr lang="tr-TR" sz="1300" dirty="0"/>
                        <a:t>İlgili Puan Türü</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A65"/>
                    </a:solidFill>
                  </a:tcPr>
                </a:tc>
                <a:tc>
                  <a:txBody>
                    <a:bodyPr/>
                    <a:lstStyle/>
                    <a:p>
                      <a:pPr algn="ctr"/>
                      <a:r>
                        <a:rPr lang="tr-TR" sz="1300" dirty="0"/>
                        <a:t>Başarı Sırası</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A65"/>
                    </a:solidFill>
                  </a:tcPr>
                </a:tc>
                <a:extLst>
                  <a:ext uri="{0D108BD9-81ED-4DB2-BD59-A6C34878D82A}">
                    <a16:rowId xmlns:a16="http://schemas.microsoft.com/office/drawing/2014/main" val="10000"/>
                  </a:ext>
                </a:extLst>
              </a:tr>
              <a:tr h="541528">
                <a:tc>
                  <a:txBody>
                    <a:bodyPr/>
                    <a:lstStyle/>
                    <a:p>
                      <a:r>
                        <a:rPr lang="tr-TR" sz="1600" b="1" dirty="0"/>
                        <a:t>Tıp</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a:t>Sayısal</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a:t>En Düşük 50 bininci </a:t>
                      </a:r>
                      <a:r>
                        <a:rPr lang="tr-TR" sz="1600" b="1" dirty="0"/>
                        <a:t>(50.000)</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41528">
                <a:tc>
                  <a:txBody>
                    <a:bodyPr/>
                    <a:lstStyle/>
                    <a:p>
                      <a:r>
                        <a:rPr lang="tr-TR" sz="1600" b="1" dirty="0"/>
                        <a:t>Eczacılık</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a:t>Sayısal</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b="0" dirty="0"/>
                        <a:t>En Düşük 100 bininci </a:t>
                      </a:r>
                      <a:r>
                        <a:rPr lang="tr-TR" sz="1600" b="1" dirty="0"/>
                        <a:t>(100.000)</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41528">
                <a:tc>
                  <a:txBody>
                    <a:bodyPr/>
                    <a:lstStyle/>
                    <a:p>
                      <a:r>
                        <a:rPr lang="tr-TR" sz="1600" b="1" dirty="0"/>
                        <a:t>Diş Hekimliği</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a:t>Sayısal</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b="0" dirty="0"/>
                        <a:t>En Düşük 80 bininci </a:t>
                      </a:r>
                      <a:r>
                        <a:rPr lang="tr-TR" sz="1600" b="1" dirty="0"/>
                        <a:t>(80.000)</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41528">
                <a:tc>
                  <a:txBody>
                    <a:bodyPr/>
                    <a:lstStyle/>
                    <a:p>
                      <a:r>
                        <a:rPr lang="tr-TR" sz="1600" b="1" dirty="0"/>
                        <a:t>Hukuk</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a:t>Eşit Ağırlık</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a:t>En Düşük 100 bininci</a:t>
                      </a:r>
                      <a:r>
                        <a:rPr lang="tr-TR" sz="1600" baseline="0" dirty="0"/>
                        <a:t> </a:t>
                      </a:r>
                      <a:r>
                        <a:rPr lang="tr-TR" sz="1600" b="1" baseline="0" dirty="0"/>
                        <a:t>(100.000)</a:t>
                      </a:r>
                      <a:endParaRPr lang="tr-TR" sz="1600" b="1" dirty="0"/>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41528">
                <a:tc>
                  <a:txBody>
                    <a:bodyPr/>
                    <a:lstStyle/>
                    <a:p>
                      <a:r>
                        <a:rPr lang="tr-TR" sz="1600" b="1" dirty="0"/>
                        <a:t>Mühendislik***</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a:t>Sayısal</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a:t>En Düşük 300 bininci </a:t>
                      </a:r>
                      <a:r>
                        <a:rPr lang="tr-TR" sz="1600" b="1" dirty="0"/>
                        <a:t>(300.000)</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541528">
                <a:tc>
                  <a:txBody>
                    <a:bodyPr/>
                    <a:lstStyle/>
                    <a:p>
                      <a:r>
                        <a:rPr lang="tr-TR" sz="1600" b="1" dirty="0"/>
                        <a:t>Mimarlık</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a:t>Sayısal</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a:t>En Düşük 250 bininci </a:t>
                      </a:r>
                      <a:r>
                        <a:rPr lang="tr-TR" sz="1600" b="1" dirty="0"/>
                        <a:t>(250.000)</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541528">
                <a:tc>
                  <a:txBody>
                    <a:bodyPr/>
                    <a:lstStyle/>
                    <a:p>
                      <a:r>
                        <a:rPr lang="tr-TR" sz="1600" b="1" dirty="0"/>
                        <a:t>Öğretmenlik</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a:t>İlgili Puan Türünde</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a:t>En Düşük 300 bininci </a:t>
                      </a:r>
                      <a:r>
                        <a:rPr lang="tr-TR" sz="1600" b="1" dirty="0"/>
                        <a:t>(300.000)</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
        <p:nvSpPr>
          <p:cNvPr id="5" name="Dikdörtgen 4"/>
          <p:cNvSpPr/>
          <p:nvPr/>
        </p:nvSpPr>
        <p:spPr>
          <a:xfrm>
            <a:off x="-36512" y="5346948"/>
            <a:ext cx="9354970" cy="553998"/>
          </a:xfrm>
          <a:prstGeom prst="rect">
            <a:avLst/>
          </a:prstGeom>
        </p:spPr>
        <p:txBody>
          <a:bodyPr wrap="square">
            <a:spAutoFit/>
          </a:bodyPr>
          <a:lstStyle/>
          <a:p>
            <a:pPr algn="just"/>
            <a:r>
              <a:rPr lang="tr-TR" sz="1600" b="1" dirty="0">
                <a:solidFill>
                  <a:srgbClr val="000000"/>
                </a:solidFill>
                <a:latin typeface="Times New Roman" panose="02020603050405020304" pitchFamily="18" charset="0"/>
              </a:rPr>
              <a:t>**</a:t>
            </a:r>
            <a:r>
              <a:rPr lang="tr-TR" sz="1400" b="1" dirty="0">
                <a:solidFill>
                  <a:srgbClr val="000000"/>
                </a:solidFill>
                <a:latin typeface="Times New Roman" panose="02020603050405020304" pitchFamily="18" charset="0"/>
              </a:rPr>
              <a:t>Vakıf Yükseköğretim Kurumları, ilgili programlar için belirlenen asgari başarı sırası şartının daha üzerinde bir başarı sırası şartı belirleyebilecektir. </a:t>
            </a:r>
            <a:endParaRPr lang="tr-TR" sz="1400" b="1" dirty="0"/>
          </a:p>
        </p:txBody>
      </p:sp>
      <p:sp>
        <p:nvSpPr>
          <p:cNvPr id="6" name="Dikdörtgen 5"/>
          <p:cNvSpPr/>
          <p:nvPr/>
        </p:nvSpPr>
        <p:spPr>
          <a:xfrm>
            <a:off x="49912" y="5858688"/>
            <a:ext cx="9503485" cy="738664"/>
          </a:xfrm>
          <a:prstGeom prst="rect">
            <a:avLst/>
          </a:prstGeom>
        </p:spPr>
        <p:txBody>
          <a:bodyPr wrap="square">
            <a:spAutoFit/>
          </a:bodyPr>
          <a:lstStyle/>
          <a:p>
            <a:r>
              <a:rPr lang="tr-TR" sz="1400" b="1" dirty="0"/>
              <a:t>***Mühendislik programlarına </a:t>
            </a:r>
            <a:r>
              <a:rPr lang="tr-TR" sz="1400" dirty="0"/>
              <a:t>yerleştirme işlemlerinde (Orman, Ziraat, Tarım Bilimleri ve Teknolojileri, Su Ürünleri/Su Bilimleri Fakülteleri programları ile Ağaç İşleri Endüstri Mühendisliği programları, </a:t>
            </a:r>
            <a:r>
              <a:rPr lang="tr-TR" sz="1400" dirty="0" err="1"/>
              <a:t>Biyosistem</a:t>
            </a:r>
            <a:r>
              <a:rPr lang="tr-TR" sz="1400" dirty="0"/>
              <a:t> Mühendisliği, Balıkçılık Teknolojisi Mühendisliği, Su Ürünleri Mühendisliği programları hariç; Ziraat Fakültelerinin Gıda Mühendisliği programları dâhil)</a:t>
            </a:r>
          </a:p>
        </p:txBody>
      </p:sp>
      <p:sp>
        <p:nvSpPr>
          <p:cNvPr id="7" name="Metin kutusu 6"/>
          <p:cNvSpPr txBox="1"/>
          <p:nvPr/>
        </p:nvSpPr>
        <p:spPr>
          <a:xfrm>
            <a:off x="179512" y="142275"/>
            <a:ext cx="3816066" cy="461793"/>
          </a:xfrm>
          <a:prstGeom prst="rect">
            <a:avLst/>
          </a:prstGeom>
          <a:noFill/>
        </p:spPr>
        <p:txBody>
          <a:bodyPr wrap="square" rtlCol="0">
            <a:spAutoFit/>
          </a:bodyPr>
          <a:lstStyle/>
          <a:p>
            <a:pPr algn="ctr"/>
            <a:r>
              <a:rPr lang="tr-TR" sz="2401" b="1" dirty="0"/>
              <a:t>Başarı </a:t>
            </a:r>
            <a:r>
              <a:rPr lang="tr-TR" sz="2401" b="1" dirty="0" smtClean="0"/>
              <a:t>Sıralaması </a:t>
            </a:r>
            <a:r>
              <a:rPr lang="tr-TR" sz="2401" b="1" dirty="0"/>
              <a:t>Şartı</a:t>
            </a:r>
          </a:p>
        </p:txBody>
      </p:sp>
    </p:spTree>
    <p:extLst>
      <p:ext uri="{BB962C8B-B14F-4D97-AF65-F5344CB8AC3E}">
        <p14:creationId xmlns:p14="http://schemas.microsoft.com/office/powerpoint/2010/main" val="391695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700808"/>
            <a:ext cx="8496944" cy="2677656"/>
          </a:xfrm>
          <a:prstGeom prst="rect">
            <a:avLst/>
          </a:prstGeom>
        </p:spPr>
        <p:txBody>
          <a:bodyPr wrap="square">
            <a:spAutoFit/>
          </a:bodyPr>
          <a:lstStyle/>
          <a:p>
            <a:pPr algn="ctr">
              <a:lnSpc>
                <a:spcPct val="200000"/>
              </a:lnSpc>
            </a:pPr>
            <a:r>
              <a:rPr lang="tr-TR" sz="2800" b="1" dirty="0">
                <a:solidFill>
                  <a:srgbClr val="292929"/>
                </a:solidFill>
              </a:rPr>
              <a:t>2022 – 2023 EĞİTİM ÖĞRETİM YILI</a:t>
            </a:r>
          </a:p>
          <a:p>
            <a:pPr algn="ctr">
              <a:lnSpc>
                <a:spcPct val="200000"/>
              </a:lnSpc>
            </a:pPr>
            <a:r>
              <a:rPr lang="tr-TR" sz="2800" b="1" dirty="0">
                <a:solidFill>
                  <a:srgbClr val="292929"/>
                </a:solidFill>
              </a:rPr>
              <a:t>REHBERLİK VE PSİKOLOJİK DANIŞMA HİZMETLERİ </a:t>
            </a:r>
          </a:p>
          <a:p>
            <a:pPr algn="ctr">
              <a:lnSpc>
                <a:spcPct val="200000"/>
              </a:lnSpc>
            </a:pPr>
            <a:r>
              <a:rPr lang="tr-TR" sz="2800" b="1" dirty="0">
                <a:solidFill>
                  <a:srgbClr val="292929"/>
                </a:solidFill>
              </a:rPr>
              <a:t>İÇERİK HAZIRLAMA KOMİSYONU</a:t>
            </a:r>
            <a:endParaRPr lang="en-US" sz="2800" b="1" dirty="0">
              <a:solidFill>
                <a:srgbClr val="292929"/>
              </a:solidFill>
            </a:endParaRPr>
          </a:p>
        </p:txBody>
      </p:sp>
    </p:spTree>
    <p:extLst>
      <p:ext uri="{BB962C8B-B14F-4D97-AF65-F5344CB8AC3E}">
        <p14:creationId xmlns:p14="http://schemas.microsoft.com/office/powerpoint/2010/main" val="112048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a:spLocks noGrp="1"/>
          </p:cNvSpPr>
          <p:nvPr>
            <p:ph idx="4294967295"/>
          </p:nvPr>
        </p:nvSpPr>
        <p:spPr>
          <a:xfrm>
            <a:off x="323528" y="1628800"/>
            <a:ext cx="8229600" cy="4525963"/>
          </a:xfrm>
          <a:prstGeom prst="rect">
            <a:avLst/>
          </a:prstGeom>
        </p:spPr>
        <p:txBody>
          <a:bodyPr>
            <a:normAutofit fontScale="92500" lnSpcReduction="10000"/>
          </a:bodyPr>
          <a:lstStyle/>
          <a:p>
            <a:pPr>
              <a:buFont typeface="Arial" charset="0"/>
              <a:buChar char="•"/>
            </a:pPr>
            <a:r>
              <a:rPr lang="tr-TR" sz="2600" dirty="0"/>
              <a:t>Astsubay Meslek Yüksekokulu seçim aşamasında kullanılacaktır. </a:t>
            </a:r>
          </a:p>
          <a:p>
            <a:pPr>
              <a:buFont typeface="Arial" charset="0"/>
              <a:buChar char="•"/>
            </a:pPr>
            <a:endParaRPr lang="tr-TR" sz="2600" dirty="0"/>
          </a:p>
          <a:p>
            <a:pPr>
              <a:buFont typeface="Arial" charset="0"/>
              <a:buChar char="•"/>
            </a:pPr>
            <a:r>
              <a:rPr lang="tr-TR" sz="2600" b="1" dirty="0">
                <a:solidFill>
                  <a:srgbClr val="FF0000"/>
                </a:solidFill>
              </a:rPr>
              <a:t>***Subaylık ve Astsubaylık ön başvuruları için adayların  Milli Savunma üniversitesi Sınavını (MSÜ) takip etmeleri gerekmektedir. ***</a:t>
            </a:r>
          </a:p>
          <a:p>
            <a:pPr>
              <a:buFont typeface="Arial" charset="0"/>
              <a:buChar char="•"/>
            </a:pPr>
            <a:endParaRPr lang="tr-TR" sz="2400" dirty="0"/>
          </a:p>
          <a:p>
            <a:r>
              <a:rPr lang="tr-TR" sz="2600" dirty="0"/>
              <a:t> </a:t>
            </a:r>
            <a:r>
              <a:rPr lang="tr-TR" sz="2600" dirty="0" smtClean="0"/>
              <a:t>PMO için </a:t>
            </a:r>
            <a:r>
              <a:rPr lang="tr-TR" sz="2400" dirty="0" smtClean="0"/>
              <a:t>ÖSYM tarafından </a:t>
            </a:r>
            <a:r>
              <a:rPr lang="tr-TR" sz="2400" dirty="0"/>
              <a:t>yapılacak olan üniversiteye giriş sınavından istenilen puanı almış olmak, Polis Akademisi Başkanlığınca yapılan Aday Değerlendirme ve Seçme Sınavında ve ÖSYM Başkanlığı tarafından yapılacak PMYO Sınavında başarılı olmak şartları aranmaktadır.</a:t>
            </a:r>
          </a:p>
        </p:txBody>
      </p:sp>
      <p:grpSp>
        <p:nvGrpSpPr>
          <p:cNvPr id="11" name="Group 3">
            <a:extLst>
              <a:ext uri="{FF2B5EF4-FFF2-40B4-BE49-F238E27FC236}">
                <a16:creationId xmlns:a16="http://schemas.microsoft.com/office/drawing/2014/main" id="{0D02BC23-406D-4308-AC28-C1377D18EEF4}"/>
              </a:ext>
            </a:extLst>
          </p:cNvPr>
          <p:cNvGrpSpPr/>
          <p:nvPr/>
        </p:nvGrpSpPr>
        <p:grpSpPr>
          <a:xfrm>
            <a:off x="16506" y="44624"/>
            <a:ext cx="9144000" cy="977502"/>
            <a:chOff x="-196528" y="-950787"/>
            <a:chExt cx="12192000" cy="1303336"/>
          </a:xfrm>
        </p:grpSpPr>
        <p:sp>
          <p:nvSpPr>
            <p:cNvPr id="12" name="TextBox 4">
              <a:extLst>
                <a:ext uri="{FF2B5EF4-FFF2-40B4-BE49-F238E27FC236}">
                  <a16:creationId xmlns:a16="http://schemas.microsoft.com/office/drawing/2014/main" id="{59ECDAE5-746C-4FC8-8767-76B4D11AF0E8}"/>
                </a:ext>
              </a:extLst>
            </p:cNvPr>
            <p:cNvSpPr txBox="1"/>
            <p:nvPr/>
          </p:nvSpPr>
          <p:spPr>
            <a:xfrm>
              <a:off x="-196528" y="-950787"/>
              <a:ext cx="12192000" cy="12721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dirty="0" smtClean="0">
                  <a:solidFill>
                    <a:schemeClr val="bg2">
                      <a:lumMod val="25000"/>
                    </a:schemeClr>
                  </a:solidFill>
                </a:rPr>
                <a:t>TYT </a:t>
              </a:r>
              <a:r>
                <a:rPr lang="tr-TR" sz="2800" dirty="0">
                  <a:solidFill>
                    <a:schemeClr val="bg2">
                      <a:lumMod val="25000"/>
                    </a:schemeClr>
                  </a:solidFill>
                </a:rPr>
                <a:t>PUANI İLE MSÜ ve POLİS MESLEK </a:t>
              </a:r>
              <a:br>
                <a:rPr lang="tr-TR" sz="2800" dirty="0">
                  <a:solidFill>
                    <a:schemeClr val="bg2">
                      <a:lumMod val="25000"/>
                    </a:schemeClr>
                  </a:solidFill>
                </a:rPr>
              </a:br>
              <a:r>
                <a:rPr lang="tr-TR" sz="2800" dirty="0">
                  <a:solidFill>
                    <a:schemeClr val="bg2">
                      <a:lumMod val="25000"/>
                    </a:schemeClr>
                  </a:solidFill>
                </a:rPr>
                <a:t>YÜKSEKOKULU ÖN </a:t>
              </a:r>
              <a:r>
                <a:rPr lang="tr-TR" sz="2800" dirty="0" smtClean="0">
                  <a:solidFill>
                    <a:schemeClr val="bg2">
                      <a:lumMod val="25000"/>
                    </a:schemeClr>
                  </a:solidFill>
                </a:rPr>
                <a:t>BAŞVURULARI</a:t>
              </a:r>
              <a:endParaRPr lang="tr-TR" sz="2800" dirty="0">
                <a:ln w="0"/>
                <a:solidFill>
                  <a:schemeClr val="bg2">
                    <a:lumMod val="25000"/>
                  </a:schemeClr>
                </a:solidFill>
                <a:effectLst>
                  <a:outerShdw blurRad="38100" dist="25400" dir="5400000" algn="ctr" rotWithShape="0">
                    <a:srgbClr val="6E747A">
                      <a:alpha val="43000"/>
                    </a:srgbClr>
                  </a:outerShdw>
                </a:effectLst>
                <a:latin typeface="Arial Black" pitchFamily="34" charset="0"/>
              </a:endParaRPr>
            </a:p>
          </p:txBody>
        </p:sp>
        <p:sp>
          <p:nvSpPr>
            <p:cNvPr id="13" name="Rectangle 5">
              <a:extLst>
                <a:ext uri="{FF2B5EF4-FFF2-40B4-BE49-F238E27FC236}">
                  <a16:creationId xmlns:a16="http://schemas.microsoft.com/office/drawing/2014/main" id="{A41A16B8-481C-4461-B278-2921B0C51142}"/>
                </a:ext>
              </a:extLst>
            </p:cNvPr>
            <p:cNvSpPr/>
            <p:nvPr/>
          </p:nvSpPr>
          <p:spPr>
            <a:xfrm>
              <a:off x="324617" y="-345078"/>
              <a:ext cx="10944665" cy="697627"/>
            </a:xfrm>
            <a:prstGeom prst="rect">
              <a:avLst/>
            </a:prstGeom>
          </p:spPr>
          <p:txBody>
            <a:bodyPr wrap="square">
              <a:spAutoFit/>
            </a:bodyPr>
            <a:lstStyle/>
            <a:p>
              <a:pPr algn="ct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822065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4693" y="1133847"/>
            <a:ext cx="4953000" cy="1200329"/>
          </a:xfrm>
          <a:prstGeom prst="rect">
            <a:avLst/>
          </a:prstGeom>
        </p:spPr>
        <p:txBody>
          <a:bodyPr>
            <a:spAutoFit/>
          </a:bodyPr>
          <a:lstStyle/>
          <a:p>
            <a:pPr marL="285738" indent="-285738" algn="just">
              <a:buFont typeface="Arial" panose="020B0604020202020204" pitchFamily="34" charset="0"/>
              <a:buChar char="•"/>
            </a:pPr>
            <a:r>
              <a:rPr lang="tr-TR" dirty="0">
                <a:solidFill>
                  <a:srgbClr val="D40000"/>
                </a:solidFill>
              </a:rPr>
              <a:t>Puanlar 100-500 puan aralığında hesaplanacaktır. Adayların bu puanlarına Ortaöğretim Başarı Puanı (OBP) hesaplanarak eklenecektir. </a:t>
            </a:r>
          </a:p>
        </p:txBody>
      </p:sp>
      <p:sp>
        <p:nvSpPr>
          <p:cNvPr id="5" name="Dikdörtgen 4"/>
          <p:cNvSpPr/>
          <p:nvPr/>
        </p:nvSpPr>
        <p:spPr>
          <a:xfrm>
            <a:off x="35496" y="2743488"/>
            <a:ext cx="9131394" cy="1608389"/>
          </a:xfrm>
          <a:prstGeom prst="rect">
            <a:avLst/>
          </a:prstGeom>
        </p:spPr>
        <p:txBody>
          <a:bodyPr wrap="square">
            <a:spAutoFit/>
          </a:bodyPr>
          <a:lstStyle/>
          <a:p>
            <a:pPr algn="just">
              <a:lnSpc>
                <a:spcPct val="125000"/>
              </a:lnSpc>
            </a:pPr>
            <a:r>
              <a:rPr lang="tr-TR" sz="1600" dirty="0"/>
              <a:t>Ortaöğretim bitirme notları en küçüğü 250, en büyüğü 500 olmak üzere ortaöğretim başarı puanına dönüştürülecektir. Ortaöğretimde alınan 100 üzerinden diploma notu, 5 ile çarpılarak Ortaöğretim Başarı Puanına (OBP) dönüştürülecektir. Böylece, 50 olan en düşük diploma notu için OBP 250 olacak, en yüksek 100 olan diploma notu için de OBP 500 olacaktır. Diploma notu bildirilmeyen adayların diploma notu ile 50’nin altında olan diploma notları, 50 olarak değerlendirmeye alınacaktır. </a:t>
            </a:r>
          </a:p>
        </p:txBody>
      </p:sp>
      <p:sp>
        <p:nvSpPr>
          <p:cNvPr id="6" name="Dikdörtgen 5"/>
          <p:cNvSpPr/>
          <p:nvPr/>
        </p:nvSpPr>
        <p:spPr>
          <a:xfrm>
            <a:off x="1622196" y="355203"/>
            <a:ext cx="6326475" cy="369332"/>
          </a:xfrm>
          <a:prstGeom prst="rect">
            <a:avLst/>
          </a:prstGeom>
        </p:spPr>
        <p:txBody>
          <a:bodyPr wrap="none">
            <a:spAutoFit/>
          </a:bodyPr>
          <a:lstStyle/>
          <a:p>
            <a:r>
              <a:rPr lang="tr-TR" b="1" dirty="0"/>
              <a:t>ORTAÖĞRETİM BAŞARI PUANI (OBP) NASIL HESAPLANACAKTIR? </a:t>
            </a:r>
          </a:p>
        </p:txBody>
      </p:sp>
      <p:sp>
        <p:nvSpPr>
          <p:cNvPr id="7" name="Dikdörtgen 6"/>
          <p:cNvSpPr/>
          <p:nvPr/>
        </p:nvSpPr>
        <p:spPr>
          <a:xfrm>
            <a:off x="35497" y="4680046"/>
            <a:ext cx="9108503" cy="584775"/>
          </a:xfrm>
          <a:prstGeom prst="rect">
            <a:avLst/>
          </a:prstGeom>
        </p:spPr>
        <p:txBody>
          <a:bodyPr wrap="square">
            <a:spAutoFit/>
          </a:bodyPr>
          <a:lstStyle/>
          <a:p>
            <a:pPr algn="just"/>
            <a:r>
              <a:rPr lang="tr-TR" sz="1600" dirty="0"/>
              <a:t>Her aday için hesaplanmış olan OBP; </a:t>
            </a:r>
            <a:r>
              <a:rPr lang="tr-TR" sz="1600" b="1" dirty="0">
                <a:solidFill>
                  <a:srgbClr val="C00000"/>
                </a:solidFill>
              </a:rPr>
              <a:t>0,12 </a:t>
            </a:r>
            <a:r>
              <a:rPr lang="tr-TR" sz="1600" dirty="0"/>
              <a:t>katsayısı ile çarpılarak sınav puanlarına eklenecek ve böylece adayların yerleştirme puanları hesaplanacaktır. </a:t>
            </a: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40258" t="77654" r="39434" b="2038"/>
          <a:stretch/>
        </p:blipFill>
        <p:spPr>
          <a:xfrm>
            <a:off x="253176" y="1054189"/>
            <a:ext cx="1392702" cy="1392702"/>
          </a:xfrm>
          <a:prstGeom prst="rect">
            <a:avLst/>
          </a:prstGeom>
        </p:spPr>
      </p:pic>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t="59525" r="79104" b="21808"/>
          <a:stretch/>
        </p:blipFill>
        <p:spPr>
          <a:xfrm>
            <a:off x="3884668" y="5570163"/>
            <a:ext cx="1433048" cy="1280161"/>
          </a:xfrm>
          <a:prstGeom prst="rect">
            <a:avLst/>
          </a:prstGeom>
        </p:spPr>
      </p:pic>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t="21454" r="79466" b="60084"/>
          <a:stretch/>
        </p:blipFill>
        <p:spPr>
          <a:xfrm>
            <a:off x="7556509" y="1017435"/>
            <a:ext cx="1408213" cy="1266093"/>
          </a:xfrm>
          <a:prstGeom prst="rect">
            <a:avLst/>
          </a:prstGeom>
        </p:spPr>
      </p:pic>
    </p:spTree>
    <p:extLst>
      <p:ext uri="{BB962C8B-B14F-4D97-AF65-F5344CB8AC3E}">
        <p14:creationId xmlns:p14="http://schemas.microsoft.com/office/powerpoint/2010/main" val="2574356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090259" y="859016"/>
            <a:ext cx="1505540" cy="523092"/>
          </a:xfrm>
          <a:prstGeom prst="rect">
            <a:avLst/>
          </a:prstGeom>
          <a:noFill/>
        </p:spPr>
        <p:txBody>
          <a:bodyPr wrap="none" rtlCol="0">
            <a:spAutoFit/>
          </a:bodyPr>
          <a:lstStyle/>
          <a:p>
            <a:r>
              <a:rPr lang="tr-TR" sz="2799" b="1" dirty="0"/>
              <a:t>EK PUAN</a:t>
            </a:r>
          </a:p>
        </p:txBody>
      </p:sp>
      <p:sp>
        <p:nvSpPr>
          <p:cNvPr id="5" name="Dikdörtgen 4"/>
          <p:cNvSpPr/>
          <p:nvPr/>
        </p:nvSpPr>
        <p:spPr>
          <a:xfrm>
            <a:off x="166150" y="2246488"/>
            <a:ext cx="9010650" cy="1031308"/>
          </a:xfrm>
          <a:prstGeom prst="rect">
            <a:avLst/>
          </a:prstGeom>
        </p:spPr>
        <p:txBody>
          <a:bodyPr wrap="square">
            <a:spAutoFit/>
          </a:bodyPr>
          <a:lstStyle/>
          <a:p>
            <a:pPr algn="just">
              <a:lnSpc>
                <a:spcPct val="125000"/>
              </a:lnSpc>
            </a:pPr>
            <a:r>
              <a:rPr lang="tr-TR" sz="1600" dirty="0"/>
              <a:t>Bir mesleğe yönelik program uygulayan ortaöğretim kurumları (meslek liseleri) mezunları, kendi alanlarıyla ilişkili </a:t>
            </a:r>
            <a:r>
              <a:rPr lang="tr-TR" b="1" dirty="0"/>
              <a:t>ön lisans programlarını </a:t>
            </a:r>
            <a:r>
              <a:rPr lang="tr-TR" sz="1600" dirty="0"/>
              <a:t>tercih ettiklerinde </a:t>
            </a:r>
            <a:r>
              <a:rPr lang="tr-TR" sz="1600" dirty="0" err="1"/>
              <a:t>OBP’nin</a:t>
            </a:r>
            <a:r>
              <a:rPr lang="tr-TR" sz="1600" dirty="0"/>
              <a:t> </a:t>
            </a:r>
            <a:r>
              <a:rPr lang="tr-TR" sz="1600" b="1" dirty="0"/>
              <a:t>0,06</a:t>
            </a:r>
            <a:r>
              <a:rPr lang="tr-TR" sz="1600" dirty="0"/>
              <a:t> katsayısı ile çarpımından elde edilecek ek puanları da yerleştirme puanlarına eklenecektir. </a:t>
            </a:r>
          </a:p>
        </p:txBody>
      </p:sp>
      <p:sp>
        <p:nvSpPr>
          <p:cNvPr id="6" name="Dikdörtgen 5"/>
          <p:cNvSpPr/>
          <p:nvPr/>
        </p:nvSpPr>
        <p:spPr>
          <a:xfrm>
            <a:off x="35496" y="3822447"/>
            <a:ext cx="9010650" cy="16014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25000"/>
              </a:lnSpc>
            </a:pPr>
            <a:r>
              <a:rPr lang="tr-TR" sz="1600" dirty="0"/>
              <a:t>Bir mesleğe yönelik program uygulayan  ortaöğretim kurumuna (meslek liselerine) 30.03.2012 tarihinden önce kayıt olan adaylar için; kendi alanlarıyla ilişkili lisans programlarını tercih ettiklerinde </a:t>
            </a:r>
            <a:r>
              <a:rPr lang="tr-TR" sz="1600" dirty="0" err="1"/>
              <a:t>OBP’nin</a:t>
            </a:r>
            <a:r>
              <a:rPr lang="tr-TR" sz="1600" dirty="0"/>
              <a:t> 0,06 katsayısı ile çarpımından elde edilecek ek puanları da yerleştirme puanlarına eklenecektir.  30.03.2012 tarihinden sonra kayıt olan adaylar lisans tercihlerinde ek puan almayacaklardır.</a:t>
            </a:r>
          </a:p>
        </p:txBody>
      </p:sp>
      <p:pic>
        <p:nvPicPr>
          <p:cNvPr id="7" name="Resim 6"/>
          <p:cNvPicPr>
            <a:picLocks noChangeAspect="1"/>
          </p:cNvPicPr>
          <p:nvPr/>
        </p:nvPicPr>
        <p:blipFill>
          <a:blip r:embed="rId2"/>
          <a:stretch>
            <a:fillRect/>
          </a:stretch>
        </p:blipFill>
        <p:spPr>
          <a:xfrm>
            <a:off x="35496" y="44624"/>
            <a:ext cx="2069520" cy="1978749"/>
          </a:xfrm>
          <a:prstGeom prst="rect">
            <a:avLst/>
          </a:prstGeom>
        </p:spPr>
      </p:pic>
    </p:spTree>
    <p:extLst>
      <p:ext uri="{BB962C8B-B14F-4D97-AF65-F5344CB8AC3E}">
        <p14:creationId xmlns:p14="http://schemas.microsoft.com/office/powerpoint/2010/main" val="270267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988840"/>
            <a:ext cx="3292938" cy="3292938"/>
          </a:xfrm>
          <a:prstGeom prst="rect">
            <a:avLst/>
          </a:prstGeom>
        </p:spPr>
      </p:pic>
      <p:sp>
        <p:nvSpPr>
          <p:cNvPr id="5" name="Dikdörtgen 4"/>
          <p:cNvSpPr/>
          <p:nvPr/>
        </p:nvSpPr>
        <p:spPr>
          <a:xfrm>
            <a:off x="-36512" y="3144689"/>
            <a:ext cx="5617745" cy="2625142"/>
          </a:xfrm>
          <a:prstGeom prst="rect">
            <a:avLst/>
          </a:prstGeom>
        </p:spPr>
        <p:txBody>
          <a:bodyPr wrap="square">
            <a:spAutoFit/>
          </a:bodyPr>
          <a:lstStyle/>
          <a:p>
            <a:pPr marL="10319" marR="4128" algn="ctr">
              <a:lnSpc>
                <a:spcPct val="125000"/>
              </a:lnSpc>
            </a:pPr>
            <a:r>
              <a:rPr lang="tr-TR" sz="1463" b="1" spc="-4" dirty="0">
                <a:latin typeface="Times New Roman"/>
                <a:cs typeface="Times New Roman"/>
              </a:rPr>
              <a:t>Ortaöğretim </a:t>
            </a:r>
            <a:r>
              <a:rPr lang="tr-TR" sz="1463" b="1" dirty="0">
                <a:latin typeface="Times New Roman"/>
                <a:cs typeface="Times New Roman"/>
              </a:rPr>
              <a:t>okullarını birincilikle bitiren adaylar için </a:t>
            </a:r>
            <a:r>
              <a:rPr lang="tr-TR" sz="1463" b="1" spc="-4" dirty="0">
                <a:latin typeface="Times New Roman"/>
                <a:cs typeface="Times New Roman"/>
              </a:rPr>
              <a:t>yükseköğretim </a:t>
            </a:r>
            <a:r>
              <a:rPr lang="tr-TR" sz="1463" b="1" dirty="0">
                <a:latin typeface="Times New Roman"/>
                <a:cs typeface="Times New Roman"/>
              </a:rPr>
              <a:t>programlarında okul  </a:t>
            </a:r>
            <a:r>
              <a:rPr lang="tr-TR" sz="1463" b="1" spc="-4" dirty="0">
                <a:latin typeface="Times New Roman"/>
                <a:cs typeface="Times New Roman"/>
              </a:rPr>
              <a:t>birincisi </a:t>
            </a:r>
            <a:r>
              <a:rPr lang="tr-TR" sz="1463" b="1" dirty="0">
                <a:latin typeface="Times New Roman"/>
                <a:cs typeface="Times New Roman"/>
              </a:rPr>
              <a:t>kontenjanı </a:t>
            </a:r>
            <a:r>
              <a:rPr lang="tr-TR" sz="1463" b="1" spc="-4" dirty="0">
                <a:latin typeface="Times New Roman"/>
                <a:cs typeface="Times New Roman"/>
              </a:rPr>
              <a:t>bulunmaktadır. Okul </a:t>
            </a:r>
            <a:r>
              <a:rPr lang="tr-TR" sz="1463" b="1" dirty="0">
                <a:latin typeface="Times New Roman"/>
                <a:cs typeface="Times New Roman"/>
              </a:rPr>
              <a:t>birincileri, genel kontenjan (öncelikle) </a:t>
            </a:r>
            <a:r>
              <a:rPr lang="tr-TR" sz="1463" b="1" spc="4" dirty="0">
                <a:latin typeface="Times New Roman"/>
                <a:cs typeface="Times New Roman"/>
              </a:rPr>
              <a:t>ve </a:t>
            </a:r>
            <a:r>
              <a:rPr lang="tr-TR" sz="1463" b="1" dirty="0">
                <a:latin typeface="Times New Roman"/>
                <a:cs typeface="Times New Roman"/>
              </a:rPr>
              <a:t>okul birincisi  kontenjanı </a:t>
            </a:r>
            <a:r>
              <a:rPr lang="tr-TR" sz="1463" b="1" spc="-4" dirty="0">
                <a:latin typeface="Times New Roman"/>
                <a:cs typeface="Times New Roman"/>
              </a:rPr>
              <a:t>göz </a:t>
            </a:r>
            <a:r>
              <a:rPr lang="tr-TR" sz="1463" b="1" dirty="0">
                <a:latin typeface="Times New Roman"/>
                <a:cs typeface="Times New Roman"/>
              </a:rPr>
              <a:t>önünde tutularak merkezî </a:t>
            </a:r>
            <a:r>
              <a:rPr lang="tr-TR" sz="1463" b="1" spc="-4" dirty="0">
                <a:latin typeface="Times New Roman"/>
                <a:cs typeface="Times New Roman"/>
              </a:rPr>
              <a:t>yerleştirme </a:t>
            </a:r>
            <a:r>
              <a:rPr lang="tr-TR" sz="1463" b="1" dirty="0">
                <a:latin typeface="Times New Roman"/>
                <a:cs typeface="Times New Roman"/>
              </a:rPr>
              <a:t>ile </a:t>
            </a:r>
            <a:r>
              <a:rPr lang="tr-TR" sz="1463" b="1" spc="-4" dirty="0">
                <a:latin typeface="Times New Roman"/>
                <a:cs typeface="Times New Roman"/>
              </a:rPr>
              <a:t>yerleştirme </a:t>
            </a:r>
            <a:r>
              <a:rPr lang="tr-TR" sz="1463" b="1" dirty="0">
                <a:latin typeface="Times New Roman"/>
                <a:cs typeface="Times New Roman"/>
              </a:rPr>
              <a:t>puanlarının </a:t>
            </a:r>
            <a:r>
              <a:rPr lang="tr-TR" sz="1463" b="1" spc="-4" dirty="0">
                <a:latin typeface="Times New Roman"/>
                <a:cs typeface="Times New Roman"/>
              </a:rPr>
              <a:t>yeterli olduğu en  </a:t>
            </a:r>
            <a:r>
              <a:rPr lang="tr-TR" sz="1463" b="1" dirty="0">
                <a:latin typeface="Times New Roman"/>
                <a:cs typeface="Times New Roman"/>
              </a:rPr>
              <a:t>üst </a:t>
            </a:r>
            <a:r>
              <a:rPr lang="tr-TR" sz="1463" b="1" spc="-4" dirty="0">
                <a:latin typeface="Times New Roman"/>
                <a:cs typeface="Times New Roman"/>
              </a:rPr>
              <a:t>tercihlerine</a:t>
            </a:r>
            <a:r>
              <a:rPr lang="tr-TR" sz="1463" b="1" spc="49" dirty="0">
                <a:latin typeface="Times New Roman"/>
                <a:cs typeface="Times New Roman"/>
              </a:rPr>
              <a:t> </a:t>
            </a:r>
            <a:r>
              <a:rPr lang="tr-TR" sz="1463" b="1" spc="-9" dirty="0" smtClean="0">
                <a:latin typeface="Times New Roman"/>
                <a:cs typeface="Times New Roman"/>
              </a:rPr>
              <a:t>yerleştirilmektedir.</a:t>
            </a:r>
          </a:p>
          <a:p>
            <a:pPr marL="10319" marR="4128" algn="ctr">
              <a:lnSpc>
                <a:spcPct val="125000"/>
              </a:lnSpc>
            </a:pPr>
            <a:r>
              <a:rPr lang="tr-TR" sz="1463" b="1" spc="-4" dirty="0">
                <a:solidFill>
                  <a:schemeClr val="accent5">
                    <a:lumMod val="75000"/>
                  </a:schemeClr>
                </a:solidFill>
                <a:latin typeface="Times New Roman"/>
                <a:cs typeface="Times New Roman"/>
              </a:rPr>
              <a:t>2022-2023  </a:t>
            </a:r>
            <a:r>
              <a:rPr lang="tr-TR" sz="1463" b="1" dirty="0">
                <a:solidFill>
                  <a:schemeClr val="accent5">
                    <a:lumMod val="75000"/>
                  </a:schemeClr>
                </a:solidFill>
                <a:latin typeface="Times New Roman"/>
                <a:cs typeface="Times New Roman"/>
              </a:rPr>
              <a:t>öğretim  </a:t>
            </a:r>
            <a:r>
              <a:rPr lang="tr-TR" sz="1463" b="1" spc="-9" dirty="0">
                <a:solidFill>
                  <a:schemeClr val="accent5">
                    <a:lumMod val="75000"/>
                  </a:schemeClr>
                </a:solidFill>
                <a:latin typeface="Times New Roman"/>
                <a:cs typeface="Times New Roman"/>
              </a:rPr>
              <a:t>yılı  </a:t>
            </a:r>
            <a:r>
              <a:rPr lang="tr-TR" sz="1463" b="1" dirty="0">
                <a:solidFill>
                  <a:schemeClr val="accent5">
                    <a:lumMod val="75000"/>
                  </a:schemeClr>
                </a:solidFill>
                <a:latin typeface="Times New Roman"/>
                <a:cs typeface="Times New Roman"/>
              </a:rPr>
              <a:t>okul  birincileri  bu  kontenjanlardan,  </a:t>
            </a:r>
            <a:r>
              <a:rPr lang="tr-TR" sz="1463" b="1" spc="-4" dirty="0">
                <a:solidFill>
                  <a:schemeClr val="accent5">
                    <a:lumMod val="75000"/>
                  </a:schemeClr>
                </a:solidFill>
                <a:latin typeface="Times New Roman"/>
                <a:cs typeface="Times New Roman"/>
              </a:rPr>
              <a:t>2023-YKS'ye  girmek </a:t>
            </a:r>
            <a:r>
              <a:rPr lang="tr-TR" sz="1463" b="1" spc="85" dirty="0">
                <a:solidFill>
                  <a:schemeClr val="accent5">
                    <a:lumMod val="75000"/>
                  </a:schemeClr>
                </a:solidFill>
                <a:latin typeface="Times New Roman"/>
                <a:cs typeface="Times New Roman"/>
              </a:rPr>
              <a:t> </a:t>
            </a:r>
            <a:r>
              <a:rPr lang="tr-TR" sz="1463" b="1" dirty="0">
                <a:solidFill>
                  <a:schemeClr val="accent5">
                    <a:lumMod val="75000"/>
                  </a:schemeClr>
                </a:solidFill>
                <a:latin typeface="Times New Roman"/>
                <a:cs typeface="Times New Roman"/>
              </a:rPr>
              <a:t>koşuluyla, </a:t>
            </a:r>
            <a:r>
              <a:rPr lang="tr-TR" sz="1463" b="1" spc="-4" dirty="0">
                <a:solidFill>
                  <a:schemeClr val="accent5">
                    <a:lumMod val="75000"/>
                  </a:schemeClr>
                </a:solidFill>
                <a:latin typeface="Times New Roman"/>
                <a:cs typeface="Times New Roman"/>
              </a:rPr>
              <a:t>sadece 2023-YKS'de</a:t>
            </a:r>
            <a:r>
              <a:rPr lang="tr-TR" sz="1463" b="1" dirty="0">
                <a:solidFill>
                  <a:schemeClr val="accent5">
                    <a:lumMod val="75000"/>
                  </a:schemeClr>
                </a:solidFill>
                <a:latin typeface="Times New Roman"/>
                <a:cs typeface="Times New Roman"/>
              </a:rPr>
              <a:t> </a:t>
            </a:r>
            <a:r>
              <a:rPr lang="tr-TR" sz="1463" b="1" spc="-9" dirty="0">
                <a:solidFill>
                  <a:schemeClr val="accent5">
                    <a:lumMod val="75000"/>
                  </a:schemeClr>
                </a:solidFill>
                <a:latin typeface="Times New Roman"/>
                <a:cs typeface="Times New Roman"/>
              </a:rPr>
              <a:t>yararlanırlar.</a:t>
            </a:r>
            <a:endParaRPr lang="tr-TR" sz="1463" b="1" dirty="0">
              <a:solidFill>
                <a:schemeClr val="accent5">
                  <a:lumMod val="75000"/>
                </a:schemeClr>
              </a:solidFill>
              <a:latin typeface="Times New Roman"/>
              <a:cs typeface="Times New Roman"/>
            </a:endParaRPr>
          </a:p>
          <a:p>
            <a:pPr marL="10319" marR="4128" algn="ctr">
              <a:lnSpc>
                <a:spcPct val="125000"/>
              </a:lnSpc>
            </a:pPr>
            <a:endParaRPr lang="tr-TR" sz="1463" b="1" dirty="0">
              <a:latin typeface="Times New Roman"/>
              <a:cs typeface="Times New Roman"/>
            </a:endParaRPr>
          </a:p>
        </p:txBody>
      </p:sp>
      <p:sp>
        <p:nvSpPr>
          <p:cNvPr id="6" name="Dikdörtgen 5"/>
          <p:cNvSpPr/>
          <p:nvPr/>
        </p:nvSpPr>
        <p:spPr>
          <a:xfrm>
            <a:off x="166049" y="1578013"/>
            <a:ext cx="5212622" cy="1200713"/>
          </a:xfrm>
          <a:prstGeom prst="rect">
            <a:avLst/>
          </a:prstGeom>
        </p:spPr>
        <p:txBody>
          <a:bodyPr wrap="square">
            <a:spAutoFit/>
          </a:bodyPr>
          <a:lstStyle/>
          <a:p>
            <a:pPr algn="ctr">
              <a:lnSpc>
                <a:spcPct val="100000"/>
              </a:lnSpc>
            </a:pPr>
            <a:r>
              <a:rPr lang="tr-TR" sz="2401" b="1" spc="-16" dirty="0">
                <a:solidFill>
                  <a:srgbClr val="C00000"/>
                </a:solidFill>
                <a:cs typeface="Calibri"/>
              </a:rPr>
              <a:t>Adaylar, </a:t>
            </a:r>
            <a:r>
              <a:rPr lang="tr-TR" sz="2401" b="1" spc="-4" dirty="0">
                <a:solidFill>
                  <a:srgbClr val="C00000"/>
                </a:solidFill>
                <a:cs typeface="Calibri"/>
              </a:rPr>
              <a:t>okul </a:t>
            </a:r>
            <a:r>
              <a:rPr lang="tr-TR" sz="2401" b="1" dirty="0">
                <a:solidFill>
                  <a:srgbClr val="C00000"/>
                </a:solidFill>
                <a:cs typeface="Calibri"/>
              </a:rPr>
              <a:t>birinciliği </a:t>
            </a:r>
            <a:r>
              <a:rPr lang="tr-TR" sz="2401" b="1" spc="-4" dirty="0">
                <a:solidFill>
                  <a:srgbClr val="C00000"/>
                </a:solidFill>
                <a:cs typeface="Calibri"/>
              </a:rPr>
              <a:t>kontenjanından </a:t>
            </a:r>
            <a:r>
              <a:rPr lang="tr-TR" sz="2401" b="1" spc="-9" dirty="0">
                <a:solidFill>
                  <a:srgbClr val="C00000"/>
                </a:solidFill>
                <a:cs typeface="Calibri"/>
              </a:rPr>
              <a:t>yalnızca </a:t>
            </a:r>
            <a:r>
              <a:rPr lang="tr-TR" sz="2401" b="1" u="sng" spc="-4" dirty="0">
                <a:solidFill>
                  <a:srgbClr val="C00000"/>
                </a:solidFill>
                <a:cs typeface="Calibri"/>
              </a:rPr>
              <a:t>mezun </a:t>
            </a:r>
            <a:r>
              <a:rPr lang="tr-TR" sz="2401" b="1" u="sng" dirty="0">
                <a:solidFill>
                  <a:srgbClr val="C00000"/>
                </a:solidFill>
                <a:cs typeface="Calibri"/>
              </a:rPr>
              <a:t>oldukları</a:t>
            </a:r>
            <a:r>
              <a:rPr lang="tr-TR" sz="2401" b="1" u="sng" spc="-61" dirty="0">
                <a:solidFill>
                  <a:srgbClr val="C00000"/>
                </a:solidFill>
                <a:cs typeface="Calibri"/>
              </a:rPr>
              <a:t> </a:t>
            </a:r>
            <a:r>
              <a:rPr lang="tr-TR" sz="2401" b="1" u="sng" spc="-4" dirty="0">
                <a:solidFill>
                  <a:srgbClr val="C00000"/>
                </a:solidFill>
                <a:cs typeface="Calibri"/>
              </a:rPr>
              <a:t>yıl </a:t>
            </a:r>
            <a:r>
              <a:rPr lang="tr-TR" sz="2401" b="1" spc="-9" dirty="0">
                <a:solidFill>
                  <a:srgbClr val="C00000"/>
                </a:solidFill>
                <a:cs typeface="Calibri"/>
              </a:rPr>
              <a:t>yararlanabilirler.</a:t>
            </a:r>
            <a:endParaRPr lang="tr-TR" sz="2401" dirty="0">
              <a:solidFill>
                <a:srgbClr val="C00000"/>
              </a:solidFill>
              <a:cs typeface="Calibri"/>
            </a:endParaRPr>
          </a:p>
        </p:txBody>
      </p:sp>
      <p:sp>
        <p:nvSpPr>
          <p:cNvPr id="7" name="Metin kutusu 6"/>
          <p:cNvSpPr txBox="1"/>
          <p:nvPr/>
        </p:nvSpPr>
        <p:spPr>
          <a:xfrm>
            <a:off x="1133314" y="304142"/>
            <a:ext cx="7458827" cy="1200072"/>
          </a:xfrm>
          <a:prstGeom prst="rect">
            <a:avLst/>
          </a:prstGeom>
          <a:noFill/>
        </p:spPr>
        <p:txBody>
          <a:bodyPr wrap="square" rtlCol="0">
            <a:spAutoFit/>
          </a:bodyPr>
          <a:lstStyle/>
          <a:p>
            <a:pPr algn="ctr"/>
            <a:r>
              <a:rPr lang="tr-TR" sz="3599" b="1" spc="488" dirty="0">
                <a:solidFill>
                  <a:schemeClr val="accent5">
                    <a:lumMod val="75000"/>
                  </a:schemeClr>
                </a:solidFill>
                <a:latin typeface="andyallshort" panose="02000603000000000000" pitchFamily="2" charset="0"/>
              </a:rPr>
              <a:t>OKUL BİRİNCİLERİNİN DİKKATİNE</a:t>
            </a:r>
          </a:p>
        </p:txBody>
      </p:sp>
    </p:spTree>
    <p:extLst>
      <p:ext uri="{BB962C8B-B14F-4D97-AF65-F5344CB8AC3E}">
        <p14:creationId xmlns:p14="http://schemas.microsoft.com/office/powerpoint/2010/main" val="1808113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54284" y="690570"/>
            <a:ext cx="4101892" cy="646331"/>
          </a:xfrm>
          <a:prstGeom prst="rect">
            <a:avLst/>
          </a:prstGeom>
        </p:spPr>
        <p:txBody>
          <a:bodyPr wrap="none">
            <a:spAutoFit/>
          </a:bodyPr>
          <a:lstStyle/>
          <a:p>
            <a:pPr algn="ctr"/>
            <a:r>
              <a:rPr lang="tr-TR" b="1" dirty="0"/>
              <a:t>Mesleki ve Teknik Ortaöğretim Kurumları</a:t>
            </a:r>
          </a:p>
          <a:p>
            <a:pPr algn="ctr"/>
            <a:r>
              <a:rPr lang="tr-TR" b="1" dirty="0"/>
              <a:t>M.T.O.K</a:t>
            </a:r>
          </a:p>
        </p:txBody>
      </p:sp>
      <p:sp>
        <p:nvSpPr>
          <p:cNvPr id="5" name="Metin kutusu 4"/>
          <p:cNvSpPr txBox="1"/>
          <p:nvPr/>
        </p:nvSpPr>
        <p:spPr>
          <a:xfrm>
            <a:off x="53431" y="2060848"/>
            <a:ext cx="8942296" cy="3046988"/>
          </a:xfrm>
          <a:prstGeom prst="rect">
            <a:avLst/>
          </a:prstGeom>
          <a:noFill/>
        </p:spPr>
        <p:txBody>
          <a:bodyPr wrap="square" rtlCol="0">
            <a:spAutoFit/>
          </a:bodyPr>
          <a:lstStyle/>
          <a:p>
            <a:pPr algn="just">
              <a:lnSpc>
                <a:spcPct val="150000"/>
              </a:lnSpc>
            </a:pPr>
            <a:r>
              <a:rPr lang="tr-TR" sz="1600" b="1" dirty="0"/>
              <a:t>Teknoloji Fakültelerinin/ Sanat ve Tasarım Fakültelerinin/ Turizm Fakültelerinde yer alan programlarının mesleki ve teknik ortaöğretim kurumlarının mezunları için ayrılan kontenjanlarına (M.T.O.K), mesleki ve teknik ortaöğretim kurumlarının kılavuzda belirtilen alan/dallarından mezun olan adaylar </a:t>
            </a:r>
            <a:r>
              <a:rPr lang="tr-TR" sz="1600" b="1" u="sng" dirty="0">
                <a:solidFill>
                  <a:srgbClr val="FF0000"/>
                </a:solidFill>
              </a:rPr>
              <a:t>öncelikli </a:t>
            </a:r>
            <a:r>
              <a:rPr lang="tr-TR" sz="1600" b="1" dirty="0"/>
              <a:t>olarak yerleştirilecektir. </a:t>
            </a:r>
            <a:endParaRPr lang="tr-TR" sz="1600" b="1" dirty="0" smtClean="0"/>
          </a:p>
          <a:p>
            <a:pPr algn="just">
              <a:lnSpc>
                <a:spcPct val="150000"/>
              </a:lnSpc>
            </a:pPr>
            <a:endParaRPr lang="tr-TR" sz="1600" b="1" dirty="0"/>
          </a:p>
          <a:p>
            <a:pPr algn="just">
              <a:lnSpc>
                <a:spcPct val="150000"/>
              </a:lnSpc>
            </a:pPr>
            <a:r>
              <a:rPr lang="tr-TR" sz="1600" b="1" dirty="0"/>
              <a:t>Kontenjanların boş olması durumunda diğer ortaöğretim kurumlarının diğer alan/dallarından mezun olan adaylarda tercih ettikleri takdirde yerleştirilecektir.</a:t>
            </a:r>
          </a:p>
          <a:p>
            <a:pPr algn="just">
              <a:lnSpc>
                <a:spcPct val="150000"/>
              </a:lnSpc>
            </a:pPr>
            <a:endParaRPr lang="tr-TR" sz="1600" b="1" dirty="0"/>
          </a:p>
        </p:txBody>
      </p:sp>
      <p:pic>
        <p:nvPicPr>
          <p:cNvPr id="6" name="Resim 5"/>
          <p:cNvPicPr>
            <a:picLocks noChangeAspect="1"/>
          </p:cNvPicPr>
          <p:nvPr/>
        </p:nvPicPr>
        <p:blipFill>
          <a:blip r:embed="rId2"/>
          <a:stretch>
            <a:fillRect/>
          </a:stretch>
        </p:blipFill>
        <p:spPr>
          <a:xfrm>
            <a:off x="35497" y="85780"/>
            <a:ext cx="1801905" cy="1474287"/>
          </a:xfrm>
          <a:prstGeom prst="rect">
            <a:avLst/>
          </a:prstGeom>
        </p:spPr>
      </p:pic>
      <p:sp>
        <p:nvSpPr>
          <p:cNvPr id="7" name="Metin kutusu 6"/>
          <p:cNvSpPr txBox="1"/>
          <p:nvPr/>
        </p:nvSpPr>
        <p:spPr>
          <a:xfrm>
            <a:off x="35497" y="622869"/>
            <a:ext cx="1801905" cy="400110"/>
          </a:xfrm>
          <a:prstGeom prst="rect">
            <a:avLst/>
          </a:prstGeom>
          <a:noFill/>
        </p:spPr>
        <p:txBody>
          <a:bodyPr wrap="square" rtlCol="0">
            <a:spAutoFit/>
          </a:bodyPr>
          <a:lstStyle/>
          <a:p>
            <a:pPr algn="ctr"/>
            <a:r>
              <a:rPr lang="tr-TR" sz="2000" b="1" dirty="0"/>
              <a:t>M.T.O.K</a:t>
            </a:r>
          </a:p>
        </p:txBody>
      </p:sp>
    </p:spTree>
    <p:extLst>
      <p:ext uri="{BB962C8B-B14F-4D97-AF65-F5344CB8AC3E}">
        <p14:creationId xmlns:p14="http://schemas.microsoft.com/office/powerpoint/2010/main" val="1358544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38911" y="1820447"/>
            <a:ext cx="8617324" cy="1162113"/>
          </a:xfrm>
          <a:prstGeom prst="rect">
            <a:avLst/>
          </a:prstGeom>
        </p:spPr>
        <p:txBody>
          <a:bodyPr wrap="square">
            <a:spAutoFit/>
          </a:bodyPr>
          <a:lstStyle/>
          <a:p>
            <a:pPr marL="285738" indent="-285738" algn="just">
              <a:lnSpc>
                <a:spcPct val="150000"/>
              </a:lnSpc>
              <a:buFont typeface="Wingdings" panose="05000000000000000000" pitchFamily="2" charset="2"/>
              <a:buChar char="v"/>
            </a:pPr>
            <a:r>
              <a:rPr lang="tr-TR" sz="1600" b="1" dirty="0"/>
              <a:t>Özel yetenek sınavıyla öğrenci alan yükseköğretim programlarına başvurabilmek için  TYT puanının hesaplanmış (Engelli öğrencilerde 100 ve üzeri puan için Bakınız 6. madde.) olması gerekmektedir. </a:t>
            </a:r>
          </a:p>
        </p:txBody>
      </p:sp>
      <p:sp>
        <p:nvSpPr>
          <p:cNvPr id="5" name="Dikdörtgen 4"/>
          <p:cNvSpPr/>
          <p:nvPr/>
        </p:nvSpPr>
        <p:spPr>
          <a:xfrm>
            <a:off x="238912" y="3167087"/>
            <a:ext cx="8617323" cy="792781"/>
          </a:xfrm>
          <a:prstGeom prst="rect">
            <a:avLst/>
          </a:prstGeom>
        </p:spPr>
        <p:txBody>
          <a:bodyPr wrap="square">
            <a:spAutoFit/>
          </a:bodyPr>
          <a:lstStyle/>
          <a:p>
            <a:pPr marL="285738" indent="-285738" algn="just">
              <a:lnSpc>
                <a:spcPct val="150000"/>
              </a:lnSpc>
              <a:buFont typeface="Wingdings" panose="05000000000000000000" pitchFamily="2" charset="2"/>
              <a:buChar char="v"/>
            </a:pPr>
            <a:r>
              <a:rPr lang="tr-TR" sz="1600" b="1" dirty="0"/>
              <a:t>Adayların, 2022-YKS’de özel yetenek sınavıyla öğrenci alan öğretmenlik programlarına başvuru yapabilmeleri için </a:t>
            </a:r>
            <a:r>
              <a:rPr lang="tr-TR" sz="1600" b="1" dirty="0" err="1"/>
              <a:t>TYT'de</a:t>
            </a:r>
            <a:r>
              <a:rPr lang="tr-TR" sz="1600" b="1" dirty="0"/>
              <a:t> en düşük 800.000 inci başarı sırasına sahip olmaları gerekmektedir. </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05" y="4437112"/>
            <a:ext cx="3401467" cy="2404686"/>
          </a:xfrm>
          <a:prstGeom prst="rect">
            <a:avLst/>
          </a:prstGeom>
        </p:spPr>
      </p:pic>
      <p:sp>
        <p:nvSpPr>
          <p:cNvPr id="7" name="Metin kutusu 6"/>
          <p:cNvSpPr txBox="1"/>
          <p:nvPr/>
        </p:nvSpPr>
        <p:spPr>
          <a:xfrm>
            <a:off x="1900538" y="885859"/>
            <a:ext cx="3375212" cy="369332"/>
          </a:xfrm>
          <a:prstGeom prst="rect">
            <a:avLst/>
          </a:prstGeom>
          <a:noFill/>
        </p:spPr>
        <p:txBody>
          <a:bodyPr wrap="square" rtlCol="0">
            <a:spAutoFit/>
          </a:bodyPr>
          <a:lstStyle/>
          <a:p>
            <a:r>
              <a:rPr lang="tr-TR" b="1" dirty="0"/>
              <a:t>Özel Yetenek</a:t>
            </a:r>
          </a:p>
        </p:txBody>
      </p:sp>
      <p:pic>
        <p:nvPicPr>
          <p:cNvPr id="8" name="Resim 7"/>
          <p:cNvPicPr>
            <a:picLocks noChangeAspect="1"/>
          </p:cNvPicPr>
          <p:nvPr/>
        </p:nvPicPr>
        <p:blipFill>
          <a:blip r:embed="rId3"/>
          <a:stretch>
            <a:fillRect/>
          </a:stretch>
        </p:blipFill>
        <p:spPr>
          <a:xfrm>
            <a:off x="34401" y="47902"/>
            <a:ext cx="1660866" cy="1588019"/>
          </a:xfrm>
          <a:prstGeom prst="rect">
            <a:avLst/>
          </a:prstGeom>
        </p:spPr>
      </p:pic>
    </p:spTree>
    <p:extLst>
      <p:ext uri="{BB962C8B-B14F-4D97-AF65-F5344CB8AC3E}">
        <p14:creationId xmlns:p14="http://schemas.microsoft.com/office/powerpoint/2010/main" val="1229399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2161897"/>
            <a:ext cx="9114998" cy="3787383"/>
          </a:xfrm>
          <a:prstGeom prst="rect">
            <a:avLst/>
          </a:prstGeom>
        </p:spPr>
        <p:txBody>
          <a:bodyPr wrap="square">
            <a:spAutoFit/>
          </a:bodyPr>
          <a:lstStyle/>
          <a:p>
            <a:pPr>
              <a:lnSpc>
                <a:spcPct val="150000"/>
              </a:lnSpc>
            </a:pPr>
            <a:r>
              <a:rPr lang="tr-TR" b="1" dirty="0">
                <a:latin typeface="TimesNewRoman"/>
              </a:rPr>
              <a:t>Sınav evrakı dağıtıldıktan sonra adayların;</a:t>
            </a:r>
          </a:p>
          <a:p>
            <a:pPr>
              <a:lnSpc>
                <a:spcPct val="150000"/>
              </a:lnSpc>
            </a:pPr>
            <a:r>
              <a:rPr lang="tr-TR" dirty="0" err="1">
                <a:solidFill>
                  <a:srgbClr val="7030A0"/>
                </a:solidFill>
                <a:latin typeface="TimesNewRoman"/>
              </a:rPr>
              <a:t>TYT’de</a:t>
            </a:r>
            <a:r>
              <a:rPr lang="tr-TR" dirty="0">
                <a:latin typeface="TimesNewRoman"/>
              </a:rPr>
              <a:t> sınav süresinin </a:t>
            </a:r>
            <a:r>
              <a:rPr lang="tr-TR" dirty="0">
                <a:solidFill>
                  <a:srgbClr val="7030A0"/>
                </a:solidFill>
                <a:latin typeface="TimesNewRoman"/>
              </a:rPr>
              <a:t>ilk 120 dakikası</a:t>
            </a:r>
            <a:r>
              <a:rPr lang="tr-TR" dirty="0">
                <a:latin typeface="TimesNewRoman"/>
              </a:rPr>
              <a:t>,</a:t>
            </a:r>
          </a:p>
          <a:p>
            <a:pPr>
              <a:lnSpc>
                <a:spcPct val="150000"/>
              </a:lnSpc>
            </a:pPr>
            <a:r>
              <a:rPr lang="tr-TR" dirty="0" err="1">
                <a:solidFill>
                  <a:schemeClr val="accent6">
                    <a:lumMod val="50000"/>
                  </a:schemeClr>
                </a:solidFill>
                <a:latin typeface="TimesNewRoman"/>
              </a:rPr>
              <a:t>AYT’de</a:t>
            </a:r>
            <a:r>
              <a:rPr lang="tr-TR" dirty="0">
                <a:latin typeface="TimesNewRoman"/>
              </a:rPr>
              <a:t> sınav süresinin </a:t>
            </a:r>
            <a:r>
              <a:rPr lang="tr-TR" dirty="0">
                <a:solidFill>
                  <a:schemeClr val="accent6">
                    <a:lumMod val="50000"/>
                  </a:schemeClr>
                </a:solidFill>
                <a:latin typeface="TimesNewRoman"/>
              </a:rPr>
              <a:t>ilk 135 dakikası</a:t>
            </a:r>
            <a:r>
              <a:rPr lang="tr-TR" dirty="0">
                <a:latin typeface="TimesNewRoman"/>
              </a:rPr>
              <a:t>,</a:t>
            </a:r>
          </a:p>
          <a:p>
            <a:pPr>
              <a:lnSpc>
                <a:spcPct val="150000"/>
              </a:lnSpc>
            </a:pPr>
            <a:r>
              <a:rPr lang="tr-TR" dirty="0" err="1">
                <a:solidFill>
                  <a:schemeClr val="accent2">
                    <a:lumMod val="50000"/>
                  </a:schemeClr>
                </a:solidFill>
                <a:latin typeface="TimesNewRoman"/>
              </a:rPr>
              <a:t>YDT’de</a:t>
            </a:r>
            <a:r>
              <a:rPr lang="tr-TR" dirty="0">
                <a:latin typeface="TimesNewRoman"/>
              </a:rPr>
              <a:t> sınav süresinin </a:t>
            </a:r>
            <a:r>
              <a:rPr lang="tr-TR" dirty="0">
                <a:solidFill>
                  <a:schemeClr val="accent2">
                    <a:lumMod val="50000"/>
                  </a:schemeClr>
                </a:solidFill>
                <a:latin typeface="TimesNewRoman"/>
              </a:rPr>
              <a:t>ilk 90 dakikası</a:t>
            </a:r>
          </a:p>
          <a:p>
            <a:pPr>
              <a:lnSpc>
                <a:spcPct val="150000"/>
              </a:lnSpc>
            </a:pPr>
            <a:r>
              <a:rPr lang="tr-TR" dirty="0">
                <a:latin typeface="TimesNewRoman"/>
              </a:rPr>
              <a:t>tamamlanmadan ve </a:t>
            </a:r>
            <a:r>
              <a:rPr lang="tr-TR" dirty="0">
                <a:solidFill>
                  <a:srgbClr val="C00000"/>
                </a:solidFill>
                <a:latin typeface="TimesNewRoman"/>
              </a:rPr>
              <a:t>sınavın son 15 dakikası </a:t>
            </a:r>
            <a:r>
              <a:rPr lang="tr-TR" dirty="0">
                <a:latin typeface="TimesNewRoman"/>
              </a:rPr>
              <a:t>içinde </a:t>
            </a:r>
            <a:r>
              <a:rPr lang="tr-TR" dirty="0">
                <a:solidFill>
                  <a:srgbClr val="C00000"/>
                </a:solidFill>
                <a:latin typeface="TimesNewRoman"/>
              </a:rPr>
              <a:t>sınav salonunu terk etmeleri</a:t>
            </a:r>
            <a:r>
              <a:rPr lang="tr-TR" dirty="0">
                <a:latin typeface="TimesNewRoman"/>
              </a:rPr>
              <a:t>, sınav sırasında kısa bir süre için bile olsa (tuvalete gitmek dâhil) sınav salonundan çıkmaları </a:t>
            </a:r>
            <a:r>
              <a:rPr lang="tr-TR" dirty="0">
                <a:solidFill>
                  <a:srgbClr val="C00000"/>
                </a:solidFill>
                <a:latin typeface="TimesNewRoman"/>
              </a:rPr>
              <a:t>yasaktır.</a:t>
            </a:r>
            <a:r>
              <a:rPr lang="tr-TR" dirty="0">
                <a:latin typeface="TimesNewRoman"/>
              </a:rPr>
              <a:t> Bu durumdaki adaylara kesinlikle izin verilmeyecektir. Sınav evrakı dağıtıldıktan sonra sınav salonundan her ne sebeple olursa olsun çıkan aday tekrar sınav salonuna alınmayacak ve yukarıda belirtilen süreler tamamlanıncaya kadar sınav binasında bekletilecektir.</a:t>
            </a:r>
            <a:endParaRPr lang="tr-TR"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17512" r="50540" b="50846"/>
          <a:stretch/>
        </p:blipFill>
        <p:spPr>
          <a:xfrm>
            <a:off x="35496" y="44624"/>
            <a:ext cx="2952328" cy="2169995"/>
          </a:xfrm>
          <a:prstGeom prst="rect">
            <a:avLst/>
          </a:prstGeom>
        </p:spPr>
      </p:pic>
      <p:sp>
        <p:nvSpPr>
          <p:cNvPr id="6" name="Metin kutusu 5"/>
          <p:cNvSpPr txBox="1"/>
          <p:nvPr/>
        </p:nvSpPr>
        <p:spPr>
          <a:xfrm>
            <a:off x="579401" y="811399"/>
            <a:ext cx="1861215" cy="400110"/>
          </a:xfrm>
          <a:prstGeom prst="rect">
            <a:avLst/>
          </a:prstGeom>
          <a:noFill/>
        </p:spPr>
        <p:txBody>
          <a:bodyPr wrap="none" rtlCol="0">
            <a:spAutoFit/>
          </a:bodyPr>
          <a:lstStyle/>
          <a:p>
            <a:r>
              <a:rPr lang="tr-TR" sz="2000" b="1" dirty="0"/>
              <a:t>GENEL BİLGİLER</a:t>
            </a:r>
          </a:p>
        </p:txBody>
      </p:sp>
    </p:spTree>
    <p:extLst>
      <p:ext uri="{BB962C8B-B14F-4D97-AF65-F5344CB8AC3E}">
        <p14:creationId xmlns:p14="http://schemas.microsoft.com/office/powerpoint/2010/main" val="3053076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878325D-242E-41E0-AD01-586BC5458F90}"/>
              </a:ext>
            </a:extLst>
          </p:cNvPr>
          <p:cNvPicPr>
            <a:picLocks noChangeAspect="1"/>
          </p:cNvPicPr>
          <p:nvPr/>
        </p:nvPicPr>
        <p:blipFill>
          <a:blip r:embed="rId2"/>
          <a:stretch>
            <a:fillRect/>
          </a:stretch>
        </p:blipFill>
        <p:spPr>
          <a:xfrm>
            <a:off x="251520" y="116632"/>
            <a:ext cx="8504110" cy="6571048"/>
          </a:xfrm>
          <a:prstGeom prst="rect">
            <a:avLst/>
          </a:prstGeom>
        </p:spPr>
      </p:pic>
      <p:sp>
        <p:nvSpPr>
          <p:cNvPr id="5" name="Metin kutusu 4"/>
          <p:cNvSpPr txBox="1"/>
          <p:nvPr/>
        </p:nvSpPr>
        <p:spPr>
          <a:xfrm>
            <a:off x="1907704" y="2709658"/>
            <a:ext cx="2808312" cy="1384995"/>
          </a:xfrm>
          <a:prstGeom prst="rect">
            <a:avLst/>
          </a:prstGeom>
          <a:noFill/>
        </p:spPr>
        <p:txBody>
          <a:bodyPr wrap="square" rtlCol="0">
            <a:spAutoFit/>
          </a:bodyPr>
          <a:lstStyle/>
          <a:p>
            <a:pPr algn="ctr"/>
            <a:r>
              <a:rPr lang="tr-TR" sz="2800" b="1" dirty="0" smtClean="0">
                <a:solidFill>
                  <a:schemeClr val="accent5">
                    <a:lumMod val="75000"/>
                  </a:schemeClr>
                </a:solidFill>
                <a:effectLst>
                  <a:outerShdw blurRad="38100" dist="38100" dir="2700000" algn="tl">
                    <a:srgbClr val="000000">
                      <a:alpha val="43137"/>
                    </a:srgbClr>
                  </a:outerShdw>
                </a:effectLst>
                <a:latin typeface="Baskerville Old Face" panose="02020602080505020303" pitchFamily="18" charset="0"/>
              </a:rPr>
              <a:t>Yükseköğretim Kurumları Sınavı (YKS)</a:t>
            </a:r>
            <a:endParaRPr lang="tr-TR" sz="2800" b="1" dirty="0">
              <a:solidFill>
                <a:schemeClr val="accent5">
                  <a:lumMod val="7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6" name="Metin kutusu 5"/>
          <p:cNvSpPr txBox="1"/>
          <p:nvPr/>
        </p:nvSpPr>
        <p:spPr>
          <a:xfrm>
            <a:off x="6444208" y="980728"/>
            <a:ext cx="1080120" cy="461665"/>
          </a:xfrm>
          <a:prstGeom prst="rect">
            <a:avLst/>
          </a:prstGeom>
          <a:noFill/>
        </p:spPr>
        <p:txBody>
          <a:bodyPr wrap="square" rtlCol="0">
            <a:spAutoFit/>
          </a:bodyPr>
          <a:lstStyle/>
          <a:p>
            <a:r>
              <a:rPr lang="tr-TR" sz="2400" b="1" dirty="0" smtClean="0"/>
              <a:t>TYT</a:t>
            </a:r>
            <a:endParaRPr lang="tr-TR" sz="2400" b="1" dirty="0"/>
          </a:p>
        </p:txBody>
      </p:sp>
      <p:sp>
        <p:nvSpPr>
          <p:cNvPr id="7" name="Metin kutusu 6"/>
          <p:cNvSpPr txBox="1"/>
          <p:nvPr/>
        </p:nvSpPr>
        <p:spPr>
          <a:xfrm>
            <a:off x="7380312" y="2996952"/>
            <a:ext cx="936104" cy="461665"/>
          </a:xfrm>
          <a:prstGeom prst="rect">
            <a:avLst/>
          </a:prstGeom>
          <a:noFill/>
        </p:spPr>
        <p:txBody>
          <a:bodyPr wrap="square" rtlCol="0">
            <a:spAutoFit/>
          </a:bodyPr>
          <a:lstStyle/>
          <a:p>
            <a:r>
              <a:rPr lang="tr-TR" sz="2400" b="1" dirty="0" smtClean="0"/>
              <a:t>AYT</a:t>
            </a:r>
            <a:endParaRPr lang="tr-TR" sz="2400" b="1" dirty="0"/>
          </a:p>
        </p:txBody>
      </p:sp>
      <p:sp>
        <p:nvSpPr>
          <p:cNvPr id="8" name="Metin kutusu 7"/>
          <p:cNvSpPr txBox="1"/>
          <p:nvPr/>
        </p:nvSpPr>
        <p:spPr>
          <a:xfrm>
            <a:off x="6444208" y="5373216"/>
            <a:ext cx="1080120" cy="461665"/>
          </a:xfrm>
          <a:prstGeom prst="rect">
            <a:avLst/>
          </a:prstGeom>
          <a:noFill/>
        </p:spPr>
        <p:txBody>
          <a:bodyPr wrap="square" rtlCol="0">
            <a:spAutoFit/>
          </a:bodyPr>
          <a:lstStyle/>
          <a:p>
            <a:r>
              <a:rPr lang="tr-TR" sz="2400" b="1" dirty="0" smtClean="0"/>
              <a:t>YDT</a:t>
            </a:r>
            <a:endParaRPr lang="tr-TR" sz="2400" b="1" dirty="0"/>
          </a:p>
        </p:txBody>
      </p:sp>
    </p:spTree>
    <p:extLst>
      <p:ext uri="{BB962C8B-B14F-4D97-AF65-F5344CB8AC3E}">
        <p14:creationId xmlns:p14="http://schemas.microsoft.com/office/powerpoint/2010/main" val="1872797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9"/>
          <p:cNvSpPr/>
          <p:nvPr/>
        </p:nvSpPr>
        <p:spPr>
          <a:xfrm>
            <a:off x="4343955" y="4737542"/>
            <a:ext cx="2168783" cy="125250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95000"/>
                  <a:lumOff val="5000"/>
                </a:schemeClr>
              </a:solidFill>
            </a:endParaRPr>
          </a:p>
        </p:txBody>
      </p:sp>
      <p:sp>
        <p:nvSpPr>
          <p:cNvPr id="5" name="Rounded Rectangle 28"/>
          <p:cNvSpPr/>
          <p:nvPr/>
        </p:nvSpPr>
        <p:spPr>
          <a:xfrm>
            <a:off x="4290532" y="2923784"/>
            <a:ext cx="2222206" cy="144889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b="1" dirty="0">
              <a:solidFill>
                <a:schemeClr val="tx1">
                  <a:lumMod val="95000"/>
                  <a:lumOff val="5000"/>
                </a:schemeClr>
              </a:solidFill>
            </a:endParaRPr>
          </a:p>
          <a:p>
            <a:pPr algn="ctr"/>
            <a:endParaRPr lang="en-US" sz="2000" b="1" dirty="0">
              <a:solidFill>
                <a:schemeClr val="tx1">
                  <a:lumMod val="95000"/>
                  <a:lumOff val="5000"/>
                </a:schemeClr>
              </a:solidFill>
            </a:endParaRPr>
          </a:p>
        </p:txBody>
      </p:sp>
      <p:sp>
        <p:nvSpPr>
          <p:cNvPr id="6" name="Rounded Rectangle 27"/>
          <p:cNvSpPr/>
          <p:nvPr/>
        </p:nvSpPr>
        <p:spPr>
          <a:xfrm>
            <a:off x="4290532" y="1247357"/>
            <a:ext cx="2222206" cy="126752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b="1" dirty="0">
              <a:solidFill>
                <a:schemeClr val="tx1">
                  <a:lumMod val="95000"/>
                  <a:lumOff val="5000"/>
                </a:schemeClr>
              </a:solidFill>
            </a:endParaRPr>
          </a:p>
        </p:txBody>
      </p:sp>
      <p:sp>
        <p:nvSpPr>
          <p:cNvPr id="7" name="TextBox 21"/>
          <p:cNvSpPr txBox="1"/>
          <p:nvPr/>
        </p:nvSpPr>
        <p:spPr>
          <a:xfrm>
            <a:off x="377219" y="1560776"/>
            <a:ext cx="2365981" cy="954107"/>
          </a:xfrm>
          <a:prstGeom prst="rect">
            <a:avLst/>
          </a:prstGeom>
          <a:noFill/>
        </p:spPr>
        <p:txBody>
          <a:bodyPr wrap="square" rtlCol="0">
            <a:spAutoFit/>
          </a:bodyPr>
          <a:lstStyle/>
          <a:p>
            <a:pPr algn="ctr"/>
            <a:r>
              <a:rPr lang="tr-TR" sz="4000" b="1" dirty="0">
                <a:solidFill>
                  <a:schemeClr val="tx2">
                    <a:lumMod val="50000"/>
                  </a:schemeClr>
                </a:solidFill>
                <a:latin typeface="Roboto Bk" pitchFamily="2" charset="0"/>
                <a:ea typeface="Roboto Bk" pitchFamily="2" charset="0"/>
              </a:rPr>
              <a:t>TYT</a:t>
            </a:r>
          </a:p>
          <a:p>
            <a:pPr algn="ctr"/>
            <a:r>
              <a:rPr lang="tr-TR" sz="1600" dirty="0">
                <a:solidFill>
                  <a:schemeClr val="accent2">
                    <a:lumMod val="75000"/>
                  </a:schemeClr>
                </a:solidFill>
                <a:latin typeface="Roboto Bk" pitchFamily="2" charset="0"/>
                <a:ea typeface="Roboto Bk" pitchFamily="2" charset="0"/>
              </a:rPr>
              <a:t>Temel Yeterlilik Testi</a:t>
            </a:r>
            <a:endParaRPr lang="en-US" sz="1600" dirty="0">
              <a:solidFill>
                <a:schemeClr val="accent2">
                  <a:lumMod val="75000"/>
                </a:schemeClr>
              </a:solidFill>
              <a:latin typeface="Roboto Bk" pitchFamily="2" charset="0"/>
              <a:ea typeface="Roboto Bk" pitchFamily="2" charset="0"/>
            </a:endParaRPr>
          </a:p>
        </p:txBody>
      </p:sp>
      <p:sp>
        <p:nvSpPr>
          <p:cNvPr id="8" name="TextBox 21"/>
          <p:cNvSpPr txBox="1"/>
          <p:nvPr/>
        </p:nvSpPr>
        <p:spPr>
          <a:xfrm>
            <a:off x="588795" y="3227199"/>
            <a:ext cx="1942827" cy="954107"/>
          </a:xfrm>
          <a:prstGeom prst="rect">
            <a:avLst/>
          </a:prstGeom>
          <a:noFill/>
        </p:spPr>
        <p:txBody>
          <a:bodyPr wrap="square" rtlCol="0">
            <a:spAutoFit/>
          </a:bodyPr>
          <a:lstStyle/>
          <a:p>
            <a:pPr algn="ctr"/>
            <a:r>
              <a:rPr lang="tr-TR" sz="4000" b="1" dirty="0">
                <a:solidFill>
                  <a:schemeClr val="tx2">
                    <a:lumMod val="50000"/>
                  </a:schemeClr>
                </a:solidFill>
                <a:latin typeface="Roboto Bk" pitchFamily="2" charset="0"/>
                <a:ea typeface="Roboto Bk" pitchFamily="2" charset="0"/>
              </a:rPr>
              <a:t>AYT</a:t>
            </a:r>
          </a:p>
          <a:p>
            <a:pPr algn="ctr"/>
            <a:r>
              <a:rPr lang="tr-TR" sz="1600" dirty="0">
                <a:solidFill>
                  <a:schemeClr val="accent3">
                    <a:lumMod val="75000"/>
                  </a:schemeClr>
                </a:solidFill>
                <a:latin typeface="Roboto Bk" pitchFamily="2" charset="0"/>
                <a:ea typeface="Roboto Bk" pitchFamily="2" charset="0"/>
              </a:rPr>
              <a:t>Alan Yeterlilik Testi</a:t>
            </a:r>
            <a:endParaRPr lang="en-US" sz="1600" dirty="0">
              <a:solidFill>
                <a:schemeClr val="accent3">
                  <a:lumMod val="75000"/>
                </a:schemeClr>
              </a:solidFill>
              <a:latin typeface="Roboto Bk" pitchFamily="2" charset="0"/>
              <a:ea typeface="Roboto Bk" pitchFamily="2" charset="0"/>
            </a:endParaRPr>
          </a:p>
        </p:txBody>
      </p:sp>
      <p:sp>
        <p:nvSpPr>
          <p:cNvPr id="9" name="TextBox 21"/>
          <p:cNvSpPr txBox="1"/>
          <p:nvPr/>
        </p:nvSpPr>
        <p:spPr>
          <a:xfrm>
            <a:off x="588794" y="4851273"/>
            <a:ext cx="1942827" cy="1138773"/>
          </a:xfrm>
          <a:prstGeom prst="rect">
            <a:avLst/>
          </a:prstGeom>
          <a:noFill/>
        </p:spPr>
        <p:txBody>
          <a:bodyPr wrap="square" rtlCol="0">
            <a:spAutoFit/>
          </a:bodyPr>
          <a:lstStyle/>
          <a:p>
            <a:pPr algn="ctr"/>
            <a:r>
              <a:rPr lang="tr-TR" sz="4400" b="1" dirty="0" smtClean="0">
                <a:solidFill>
                  <a:schemeClr val="tx2">
                    <a:lumMod val="50000"/>
                  </a:schemeClr>
                </a:solidFill>
                <a:latin typeface="Roboto Bk" pitchFamily="2" charset="0"/>
                <a:ea typeface="Roboto Bk" pitchFamily="2" charset="0"/>
              </a:rPr>
              <a:t>YDT</a:t>
            </a:r>
            <a:endParaRPr lang="tr-TR" sz="4400" b="1" dirty="0">
              <a:solidFill>
                <a:schemeClr val="tx2">
                  <a:lumMod val="50000"/>
                </a:schemeClr>
              </a:solidFill>
              <a:latin typeface="Roboto Bk" pitchFamily="2" charset="0"/>
              <a:ea typeface="Roboto Bk" pitchFamily="2" charset="0"/>
            </a:endParaRPr>
          </a:p>
          <a:p>
            <a:pPr algn="ctr"/>
            <a:r>
              <a:rPr lang="tr-TR" sz="2400" dirty="0">
                <a:solidFill>
                  <a:srgbClr val="0070C0"/>
                </a:solidFill>
                <a:latin typeface="Roboto Bk" pitchFamily="2" charset="0"/>
                <a:ea typeface="Roboto Bk" pitchFamily="2" charset="0"/>
              </a:rPr>
              <a:t>Dil Testi</a:t>
            </a:r>
            <a:endParaRPr lang="en-US" sz="2400" dirty="0">
              <a:solidFill>
                <a:srgbClr val="0070C0"/>
              </a:solidFill>
              <a:latin typeface="Roboto Bk" pitchFamily="2" charset="0"/>
              <a:ea typeface="Roboto Bk" pitchFamily="2" charset="0"/>
            </a:endParaRPr>
          </a:p>
        </p:txBody>
      </p:sp>
      <p:sp>
        <p:nvSpPr>
          <p:cNvPr id="10" name="TextBox 4"/>
          <p:cNvSpPr txBox="1"/>
          <p:nvPr/>
        </p:nvSpPr>
        <p:spPr>
          <a:xfrm>
            <a:off x="-228045" y="46221"/>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smtClean="0">
                <a:ln w="0"/>
                <a:solidFill>
                  <a:schemeClr val="accent1"/>
                </a:solidFill>
                <a:effectLst>
                  <a:outerShdw blurRad="38100" dist="25400" dir="5400000" algn="ctr" rotWithShape="0">
                    <a:srgbClr val="6E747A">
                      <a:alpha val="43000"/>
                    </a:srgbClr>
                  </a:outerShdw>
                </a:effectLst>
                <a:ea typeface="Roboto Bk" pitchFamily="2" charset="0"/>
              </a:rPr>
              <a:t>SINAV TAKVİMİ</a:t>
            </a:r>
            <a:endParaRPr lang="tr-TR" sz="4000" dirty="0">
              <a:ln w="0"/>
              <a:solidFill>
                <a:schemeClr val="accent1"/>
              </a:solidFill>
              <a:effectLst>
                <a:outerShdw blurRad="38100" dist="25400" dir="5400000" algn="ctr" rotWithShape="0">
                  <a:srgbClr val="6E747A">
                    <a:alpha val="43000"/>
                  </a:srgbClr>
                </a:outerShdw>
              </a:effectLst>
              <a:ea typeface="Roboto Bk" pitchFamily="2" charset="0"/>
            </a:endParaRP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11" name="Ok: Sağ 1">
            <a:extLst>
              <a:ext uri="{FF2B5EF4-FFF2-40B4-BE49-F238E27FC236}">
                <a16:creationId xmlns:a16="http://schemas.microsoft.com/office/drawing/2014/main" id="{5126B77D-3D46-4683-96AC-5CCE6FE34659}"/>
              </a:ext>
            </a:extLst>
          </p:cNvPr>
          <p:cNvSpPr/>
          <p:nvPr/>
        </p:nvSpPr>
        <p:spPr>
          <a:xfrm>
            <a:off x="3083629" y="1641086"/>
            <a:ext cx="839755"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Sağ 14">
            <a:extLst>
              <a:ext uri="{FF2B5EF4-FFF2-40B4-BE49-F238E27FC236}">
                <a16:creationId xmlns:a16="http://schemas.microsoft.com/office/drawing/2014/main" id="{3BADFBAE-7126-434B-B46D-3B131FDAF285}"/>
              </a:ext>
            </a:extLst>
          </p:cNvPr>
          <p:cNvSpPr/>
          <p:nvPr/>
        </p:nvSpPr>
        <p:spPr>
          <a:xfrm>
            <a:off x="3083630" y="3258446"/>
            <a:ext cx="839755"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Sağ 15">
            <a:extLst>
              <a:ext uri="{FF2B5EF4-FFF2-40B4-BE49-F238E27FC236}">
                <a16:creationId xmlns:a16="http://schemas.microsoft.com/office/drawing/2014/main" id="{FEFC8B3A-76F2-47EE-AFFE-C747C4C938A0}"/>
              </a:ext>
            </a:extLst>
          </p:cNvPr>
          <p:cNvSpPr/>
          <p:nvPr/>
        </p:nvSpPr>
        <p:spPr>
          <a:xfrm>
            <a:off x="3083630" y="5119433"/>
            <a:ext cx="839755"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0DD29760-76AD-4922-ADD4-C2596A4F3B5A}"/>
              </a:ext>
            </a:extLst>
          </p:cNvPr>
          <p:cNvSpPr txBox="1"/>
          <p:nvPr/>
        </p:nvSpPr>
        <p:spPr>
          <a:xfrm>
            <a:off x="7507094" y="1550113"/>
            <a:ext cx="1636906" cy="584775"/>
          </a:xfrm>
          <a:prstGeom prst="rect">
            <a:avLst/>
          </a:prstGeom>
          <a:noFill/>
        </p:spPr>
        <p:txBody>
          <a:bodyPr wrap="square" rtlCol="0">
            <a:spAutoFit/>
          </a:bodyPr>
          <a:lstStyle/>
          <a:p>
            <a:r>
              <a:rPr lang="tr-TR" sz="3200" b="1" dirty="0"/>
              <a:t>10.15</a:t>
            </a:r>
          </a:p>
        </p:txBody>
      </p:sp>
      <p:pic>
        <p:nvPicPr>
          <p:cNvPr id="15" name="Resim 14">
            <a:extLst>
              <a:ext uri="{FF2B5EF4-FFF2-40B4-BE49-F238E27FC236}">
                <a16:creationId xmlns:a16="http://schemas.microsoft.com/office/drawing/2014/main" id="{0D258C5A-3EA5-4DA2-BF99-527A16C9E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657" y="1419819"/>
            <a:ext cx="888671" cy="888671"/>
          </a:xfrm>
          <a:prstGeom prst="rect">
            <a:avLst/>
          </a:prstGeom>
        </p:spPr>
      </p:pic>
      <p:pic>
        <p:nvPicPr>
          <p:cNvPr id="16" name="Resim 15">
            <a:extLst>
              <a:ext uri="{FF2B5EF4-FFF2-40B4-BE49-F238E27FC236}">
                <a16:creationId xmlns:a16="http://schemas.microsoft.com/office/drawing/2014/main" id="{47EA6540-E636-499B-B843-0DA8B934B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979" y="3227199"/>
            <a:ext cx="888671" cy="888671"/>
          </a:xfrm>
          <a:prstGeom prst="rect">
            <a:avLst/>
          </a:prstGeom>
        </p:spPr>
      </p:pic>
      <p:pic>
        <p:nvPicPr>
          <p:cNvPr id="17" name="Resim 16">
            <a:extLst>
              <a:ext uri="{FF2B5EF4-FFF2-40B4-BE49-F238E27FC236}">
                <a16:creationId xmlns:a16="http://schemas.microsoft.com/office/drawing/2014/main" id="{FE950A8D-3018-4E31-8B3A-5E734B8EA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8423" y="5034579"/>
            <a:ext cx="888671" cy="888671"/>
          </a:xfrm>
          <a:prstGeom prst="rect">
            <a:avLst/>
          </a:prstGeom>
        </p:spPr>
      </p:pic>
      <p:sp>
        <p:nvSpPr>
          <p:cNvPr id="18" name="Metin kutusu 17">
            <a:extLst>
              <a:ext uri="{FF2B5EF4-FFF2-40B4-BE49-F238E27FC236}">
                <a16:creationId xmlns:a16="http://schemas.microsoft.com/office/drawing/2014/main" id="{61DFF9B2-B56B-41F9-8DD3-3052522D3CAA}"/>
              </a:ext>
            </a:extLst>
          </p:cNvPr>
          <p:cNvSpPr txBox="1"/>
          <p:nvPr/>
        </p:nvSpPr>
        <p:spPr>
          <a:xfrm>
            <a:off x="7507094" y="3369576"/>
            <a:ext cx="1636906" cy="584775"/>
          </a:xfrm>
          <a:prstGeom prst="rect">
            <a:avLst/>
          </a:prstGeom>
          <a:noFill/>
        </p:spPr>
        <p:txBody>
          <a:bodyPr wrap="square" rtlCol="0">
            <a:spAutoFit/>
          </a:bodyPr>
          <a:lstStyle/>
          <a:p>
            <a:r>
              <a:rPr lang="tr-TR" sz="3200" b="1" dirty="0"/>
              <a:t>10.15</a:t>
            </a:r>
          </a:p>
        </p:txBody>
      </p:sp>
      <p:sp>
        <p:nvSpPr>
          <p:cNvPr id="19" name="Metin kutusu 18">
            <a:extLst>
              <a:ext uri="{FF2B5EF4-FFF2-40B4-BE49-F238E27FC236}">
                <a16:creationId xmlns:a16="http://schemas.microsoft.com/office/drawing/2014/main" id="{ACF981F8-B2DC-4B54-9D73-455B62C83021}"/>
              </a:ext>
            </a:extLst>
          </p:cNvPr>
          <p:cNvSpPr txBox="1"/>
          <p:nvPr/>
        </p:nvSpPr>
        <p:spPr>
          <a:xfrm>
            <a:off x="7507094" y="5155487"/>
            <a:ext cx="1636906" cy="584775"/>
          </a:xfrm>
          <a:prstGeom prst="rect">
            <a:avLst/>
          </a:prstGeom>
          <a:noFill/>
        </p:spPr>
        <p:txBody>
          <a:bodyPr wrap="square" rtlCol="0">
            <a:spAutoFit/>
          </a:bodyPr>
          <a:lstStyle/>
          <a:p>
            <a:r>
              <a:rPr lang="tr-TR" sz="3200" b="1" dirty="0"/>
              <a:t>15.45</a:t>
            </a:r>
          </a:p>
        </p:txBody>
      </p:sp>
    </p:spTree>
    <p:extLst>
      <p:ext uri="{BB962C8B-B14F-4D97-AF65-F5344CB8AC3E}">
        <p14:creationId xmlns:p14="http://schemas.microsoft.com/office/powerpoint/2010/main" val="67890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E725721F-BA78-40BC-AC45-7B022BDD04E4}"/>
              </a:ext>
            </a:extLst>
          </p:cNvPr>
          <p:cNvSpPr txBox="1"/>
          <p:nvPr/>
        </p:nvSpPr>
        <p:spPr>
          <a:xfrm>
            <a:off x="323528" y="116632"/>
            <a:ext cx="7920880" cy="3323987"/>
          </a:xfrm>
          <a:prstGeom prst="rect">
            <a:avLst/>
          </a:prstGeom>
          <a:noFill/>
        </p:spPr>
        <p:txBody>
          <a:bodyPr wrap="square" rtlCol="0">
            <a:spAutoFit/>
          </a:bodyPr>
          <a:lstStyle/>
          <a:p>
            <a:pPr algn="ctr"/>
            <a:r>
              <a:rPr lang="tr-TR" b="1" dirty="0">
                <a:solidFill>
                  <a:srgbClr val="FF0000"/>
                </a:solidFill>
                <a:latin typeface="Comic Sans MS" panose="030F0702030302020204" pitchFamily="66" charset="0"/>
              </a:rPr>
              <a:t>BAŞVURU </a:t>
            </a:r>
            <a:r>
              <a:rPr lang="tr-TR" b="1" dirty="0" smtClean="0">
                <a:solidFill>
                  <a:srgbClr val="FF0000"/>
                </a:solidFill>
                <a:latin typeface="Comic Sans MS" panose="030F0702030302020204" pitchFamily="66" charset="0"/>
              </a:rPr>
              <a:t>İŞLEMLERİ</a:t>
            </a:r>
            <a:endParaRPr lang="tr-TR" b="1" dirty="0">
              <a:latin typeface="Comic Sans MS" panose="030F0702030302020204" pitchFamily="66" charset="0"/>
            </a:endParaRPr>
          </a:p>
          <a:p>
            <a:pPr marL="285738" indent="-285738" algn="just">
              <a:buFont typeface="Arial" panose="020B0604020202020204" pitchFamily="34" charset="0"/>
              <a:buChar char="•"/>
            </a:pPr>
            <a:r>
              <a:rPr lang="tr-TR" sz="1600" b="1" dirty="0" smtClean="0">
                <a:solidFill>
                  <a:srgbClr val="000000"/>
                </a:solidFill>
                <a:latin typeface="Comic Sans MS" panose="030F0702030302020204" pitchFamily="66" charset="0"/>
              </a:rPr>
              <a:t>Sınav </a:t>
            </a:r>
            <a:r>
              <a:rPr lang="tr-TR" sz="1600" b="1" dirty="0">
                <a:solidFill>
                  <a:srgbClr val="000000"/>
                </a:solidFill>
                <a:latin typeface="Comic Sans MS" panose="030F0702030302020204" pitchFamily="66" charset="0"/>
              </a:rPr>
              <a:t>başvuru </a:t>
            </a:r>
            <a:r>
              <a:rPr lang="tr-TR" sz="1600" b="1" dirty="0" smtClean="0">
                <a:solidFill>
                  <a:srgbClr val="000000"/>
                </a:solidFill>
                <a:latin typeface="Comic Sans MS" panose="030F0702030302020204" pitchFamily="66" charset="0"/>
              </a:rPr>
              <a:t>bilgilerinizi sisteme </a:t>
            </a:r>
            <a:r>
              <a:rPr lang="tr-TR" sz="1600" b="1" dirty="0">
                <a:solidFill>
                  <a:srgbClr val="000000"/>
                </a:solidFill>
                <a:latin typeface="Comic Sans MS" panose="030F0702030302020204" pitchFamily="66" charset="0"/>
              </a:rPr>
              <a:t>kaydediniz.</a:t>
            </a:r>
          </a:p>
          <a:p>
            <a:pPr marL="285738" indent="-285738" algn="just">
              <a:buFont typeface="Arial" panose="020B0604020202020204" pitchFamily="34" charset="0"/>
              <a:buChar char="•"/>
            </a:pPr>
            <a:r>
              <a:rPr lang="tr-TR" sz="1600" b="1" dirty="0">
                <a:solidFill>
                  <a:srgbClr val="000000"/>
                </a:solidFill>
                <a:latin typeface="Comic Sans MS" panose="030F0702030302020204" pitchFamily="66" charset="0"/>
              </a:rPr>
              <a:t>Okul bilginizi kontrol ediniz.</a:t>
            </a:r>
          </a:p>
          <a:p>
            <a:pPr marL="285738" indent="-285738" algn="just">
              <a:buFont typeface="Arial" panose="020B0604020202020204" pitchFamily="34" charset="0"/>
              <a:buChar char="•"/>
            </a:pPr>
            <a:r>
              <a:rPr lang="tr-TR" sz="1600" b="1" dirty="0" smtClean="0">
                <a:solidFill>
                  <a:srgbClr val="000000"/>
                </a:solidFill>
                <a:latin typeface="Comic Sans MS" panose="030F0702030302020204" pitchFamily="66" charset="0"/>
              </a:rPr>
              <a:t>Sınav ücretini </a:t>
            </a:r>
            <a:r>
              <a:rPr lang="tr-TR" sz="1600" b="1" dirty="0">
                <a:solidFill>
                  <a:srgbClr val="000000"/>
                </a:solidFill>
                <a:latin typeface="Comic Sans MS" panose="030F0702030302020204" pitchFamily="66" charset="0"/>
              </a:rPr>
              <a:t>yatırınız.**</a:t>
            </a:r>
          </a:p>
          <a:p>
            <a:pPr marL="285738" indent="-285738" algn="just">
              <a:buFont typeface="Arial" panose="020B0604020202020204" pitchFamily="34" charset="0"/>
              <a:buChar char="•"/>
            </a:pPr>
            <a:r>
              <a:rPr lang="tr-TR" sz="1600" b="1" dirty="0">
                <a:solidFill>
                  <a:srgbClr val="000000"/>
                </a:solidFill>
                <a:latin typeface="Comic Sans MS" panose="030F0702030302020204" pitchFamily="66" charset="0"/>
              </a:rPr>
              <a:t>Başvurunuz tamamlanmıştır</a:t>
            </a:r>
            <a:r>
              <a:rPr lang="tr-TR" sz="1600" b="1" dirty="0" smtClean="0">
                <a:solidFill>
                  <a:srgbClr val="000000"/>
                </a:solidFill>
                <a:latin typeface="Comic Sans MS" panose="030F0702030302020204" pitchFamily="66" charset="0"/>
              </a:rPr>
              <a:t>.</a:t>
            </a:r>
          </a:p>
          <a:p>
            <a:pPr algn="just"/>
            <a:endParaRPr lang="tr-TR" sz="1600" b="1" dirty="0">
              <a:latin typeface="Comic Sans MS" panose="030F0702030302020204" pitchFamily="66" charset="0"/>
            </a:endParaRPr>
          </a:p>
          <a:p>
            <a:pPr algn="just"/>
            <a:r>
              <a:rPr lang="tr-TR" sz="1600" b="1" dirty="0">
                <a:latin typeface="Comic Sans MS" panose="030F0702030302020204" pitchFamily="66" charset="0"/>
              </a:rPr>
              <a:t>* Bir başvuru merkezinden başvuru yapacak adaylar başvurularını, ÖSYM</a:t>
            </a:r>
          </a:p>
          <a:p>
            <a:pPr algn="just"/>
            <a:r>
              <a:rPr lang="tr-TR" sz="1600" b="1" dirty="0">
                <a:latin typeface="Comic Sans MS" panose="030F0702030302020204" pitchFamily="66" charset="0"/>
              </a:rPr>
              <a:t>Sınav Koordinatörlüklerinden veya ÖSYM tarafından belirlenmiş olan başvuru merkezlerinden yapacaklardır. Kendi okulu başvuru merkezi olan</a:t>
            </a:r>
          </a:p>
          <a:p>
            <a:pPr algn="just"/>
            <a:r>
              <a:rPr lang="tr-TR" sz="1600" b="1" dirty="0">
                <a:latin typeface="Comic Sans MS" panose="030F0702030302020204" pitchFamily="66" charset="0"/>
              </a:rPr>
              <a:t>son sınıf öğrencileri ayrıca kendi okullarından da başvurularını</a:t>
            </a:r>
          </a:p>
          <a:p>
            <a:pPr algn="just"/>
            <a:r>
              <a:rPr lang="tr-TR" sz="1600" b="1" dirty="0">
                <a:latin typeface="Comic Sans MS" panose="030F0702030302020204" pitchFamily="66" charset="0"/>
              </a:rPr>
              <a:t>yapabileceklerdir</a:t>
            </a:r>
            <a:r>
              <a:rPr lang="tr-TR" sz="1600" b="1" dirty="0" smtClean="0">
                <a:latin typeface="Comic Sans MS" panose="030F0702030302020204" pitchFamily="66" charset="0"/>
              </a:rPr>
              <a:t>.</a:t>
            </a:r>
          </a:p>
          <a:p>
            <a:pPr algn="just"/>
            <a:endParaRPr lang="tr-TR" sz="1600" b="1" dirty="0">
              <a:latin typeface="Comic Sans MS" panose="030F0702030302020204" pitchFamily="66" charset="0"/>
            </a:endParaRPr>
          </a:p>
          <a:p>
            <a:pPr algn="just"/>
            <a:r>
              <a:rPr lang="tr-TR" sz="1600" b="1" dirty="0">
                <a:latin typeface="Comic Sans MS" panose="030F0702030302020204" pitchFamily="66" charset="0"/>
              </a:rPr>
              <a:t>*Sınav ücreti yatırılmadan başvurunuz tamamlanmış sayılmaz.</a:t>
            </a:r>
          </a:p>
        </p:txBody>
      </p:sp>
      <p:pic>
        <p:nvPicPr>
          <p:cNvPr id="1028" name="Picture 4" descr="ÖSYM ADAY ŞİFRESİ NASIL ALINIR? ÖSYM AİS şifresi nedir? 2022 aday şifresi  değiştirme ve yenileme... - Fotoma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34" y="3384376"/>
            <a:ext cx="6700493"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96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3902" y="116797"/>
            <a:ext cx="9144000" cy="1077218"/>
            <a:chOff x="-218536" y="-1046798"/>
            <a:chExt cx="12192000" cy="1436291"/>
          </a:xfrm>
        </p:grpSpPr>
        <p:sp>
          <p:nvSpPr>
            <p:cNvPr id="5"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a:t>
              </a: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 TYT SORU SAYILARI</a:t>
              </a:r>
            </a:p>
            <a:p>
              <a:pPr algn="ctr"/>
              <a:endParaRPr lang="en-US" sz="24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endParaRPr>
            </a:p>
          </p:txBody>
        </p:sp>
        <p:sp>
          <p:nvSpPr>
            <p:cNvPr id="6" name="Rectangle 5"/>
            <p:cNvSpPr/>
            <p:nvPr/>
          </p:nvSpPr>
          <p:spPr>
            <a:xfrm>
              <a:off x="543153" y="-433978"/>
              <a:ext cx="10944665" cy="615554"/>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TEMEL YETERLİLİK TESTİ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7" name="Rectangle 8"/>
          <p:cNvSpPr/>
          <p:nvPr/>
        </p:nvSpPr>
        <p:spPr>
          <a:xfrm>
            <a:off x="4716016" y="1196752"/>
            <a:ext cx="94114" cy="497576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35496" y="1122140"/>
            <a:ext cx="2440091" cy="707886"/>
          </a:xfrm>
          <a:prstGeom prst="rect">
            <a:avLst/>
          </a:prstGeom>
          <a:noFill/>
        </p:spPr>
        <p:txBody>
          <a:bodyPr wrap="square" rtlCol="0">
            <a:spAutoFit/>
          </a:bodyPr>
          <a:lstStyle/>
          <a:p>
            <a:r>
              <a:rPr lang="tr-TR" sz="4000" b="1" dirty="0">
                <a:solidFill>
                  <a:schemeClr val="accent1">
                    <a:lumMod val="75000"/>
                  </a:schemeClr>
                </a:solidFill>
              </a:rPr>
              <a:t>Türkçe</a:t>
            </a:r>
            <a:endParaRPr lang="en-US" sz="4000" b="1" dirty="0">
              <a:solidFill>
                <a:schemeClr val="accent1">
                  <a:lumMod val="75000"/>
                </a:schemeClr>
              </a:solidFill>
            </a:endParaRPr>
          </a:p>
        </p:txBody>
      </p:sp>
      <p:sp>
        <p:nvSpPr>
          <p:cNvPr id="9" name="Oval 8"/>
          <p:cNvSpPr/>
          <p:nvPr/>
        </p:nvSpPr>
        <p:spPr>
          <a:xfrm>
            <a:off x="3382750" y="1094058"/>
            <a:ext cx="829210" cy="829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0" name="Oval 9"/>
          <p:cNvSpPr/>
          <p:nvPr/>
        </p:nvSpPr>
        <p:spPr>
          <a:xfrm>
            <a:off x="3343123" y="2204956"/>
            <a:ext cx="868837" cy="868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1" name="Oval 10"/>
          <p:cNvSpPr/>
          <p:nvPr/>
        </p:nvSpPr>
        <p:spPr>
          <a:xfrm>
            <a:off x="3368385" y="3434351"/>
            <a:ext cx="915583" cy="915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sp>
        <p:nvSpPr>
          <p:cNvPr id="12" name="Oval 11"/>
          <p:cNvSpPr/>
          <p:nvPr/>
        </p:nvSpPr>
        <p:spPr>
          <a:xfrm>
            <a:off x="3360064" y="4892196"/>
            <a:ext cx="921892" cy="921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grpSp>
        <p:nvGrpSpPr>
          <p:cNvPr id="13" name="39 Grup"/>
          <p:cNvGrpSpPr/>
          <p:nvPr/>
        </p:nvGrpSpPr>
        <p:grpSpPr>
          <a:xfrm>
            <a:off x="274402" y="5586903"/>
            <a:ext cx="3021284" cy="1000663"/>
            <a:chOff x="6455185" y="3940592"/>
            <a:chExt cx="2423681" cy="1000663"/>
          </a:xfrm>
        </p:grpSpPr>
        <p:sp>
          <p:nvSpPr>
            <p:cNvPr id="14" name="27 Yuvarlatılmış Dikdörtgen"/>
            <p:cNvSpPr/>
            <p:nvPr/>
          </p:nvSpPr>
          <p:spPr>
            <a:xfrm>
              <a:off x="6456929" y="3940592"/>
              <a:ext cx="1807980" cy="10006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5" name="Rectangle 13"/>
            <p:cNvSpPr/>
            <p:nvPr/>
          </p:nvSpPr>
          <p:spPr>
            <a:xfrm>
              <a:off x="6455185" y="3967143"/>
              <a:ext cx="2423681" cy="954107"/>
            </a:xfrm>
            <a:prstGeom prst="rect">
              <a:avLst/>
            </a:prstGeom>
          </p:spPr>
          <p:txBody>
            <a:bodyPr wrap="square">
              <a:spAutoFit/>
            </a:bodyPr>
            <a:lstStyle/>
            <a:p>
              <a:r>
                <a:rPr lang="tr-TR" sz="1400" b="1" dirty="0">
                  <a:solidFill>
                    <a:schemeClr val="tx1">
                      <a:lumMod val="95000"/>
                      <a:lumOff val="5000"/>
                    </a:schemeClr>
                  </a:solidFill>
                </a:rPr>
                <a:t>Coğrafya                     </a:t>
              </a:r>
              <a:r>
                <a:rPr lang="tr-TR" sz="1400" b="1" dirty="0" smtClean="0">
                  <a:solidFill>
                    <a:schemeClr val="tx1">
                      <a:lumMod val="95000"/>
                      <a:lumOff val="5000"/>
                    </a:schemeClr>
                  </a:solidFill>
                </a:rPr>
                <a:t>:</a:t>
              </a:r>
              <a:r>
                <a:rPr lang="tr-TR" sz="1400" b="1" dirty="0">
                  <a:solidFill>
                    <a:schemeClr val="tx1">
                      <a:lumMod val="95000"/>
                      <a:lumOff val="5000"/>
                    </a:schemeClr>
                  </a:solidFill>
                </a:rPr>
                <a:t>5</a:t>
              </a:r>
            </a:p>
            <a:p>
              <a:r>
                <a:rPr lang="tr-TR" sz="1400" b="1" dirty="0">
                  <a:solidFill>
                    <a:schemeClr val="tx1">
                      <a:lumMod val="95000"/>
                      <a:lumOff val="5000"/>
                    </a:schemeClr>
                  </a:solidFill>
                </a:rPr>
                <a:t>Din Kültürü ve </a:t>
              </a:r>
              <a:r>
                <a:rPr lang="tr-TR" sz="1400" b="1" dirty="0" smtClean="0">
                  <a:solidFill>
                    <a:schemeClr val="tx1">
                      <a:lumMod val="95000"/>
                      <a:lumOff val="5000"/>
                    </a:schemeClr>
                  </a:solidFill>
                </a:rPr>
                <a:t>A.B.     :5</a:t>
              </a:r>
              <a:endParaRPr lang="tr-TR" sz="1400" b="1" dirty="0">
                <a:solidFill>
                  <a:schemeClr val="tx1">
                    <a:lumMod val="95000"/>
                    <a:lumOff val="5000"/>
                  </a:schemeClr>
                </a:solidFill>
              </a:endParaRPr>
            </a:p>
            <a:p>
              <a:r>
                <a:rPr lang="tr-TR" sz="1400" b="1" dirty="0">
                  <a:solidFill>
                    <a:schemeClr val="tx1">
                      <a:lumMod val="95000"/>
                      <a:lumOff val="5000"/>
                    </a:schemeClr>
                  </a:solidFill>
                </a:rPr>
                <a:t>Felsefe                      </a:t>
              </a:r>
              <a:r>
                <a:rPr lang="tr-TR" sz="1400" b="1" dirty="0" smtClean="0">
                  <a:solidFill>
                    <a:schemeClr val="tx1">
                      <a:lumMod val="95000"/>
                      <a:lumOff val="5000"/>
                    </a:schemeClr>
                  </a:solidFill>
                </a:rPr>
                <a:t> :</a:t>
              </a:r>
              <a:r>
                <a:rPr lang="tr-TR" sz="1400" b="1" dirty="0">
                  <a:solidFill>
                    <a:schemeClr val="tx1">
                      <a:lumMod val="95000"/>
                      <a:lumOff val="5000"/>
                    </a:schemeClr>
                  </a:solidFill>
                </a:rPr>
                <a:t>5</a:t>
              </a:r>
            </a:p>
            <a:p>
              <a:r>
                <a:rPr lang="tr-TR" sz="1400" b="1" dirty="0">
                  <a:solidFill>
                    <a:schemeClr val="tx1">
                      <a:lumMod val="95000"/>
                      <a:lumOff val="5000"/>
                    </a:schemeClr>
                  </a:solidFill>
                </a:rPr>
                <a:t>Tarih                           </a:t>
              </a:r>
              <a:r>
                <a:rPr lang="tr-TR" sz="1400" b="1" dirty="0" smtClean="0">
                  <a:solidFill>
                    <a:schemeClr val="tx1">
                      <a:lumMod val="95000"/>
                      <a:lumOff val="5000"/>
                    </a:schemeClr>
                  </a:solidFill>
                </a:rPr>
                <a:t>:</a:t>
              </a:r>
              <a:r>
                <a:rPr lang="tr-TR" sz="1400" b="1" dirty="0">
                  <a:solidFill>
                    <a:schemeClr val="tx1">
                      <a:lumMod val="95000"/>
                      <a:lumOff val="5000"/>
                    </a:schemeClr>
                  </a:solidFill>
                </a:rPr>
                <a:t>5</a:t>
              </a:r>
              <a:endParaRPr lang="en-US" sz="1400" b="1" dirty="0">
                <a:solidFill>
                  <a:schemeClr val="tx1">
                    <a:lumMod val="95000"/>
                    <a:lumOff val="5000"/>
                  </a:schemeClr>
                </a:solidFill>
              </a:endParaRPr>
            </a:p>
          </p:txBody>
        </p:sp>
      </p:grpSp>
      <p:sp>
        <p:nvSpPr>
          <p:cNvPr id="16" name="TextBox 14"/>
          <p:cNvSpPr txBox="1"/>
          <p:nvPr/>
        </p:nvSpPr>
        <p:spPr>
          <a:xfrm>
            <a:off x="-36512" y="4941168"/>
            <a:ext cx="3623349" cy="646331"/>
          </a:xfrm>
          <a:prstGeom prst="rect">
            <a:avLst/>
          </a:prstGeom>
          <a:noFill/>
        </p:spPr>
        <p:txBody>
          <a:bodyPr wrap="square" rtlCol="0">
            <a:spAutoFit/>
          </a:bodyPr>
          <a:lstStyle/>
          <a:p>
            <a:r>
              <a:rPr lang="tr-TR" sz="3600" b="1" dirty="0">
                <a:solidFill>
                  <a:schemeClr val="accent6">
                    <a:lumMod val="75000"/>
                  </a:schemeClr>
                </a:solidFill>
              </a:rPr>
              <a:t>Sosyal Bilimler</a:t>
            </a:r>
            <a:endParaRPr lang="en-US" sz="3600" b="1" dirty="0">
              <a:solidFill>
                <a:schemeClr val="accent6">
                  <a:lumMod val="75000"/>
                </a:schemeClr>
              </a:solidFill>
            </a:endParaRPr>
          </a:p>
        </p:txBody>
      </p:sp>
      <p:sp>
        <p:nvSpPr>
          <p:cNvPr id="17" name="TextBox 16"/>
          <p:cNvSpPr txBox="1"/>
          <p:nvPr/>
        </p:nvSpPr>
        <p:spPr>
          <a:xfrm>
            <a:off x="-36512" y="2276633"/>
            <a:ext cx="2766539" cy="646331"/>
          </a:xfrm>
          <a:prstGeom prst="rect">
            <a:avLst/>
          </a:prstGeom>
          <a:noFill/>
        </p:spPr>
        <p:txBody>
          <a:bodyPr wrap="square" rtlCol="0">
            <a:spAutoFit/>
          </a:bodyPr>
          <a:lstStyle/>
          <a:p>
            <a:r>
              <a:rPr lang="tr-TR" sz="3600" b="1" dirty="0">
                <a:solidFill>
                  <a:schemeClr val="accent2">
                    <a:lumMod val="75000"/>
                  </a:schemeClr>
                </a:solidFill>
              </a:rPr>
              <a:t>Matematik</a:t>
            </a:r>
            <a:endParaRPr lang="en-US" sz="3600" b="1" dirty="0">
              <a:solidFill>
                <a:schemeClr val="accent2">
                  <a:lumMod val="75000"/>
                </a:schemeClr>
              </a:solidFill>
            </a:endParaRPr>
          </a:p>
        </p:txBody>
      </p:sp>
      <p:grpSp>
        <p:nvGrpSpPr>
          <p:cNvPr id="18" name="44 Grup"/>
          <p:cNvGrpSpPr/>
          <p:nvPr/>
        </p:nvGrpSpPr>
        <p:grpSpPr>
          <a:xfrm>
            <a:off x="323528" y="4058076"/>
            <a:ext cx="1348716" cy="836762"/>
            <a:chOff x="1397478" y="4632386"/>
            <a:chExt cx="1348716" cy="836762"/>
          </a:xfrm>
        </p:grpSpPr>
        <p:sp>
          <p:nvSpPr>
            <p:cNvPr id="19" name="36 Yuvarlatılmış Dikdörtgen"/>
            <p:cNvSpPr/>
            <p:nvPr/>
          </p:nvSpPr>
          <p:spPr>
            <a:xfrm>
              <a:off x="1397478" y="4632386"/>
              <a:ext cx="1348716" cy="8367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20" name="Rectangle 17"/>
            <p:cNvSpPr/>
            <p:nvPr/>
          </p:nvSpPr>
          <p:spPr>
            <a:xfrm>
              <a:off x="1595887" y="4678698"/>
              <a:ext cx="1147313" cy="738664"/>
            </a:xfrm>
            <a:prstGeom prst="rect">
              <a:avLst/>
            </a:prstGeom>
          </p:spPr>
          <p:txBody>
            <a:bodyPr wrap="square">
              <a:spAutoFit/>
            </a:bodyPr>
            <a:lstStyle/>
            <a:p>
              <a:r>
                <a:rPr lang="tr-TR" sz="1400" b="1" dirty="0">
                  <a:solidFill>
                    <a:schemeClr val="tx1">
                      <a:lumMod val="95000"/>
                      <a:lumOff val="5000"/>
                    </a:schemeClr>
                  </a:solidFill>
                </a:rPr>
                <a:t>Fizik      :7</a:t>
              </a:r>
            </a:p>
            <a:p>
              <a:r>
                <a:rPr lang="tr-TR" sz="1400" b="1" dirty="0">
                  <a:solidFill>
                    <a:schemeClr val="tx1">
                      <a:lumMod val="95000"/>
                      <a:lumOff val="5000"/>
                    </a:schemeClr>
                  </a:solidFill>
                </a:rPr>
                <a:t>Kimya   :7</a:t>
              </a:r>
            </a:p>
            <a:p>
              <a:r>
                <a:rPr lang="tr-TR" sz="1400" b="1" dirty="0">
                  <a:solidFill>
                    <a:schemeClr val="tx1">
                      <a:lumMod val="95000"/>
                      <a:lumOff val="5000"/>
                    </a:schemeClr>
                  </a:solidFill>
                </a:rPr>
                <a:t>Biyoloji :6</a:t>
              </a:r>
              <a:endParaRPr lang="en-US" sz="1400" b="1" dirty="0">
                <a:solidFill>
                  <a:schemeClr val="tx1">
                    <a:lumMod val="95000"/>
                    <a:lumOff val="5000"/>
                  </a:schemeClr>
                </a:solidFill>
              </a:endParaRPr>
            </a:p>
          </p:txBody>
        </p:sp>
      </p:grpSp>
      <p:sp>
        <p:nvSpPr>
          <p:cNvPr id="21" name="TextBox 18"/>
          <p:cNvSpPr txBox="1"/>
          <p:nvPr/>
        </p:nvSpPr>
        <p:spPr>
          <a:xfrm>
            <a:off x="-36512" y="3429000"/>
            <a:ext cx="2963495" cy="646331"/>
          </a:xfrm>
          <a:prstGeom prst="rect">
            <a:avLst/>
          </a:prstGeom>
          <a:noFill/>
        </p:spPr>
        <p:txBody>
          <a:bodyPr wrap="square" rtlCol="0">
            <a:spAutoFit/>
          </a:bodyPr>
          <a:lstStyle/>
          <a:p>
            <a:r>
              <a:rPr lang="tr-TR" sz="3600" b="1" dirty="0">
                <a:solidFill>
                  <a:schemeClr val="accent3">
                    <a:lumMod val="50000"/>
                  </a:schemeClr>
                </a:solidFill>
              </a:rPr>
              <a:t>Fen Bilimleri</a:t>
            </a:r>
            <a:endParaRPr lang="en-US" sz="3600" b="1" dirty="0">
              <a:solidFill>
                <a:schemeClr val="accent3">
                  <a:lumMod val="50000"/>
                </a:schemeClr>
              </a:solidFill>
            </a:endParaRPr>
          </a:p>
        </p:txBody>
      </p:sp>
      <p:grpSp>
        <p:nvGrpSpPr>
          <p:cNvPr id="22" name="34 Grup"/>
          <p:cNvGrpSpPr/>
          <p:nvPr/>
        </p:nvGrpSpPr>
        <p:grpSpPr>
          <a:xfrm>
            <a:off x="4836695" y="2568704"/>
            <a:ext cx="2389517" cy="1784206"/>
            <a:chOff x="2568811" y="1201121"/>
            <a:chExt cx="2389517" cy="1784206"/>
          </a:xfrm>
        </p:grpSpPr>
        <p:sp>
          <p:nvSpPr>
            <p:cNvPr id="23" name="30 Metin kutusu"/>
            <p:cNvSpPr txBox="1"/>
            <p:nvPr/>
          </p:nvSpPr>
          <p:spPr>
            <a:xfrm>
              <a:off x="2568811" y="1201121"/>
              <a:ext cx="2389517" cy="1323439"/>
            </a:xfrm>
            <a:prstGeom prst="rect">
              <a:avLst/>
            </a:prstGeom>
            <a:noFill/>
          </p:spPr>
          <p:txBody>
            <a:bodyPr wrap="square" rtlCol="0">
              <a:spAutoFit/>
            </a:bodyPr>
            <a:lstStyle/>
            <a:p>
              <a:pPr marL="144000">
                <a:spcAft>
                  <a:spcPts val="600"/>
                </a:spcAft>
              </a:pPr>
              <a:r>
                <a:rPr lang="tr-T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120</a:t>
              </a:r>
              <a:endParaRPr lang="tr-TR" dirty="0"/>
            </a:p>
          </p:txBody>
        </p:sp>
        <p:sp>
          <p:nvSpPr>
            <p:cNvPr id="24" name="32 Metin kutusu"/>
            <p:cNvSpPr txBox="1"/>
            <p:nvPr/>
          </p:nvSpPr>
          <p:spPr>
            <a:xfrm>
              <a:off x="3144877" y="2277441"/>
              <a:ext cx="1535503" cy="707886"/>
            </a:xfrm>
            <a:prstGeom prst="rect">
              <a:avLst/>
            </a:prstGeom>
            <a:noFill/>
          </p:spPr>
          <p:txBody>
            <a:bodyPr wrap="square" rtlCol="0">
              <a:spAutoFit/>
            </a:bodyPr>
            <a:lstStyle/>
            <a:p>
              <a:r>
                <a:rPr lang="tr-TR" sz="4000" dirty="0"/>
                <a:t>Soru</a:t>
              </a:r>
            </a:p>
          </p:txBody>
        </p:sp>
      </p:grpSp>
      <p:grpSp>
        <p:nvGrpSpPr>
          <p:cNvPr id="25" name="45 Grup"/>
          <p:cNvGrpSpPr/>
          <p:nvPr/>
        </p:nvGrpSpPr>
        <p:grpSpPr>
          <a:xfrm>
            <a:off x="7151035" y="2564905"/>
            <a:ext cx="2389517" cy="1872207"/>
            <a:chOff x="6208143" y="761646"/>
            <a:chExt cx="2389517" cy="1844875"/>
          </a:xfrm>
        </p:grpSpPr>
        <p:sp>
          <p:nvSpPr>
            <p:cNvPr id="26" name="31 Metin kutusu"/>
            <p:cNvSpPr txBox="1"/>
            <p:nvPr/>
          </p:nvSpPr>
          <p:spPr>
            <a:xfrm>
              <a:off x="6208143" y="761646"/>
              <a:ext cx="2389517" cy="1304119"/>
            </a:xfrm>
            <a:prstGeom prst="rect">
              <a:avLst/>
            </a:prstGeom>
            <a:noFill/>
          </p:spPr>
          <p:txBody>
            <a:bodyPr wrap="square" rtlCol="0">
              <a:spAutoFit/>
            </a:bodyPr>
            <a:lstStyle/>
            <a:p>
              <a:r>
                <a:rPr lang="tr-TR"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165</a:t>
              </a:r>
              <a:endParaRPr lang="tr-TR" dirty="0"/>
            </a:p>
          </p:txBody>
        </p:sp>
        <p:sp>
          <p:nvSpPr>
            <p:cNvPr id="27" name="33 Metin kutusu"/>
            <p:cNvSpPr txBox="1"/>
            <p:nvPr/>
          </p:nvSpPr>
          <p:spPr>
            <a:xfrm>
              <a:off x="6396921" y="1898635"/>
              <a:ext cx="1788544" cy="707886"/>
            </a:xfrm>
            <a:prstGeom prst="rect">
              <a:avLst/>
            </a:prstGeom>
            <a:noFill/>
          </p:spPr>
          <p:txBody>
            <a:bodyPr wrap="square" rtlCol="0">
              <a:spAutoFit/>
            </a:bodyPr>
            <a:lstStyle/>
            <a:p>
              <a:r>
                <a:rPr lang="tr-TR" sz="4000" dirty="0"/>
                <a:t>Dakika</a:t>
              </a:r>
            </a:p>
          </p:txBody>
        </p:sp>
      </p:grpSp>
    </p:spTree>
    <p:extLst>
      <p:ext uri="{BB962C8B-B14F-4D97-AF65-F5344CB8AC3E}">
        <p14:creationId xmlns:p14="http://schemas.microsoft.com/office/powerpoint/2010/main" val="981438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yks-soru-sayilari.jpg"/>
          <p:cNvPicPr>
            <a:picLocks noGrp="1" noChangeAspect="1"/>
          </p:cNvPicPr>
          <p:nvPr>
            <p:ph idx="4294967295"/>
          </p:nvPr>
        </p:nvPicPr>
        <p:blipFill>
          <a:blip r:embed="rId2" cstate="print"/>
          <a:stretch>
            <a:fillRect/>
          </a:stretch>
        </p:blipFill>
        <p:spPr>
          <a:xfrm>
            <a:off x="3774711" y="905654"/>
            <a:ext cx="5214910" cy="5797969"/>
          </a:xfrm>
          <a:prstGeom prst="rect">
            <a:avLst/>
          </a:prstGeom>
        </p:spPr>
      </p:pic>
      <p:sp>
        <p:nvSpPr>
          <p:cNvPr id="5" name="TextBox 4"/>
          <p:cNvSpPr txBox="1"/>
          <p:nvPr/>
        </p:nvSpPr>
        <p:spPr>
          <a:xfrm>
            <a:off x="-166254" y="-71254"/>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Iı</a:t>
            </a: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Oturum</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7 Oval"/>
          <p:cNvSpPr/>
          <p:nvPr/>
        </p:nvSpPr>
        <p:spPr>
          <a:xfrm>
            <a:off x="107504" y="1167124"/>
            <a:ext cx="2018365" cy="16354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Soru Sayısı</a:t>
            </a:r>
          </a:p>
        </p:txBody>
      </p:sp>
      <p:sp>
        <p:nvSpPr>
          <p:cNvPr id="7" name="8 Oval"/>
          <p:cNvSpPr/>
          <p:nvPr/>
        </p:nvSpPr>
        <p:spPr>
          <a:xfrm>
            <a:off x="1979712" y="4035631"/>
            <a:ext cx="1440160" cy="133201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180</a:t>
            </a:r>
          </a:p>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Dakika</a:t>
            </a:r>
            <a:endPar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9 Resim" descr="forum_eylemce_clock_82.png"/>
          <p:cNvPicPr>
            <a:picLocks noChangeAspect="1"/>
          </p:cNvPicPr>
          <p:nvPr/>
        </p:nvPicPr>
        <p:blipFill>
          <a:blip r:embed="rId3" cstate="print"/>
          <a:stretch>
            <a:fillRect/>
          </a:stretch>
        </p:blipFill>
        <p:spPr>
          <a:xfrm>
            <a:off x="179512" y="3813262"/>
            <a:ext cx="1760612" cy="1772508"/>
          </a:xfrm>
          <a:prstGeom prst="rect">
            <a:avLst/>
          </a:prstGeom>
        </p:spPr>
      </p:pic>
      <p:sp>
        <p:nvSpPr>
          <p:cNvPr id="9" name="10 Oval"/>
          <p:cNvSpPr/>
          <p:nvPr/>
        </p:nvSpPr>
        <p:spPr>
          <a:xfrm>
            <a:off x="2199205" y="1340768"/>
            <a:ext cx="1508699" cy="128253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dirty="0"/>
              <a:t>160</a:t>
            </a:r>
          </a:p>
        </p:txBody>
      </p:sp>
    </p:spTree>
    <p:extLst>
      <p:ext uri="{BB962C8B-B14F-4D97-AF65-F5344CB8AC3E}">
        <p14:creationId xmlns:p14="http://schemas.microsoft.com/office/powerpoint/2010/main" val="346399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3904" y="37803"/>
            <a:ext cx="9958241"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smtClean="0">
                <a:ln w="0"/>
                <a:solidFill>
                  <a:schemeClr val="accent1"/>
                </a:solidFill>
                <a:effectLst>
                  <a:outerShdw blurRad="38100" dist="25400" dir="5400000" algn="ctr" rotWithShape="0">
                    <a:srgbClr val="6E747A">
                      <a:alpha val="43000"/>
                    </a:srgbClr>
                  </a:outerShdw>
                </a:effectLst>
                <a:ea typeface="Roboto Bk" pitchFamily="2" charset="0"/>
              </a:rPr>
              <a:t>DİL SINAVI</a:t>
            </a:r>
            <a:endParaRPr lang="tr-TR" sz="4000" dirty="0">
              <a:ln w="0"/>
              <a:solidFill>
                <a:schemeClr val="accent1"/>
              </a:solidFill>
              <a:effectLst>
                <a:outerShdw blurRad="38100" dist="25400" dir="5400000" algn="ctr" rotWithShape="0">
                  <a:srgbClr val="6E747A">
                    <a:alpha val="43000"/>
                  </a:srgbClr>
                </a:outerShdw>
              </a:effectLst>
              <a:ea typeface="Roboto Bk" pitchFamily="2" charset="0"/>
            </a:endParaRP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pic>
        <p:nvPicPr>
          <p:cNvPr id="6" name="11 Resim" descr="foreign-languages.jpg"/>
          <p:cNvPicPr>
            <a:picLocks noChangeAspect="1"/>
          </p:cNvPicPr>
          <p:nvPr/>
        </p:nvPicPr>
        <p:blipFill>
          <a:blip r:embed="rId2" cstate="print"/>
          <a:stretch>
            <a:fillRect/>
          </a:stretch>
        </p:blipFill>
        <p:spPr>
          <a:xfrm>
            <a:off x="0" y="1853608"/>
            <a:ext cx="3412049" cy="3133061"/>
          </a:xfrm>
          <a:prstGeom prst="rect">
            <a:avLst/>
          </a:prstGeom>
        </p:spPr>
      </p:pic>
      <p:grpSp>
        <p:nvGrpSpPr>
          <p:cNvPr id="7" name="Grup 6"/>
          <p:cNvGrpSpPr/>
          <p:nvPr/>
        </p:nvGrpSpPr>
        <p:grpSpPr>
          <a:xfrm>
            <a:off x="3391786" y="2197505"/>
            <a:ext cx="4365414" cy="871870"/>
            <a:chOff x="3391786" y="2197505"/>
            <a:chExt cx="4008474" cy="871870"/>
          </a:xfrm>
        </p:grpSpPr>
        <p:sp>
          <p:nvSpPr>
            <p:cNvPr id="8" name="18 Yuvarlatılmış Dikdörtgen"/>
            <p:cNvSpPr/>
            <p:nvPr/>
          </p:nvSpPr>
          <p:spPr>
            <a:xfrm>
              <a:off x="3391786" y="2197505"/>
              <a:ext cx="4008474" cy="8718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400" b="1" dirty="0"/>
                <a:t>Soru Sayısı</a:t>
              </a:r>
            </a:p>
          </p:txBody>
        </p:sp>
        <p:sp>
          <p:nvSpPr>
            <p:cNvPr id="9" name="Oval 8"/>
            <p:cNvSpPr/>
            <p:nvPr/>
          </p:nvSpPr>
          <p:spPr>
            <a:xfrm>
              <a:off x="6145620" y="2229403"/>
              <a:ext cx="1117304" cy="8399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a:t>80</a:t>
              </a:r>
            </a:p>
          </p:txBody>
        </p:sp>
      </p:grpSp>
      <p:grpSp>
        <p:nvGrpSpPr>
          <p:cNvPr id="10" name="Grup 9"/>
          <p:cNvGrpSpPr/>
          <p:nvPr/>
        </p:nvGrpSpPr>
        <p:grpSpPr>
          <a:xfrm>
            <a:off x="3391786" y="3661145"/>
            <a:ext cx="5060176" cy="873752"/>
            <a:chOff x="3391786" y="3661145"/>
            <a:chExt cx="4646428" cy="873752"/>
          </a:xfrm>
        </p:grpSpPr>
        <p:sp>
          <p:nvSpPr>
            <p:cNvPr id="11" name="20 Yuvarlatılmış Dikdörtgen"/>
            <p:cNvSpPr/>
            <p:nvPr/>
          </p:nvSpPr>
          <p:spPr>
            <a:xfrm>
              <a:off x="3391786" y="3661145"/>
              <a:ext cx="4646428" cy="8718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tr-TR" sz="2400" b="1" dirty="0"/>
                <a:t>Sınav Süresi</a:t>
              </a:r>
            </a:p>
          </p:txBody>
        </p:sp>
        <p:sp>
          <p:nvSpPr>
            <p:cNvPr id="12" name="Oval 11"/>
            <p:cNvSpPr/>
            <p:nvPr/>
          </p:nvSpPr>
          <p:spPr>
            <a:xfrm>
              <a:off x="6583325" y="3661145"/>
              <a:ext cx="1316666" cy="8737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a:t>120</a:t>
              </a:r>
            </a:p>
          </p:txBody>
        </p:sp>
      </p:grpSp>
    </p:spTree>
    <p:extLst>
      <p:ext uri="{BB962C8B-B14F-4D97-AF65-F5344CB8AC3E}">
        <p14:creationId xmlns:p14="http://schemas.microsoft.com/office/powerpoint/2010/main" val="3092035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20404" y="784625"/>
            <a:ext cx="3195612" cy="831253"/>
          </a:xfrm>
          <a:prstGeom prst="rect">
            <a:avLst/>
          </a:prstGeom>
          <a:noFill/>
        </p:spPr>
        <p:txBody>
          <a:bodyPr wrap="square" rtlCol="0">
            <a:spAutoFit/>
          </a:bodyPr>
          <a:lstStyle/>
          <a:p>
            <a:pPr algn="ctr"/>
            <a:r>
              <a:rPr lang="tr-TR" sz="2401" b="1" dirty="0"/>
              <a:t>TYT</a:t>
            </a:r>
          </a:p>
          <a:p>
            <a:pPr algn="ctr"/>
            <a:r>
              <a:rPr lang="tr-TR" sz="2401" b="1" dirty="0"/>
              <a:t>GENEL BİLGİLER</a:t>
            </a:r>
          </a:p>
        </p:txBody>
      </p:sp>
      <p:sp>
        <p:nvSpPr>
          <p:cNvPr id="5" name="Dikdörtgen 4"/>
          <p:cNvSpPr/>
          <p:nvPr/>
        </p:nvSpPr>
        <p:spPr>
          <a:xfrm>
            <a:off x="251520" y="2043776"/>
            <a:ext cx="8829737" cy="4247317"/>
          </a:xfrm>
          <a:prstGeom prst="rect">
            <a:avLst/>
          </a:prstGeom>
        </p:spPr>
        <p:txBody>
          <a:bodyPr wrap="square">
            <a:spAutoFit/>
          </a:bodyPr>
          <a:lstStyle/>
          <a:p>
            <a:pPr marL="285738" indent="-285738" algn="just">
              <a:lnSpc>
                <a:spcPct val="150000"/>
              </a:lnSpc>
              <a:buFont typeface="Wingdings" panose="05000000000000000000" pitchFamily="2" charset="2"/>
              <a:buChar char="§"/>
            </a:pPr>
            <a:r>
              <a:rPr lang="tr-TR" sz="1600" b="1" dirty="0"/>
              <a:t>Her aday için tek TYT puanı hesaplanacaktır. Tüm ön lisans programları bu tek puan türüyle tercih edilecektir.</a:t>
            </a:r>
          </a:p>
          <a:p>
            <a:pPr marL="285738" indent="-285738" algn="just">
              <a:lnSpc>
                <a:spcPct val="150000"/>
              </a:lnSpc>
              <a:buFont typeface="Wingdings" panose="05000000000000000000" pitchFamily="2" charset="2"/>
              <a:buChar char="§"/>
            </a:pPr>
            <a:r>
              <a:rPr lang="tr-TR" sz="1600" b="1" dirty="0">
                <a:solidFill>
                  <a:srgbClr val="FF0000"/>
                </a:solidFill>
              </a:rPr>
              <a:t>TYT soruları, MEB’in ortak müfredatından seçilecektir. </a:t>
            </a:r>
          </a:p>
          <a:p>
            <a:pPr marL="285738" indent="-285738" algn="just">
              <a:lnSpc>
                <a:spcPct val="150000"/>
              </a:lnSpc>
              <a:buFont typeface="Wingdings" panose="05000000000000000000" pitchFamily="2" charset="2"/>
              <a:buChar char="§"/>
            </a:pPr>
            <a:r>
              <a:rPr lang="tr-TR" sz="1600" b="1" dirty="0"/>
              <a:t>TYT puanının hesaplanması için temel matematik testi veya Türkçe testinde en az 0,5 ham puan almaları gerekmektedir.</a:t>
            </a:r>
          </a:p>
          <a:p>
            <a:pPr marL="285738" indent="-285738">
              <a:lnSpc>
                <a:spcPct val="150000"/>
              </a:lnSpc>
              <a:buFont typeface="Wingdings" panose="05000000000000000000" pitchFamily="2" charset="2"/>
              <a:buChar char="§"/>
            </a:pPr>
            <a:r>
              <a:rPr lang="tr-TR" sz="1600" b="1" dirty="0">
                <a:latin typeface="Comic Sans MS" panose="030F0702030302020204" pitchFamily="66" charset="0"/>
                <a:cs typeface="Times New Roman" panose="02020603050405020304" pitchFamily="18" charset="0"/>
              </a:rPr>
              <a:t>2022-YKS’de </a:t>
            </a:r>
            <a:r>
              <a:rPr lang="tr-TR" sz="1600" b="1" dirty="0" err="1">
                <a:latin typeface="Comic Sans MS" panose="030F0702030302020204" pitchFamily="66" charset="0"/>
                <a:cs typeface="Times New Roman" panose="02020603050405020304" pitchFamily="18" charset="0"/>
              </a:rPr>
              <a:t>TYT’den</a:t>
            </a:r>
            <a:r>
              <a:rPr lang="tr-TR" sz="1600" b="1" dirty="0">
                <a:latin typeface="Comic Sans MS" panose="030F0702030302020204" pitchFamily="66" charset="0"/>
                <a:cs typeface="Times New Roman" panose="02020603050405020304" pitchFamily="18" charset="0"/>
              </a:rPr>
              <a:t> 200 ve üzeri puan alanların bu puanları, </a:t>
            </a:r>
            <a:r>
              <a:rPr lang="tr-TR" sz="1600" b="1" dirty="0">
                <a:solidFill>
                  <a:srgbClr val="FF0000"/>
                </a:solidFill>
                <a:latin typeface="Comic Sans MS" panose="030F0702030302020204" pitchFamily="66" charset="0"/>
                <a:cs typeface="Times New Roman" panose="02020603050405020304" pitchFamily="18" charset="0"/>
              </a:rPr>
              <a:t>2023-YKS’de </a:t>
            </a:r>
            <a:r>
              <a:rPr lang="tr-TR" sz="1600" b="1" dirty="0" smtClean="0">
                <a:solidFill>
                  <a:srgbClr val="FF0000"/>
                </a:solidFill>
                <a:latin typeface="Comic Sans MS" panose="030F0702030302020204" pitchFamily="66" charset="0"/>
                <a:cs typeface="Times New Roman" panose="02020603050405020304" pitchFamily="18" charset="0"/>
              </a:rPr>
              <a:t>kullanılamayacaktır.</a:t>
            </a:r>
          </a:p>
          <a:p>
            <a:pPr marL="285738" indent="-285738">
              <a:lnSpc>
                <a:spcPct val="150000"/>
              </a:lnSpc>
              <a:buFont typeface="Wingdings" panose="05000000000000000000" pitchFamily="2" charset="2"/>
              <a:buChar char="§"/>
            </a:pPr>
            <a:r>
              <a:rPr lang="tr-TR" sz="1600" b="1" dirty="0">
                <a:solidFill>
                  <a:prstClr val="black"/>
                </a:solidFill>
                <a:latin typeface="Comic Sans MS" panose="030F0702030302020204" pitchFamily="66" charset="0"/>
              </a:rPr>
              <a:t>Bu alanda işaretleme yapan adaylar, sadece TYT puan türüyle öğrenci alan programlarını (Ön Lisans) veya Özel Yetenek Sınavı ile öğrenci alan programlarını tercih </a:t>
            </a:r>
            <a:r>
              <a:rPr lang="tr-TR" sz="1600" b="1" dirty="0" smtClean="0">
                <a:solidFill>
                  <a:prstClr val="black"/>
                </a:solidFill>
                <a:latin typeface="Comic Sans MS" panose="030F0702030302020204" pitchFamily="66" charset="0"/>
              </a:rPr>
              <a:t>edebileceklerdir.</a:t>
            </a:r>
            <a:r>
              <a:rPr lang="tr-TR" sz="1600" b="1" dirty="0" smtClean="0">
                <a:solidFill>
                  <a:srgbClr val="FF0000"/>
                </a:solidFill>
              </a:rPr>
              <a:t>150 </a:t>
            </a:r>
            <a:r>
              <a:rPr lang="tr-TR" sz="1600" b="1" dirty="0">
                <a:solidFill>
                  <a:srgbClr val="FF0000"/>
                </a:solidFill>
              </a:rPr>
              <a:t>baraj puanı uygulaması kaldırıldı</a:t>
            </a:r>
            <a:r>
              <a:rPr lang="tr-TR" sz="1600" b="1" dirty="0" smtClean="0">
                <a:solidFill>
                  <a:srgbClr val="FF0000"/>
                </a:solidFill>
              </a:rPr>
              <a:t>.</a:t>
            </a:r>
            <a:endParaRPr lang="tr-TR" sz="1600" dirty="0">
              <a:solidFill>
                <a:srgbClr val="FF0000"/>
              </a:solidFill>
              <a:latin typeface="Comic Sans MS" panose="030F0702030302020204" pitchFamily="66" charset="0"/>
            </a:endParaRPr>
          </a:p>
          <a:p>
            <a:pPr marL="285738" indent="-285738">
              <a:lnSpc>
                <a:spcPct val="150000"/>
              </a:lnSpc>
              <a:buFont typeface="Wingdings" panose="05000000000000000000" pitchFamily="2" charset="2"/>
              <a:buChar char="§"/>
            </a:pPr>
            <a:endParaRPr lang="tr-TR" sz="1600" dirty="0">
              <a:latin typeface="Comic Sans MS" panose="030F0702030302020204" pitchFamily="66" charset="0"/>
            </a:endParaRPr>
          </a:p>
        </p:txBody>
      </p:sp>
      <p:pic>
        <p:nvPicPr>
          <p:cNvPr id="6" name="Resim 5"/>
          <p:cNvPicPr>
            <a:picLocks noChangeAspect="1"/>
          </p:cNvPicPr>
          <p:nvPr/>
        </p:nvPicPr>
        <p:blipFill>
          <a:blip r:embed="rId2"/>
          <a:stretch>
            <a:fillRect/>
          </a:stretch>
        </p:blipFill>
        <p:spPr>
          <a:xfrm>
            <a:off x="35496" y="44624"/>
            <a:ext cx="1660866" cy="1588019"/>
          </a:xfrm>
          <a:prstGeom prst="rect">
            <a:avLst/>
          </a:prstGeom>
        </p:spPr>
      </p:pic>
    </p:spTree>
    <p:extLst>
      <p:ext uri="{BB962C8B-B14F-4D97-AF65-F5344CB8AC3E}">
        <p14:creationId xmlns:p14="http://schemas.microsoft.com/office/powerpoint/2010/main" val="3215064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70</TotalTime>
  <Words>1738</Words>
  <Application>Microsoft Office PowerPoint</Application>
  <PresentationFormat>Ekran Gösterisi (4:3)</PresentationFormat>
  <Paragraphs>343</Paragraphs>
  <Slides>26</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26</vt:i4>
      </vt:variant>
    </vt:vector>
  </HeadingPairs>
  <TitlesOfParts>
    <vt:vector size="40" baseType="lpstr">
      <vt:lpstr>andyallshort</vt:lpstr>
      <vt:lpstr>Arial</vt:lpstr>
      <vt:lpstr>Arial Black</vt:lpstr>
      <vt:lpstr>Baskerville Old Face</vt:lpstr>
      <vt:lpstr>Bebas Neue</vt:lpstr>
      <vt:lpstr>Calibri</vt:lpstr>
      <vt:lpstr>Comic Sans MS</vt:lpstr>
      <vt:lpstr>Georgia</vt:lpstr>
      <vt:lpstr>Roboto Bk</vt:lpstr>
      <vt:lpstr>Times New Roman</vt:lpstr>
      <vt:lpstr>TimesNewRoman</vt:lpstr>
      <vt:lpstr>Trebuchet MS</vt:lpstr>
      <vt:lpstr>Wingdings</vt:lpstr>
      <vt:lpstr>Hava Akımı</vt:lpstr>
      <vt:lpstr>YKS SİSTEMİNİN TANITILMASI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YKS SİSTEMİNİN TANITILMASI</dc:title>
  <dc:creator>HAFİZE BAKAR</dc:creator>
  <cp:lastModifiedBy>Hakan İSGİLİP</cp:lastModifiedBy>
  <cp:revision>32</cp:revision>
  <dcterms:created xsi:type="dcterms:W3CDTF">2022-08-11T09:34:53Z</dcterms:created>
  <dcterms:modified xsi:type="dcterms:W3CDTF">2022-09-06T08:18:23Z</dcterms:modified>
</cp:coreProperties>
</file>