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0" r:id="rId3"/>
    <p:sldId id="277" r:id="rId4"/>
    <p:sldId id="308" r:id="rId5"/>
    <p:sldId id="294" r:id="rId6"/>
    <p:sldId id="296" r:id="rId7"/>
    <p:sldId id="295" r:id="rId8"/>
    <p:sldId id="297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5" r:id="rId17"/>
    <p:sldId id="309" r:id="rId18"/>
    <p:sldId id="307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78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EDC1F-D7C9-4404-A294-ED5867CC7F42}" type="doc">
      <dgm:prSet loTypeId="urn:microsoft.com/office/officeart/2005/8/layout/matrix2" loCatId="matrix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7BC68437-6109-4CC7-8504-C2E1EC9CAB2D}">
      <dgm:prSet phldrT="[Metin]"/>
      <dgm:spPr/>
      <dgm:t>
        <a:bodyPr/>
        <a:lstStyle/>
        <a:p>
          <a:r>
            <a:rPr lang="tr-TR" dirty="0" smtClean="0"/>
            <a:t>FİZİKSEL GELİŞİM</a:t>
          </a:r>
          <a:endParaRPr lang="tr-TR" dirty="0"/>
        </a:p>
      </dgm:t>
    </dgm:pt>
    <dgm:pt modelId="{607E2098-5E0C-401B-83DC-EB33AAD44D3F}" type="parTrans" cxnId="{1DCF052A-C1B0-4E4C-9DA4-8F6302806FBE}">
      <dgm:prSet/>
      <dgm:spPr/>
      <dgm:t>
        <a:bodyPr/>
        <a:lstStyle/>
        <a:p>
          <a:endParaRPr lang="tr-TR"/>
        </a:p>
      </dgm:t>
    </dgm:pt>
    <dgm:pt modelId="{B6F6F48A-C2E6-4226-B0B2-8DA47ADDE753}" type="sibTrans" cxnId="{1DCF052A-C1B0-4E4C-9DA4-8F6302806FBE}">
      <dgm:prSet/>
      <dgm:spPr/>
      <dgm:t>
        <a:bodyPr/>
        <a:lstStyle/>
        <a:p>
          <a:endParaRPr lang="tr-TR"/>
        </a:p>
      </dgm:t>
    </dgm:pt>
    <dgm:pt modelId="{2A5CEDAA-51AB-4EEB-BA85-B01AD9C2040E}">
      <dgm:prSet phldrT="[Metin]"/>
      <dgm:spPr/>
      <dgm:t>
        <a:bodyPr/>
        <a:lstStyle/>
        <a:p>
          <a:r>
            <a:rPr lang="tr-TR" dirty="0" smtClean="0"/>
            <a:t>ZİHİNSEL GELİŞİM</a:t>
          </a:r>
          <a:endParaRPr lang="tr-TR" dirty="0"/>
        </a:p>
      </dgm:t>
    </dgm:pt>
    <dgm:pt modelId="{6394EDE5-7F77-4859-B74D-535EAF071CB6}" type="parTrans" cxnId="{EB5612E9-64B5-4B12-B4F1-62428607D1C5}">
      <dgm:prSet/>
      <dgm:spPr/>
      <dgm:t>
        <a:bodyPr/>
        <a:lstStyle/>
        <a:p>
          <a:endParaRPr lang="tr-TR"/>
        </a:p>
      </dgm:t>
    </dgm:pt>
    <dgm:pt modelId="{B24590B6-7C6B-4847-935E-D9D7AFBED328}" type="sibTrans" cxnId="{EB5612E9-64B5-4B12-B4F1-62428607D1C5}">
      <dgm:prSet/>
      <dgm:spPr/>
      <dgm:t>
        <a:bodyPr/>
        <a:lstStyle/>
        <a:p>
          <a:endParaRPr lang="tr-TR"/>
        </a:p>
      </dgm:t>
    </dgm:pt>
    <dgm:pt modelId="{A40464CD-14CE-4142-9F1B-D4BA721BF993}">
      <dgm:prSet phldrT="[Metin]"/>
      <dgm:spPr/>
      <dgm:t>
        <a:bodyPr/>
        <a:lstStyle/>
        <a:p>
          <a:r>
            <a:rPr lang="tr-TR" dirty="0" smtClean="0"/>
            <a:t>DUYGUSAL GELİŞİM</a:t>
          </a:r>
          <a:endParaRPr lang="tr-TR" dirty="0"/>
        </a:p>
      </dgm:t>
    </dgm:pt>
    <dgm:pt modelId="{43B90596-43A0-470C-8B49-84EA5CF84664}" type="parTrans" cxnId="{32DADC97-2B88-4CDA-9518-DB8D68BB6CD6}">
      <dgm:prSet/>
      <dgm:spPr/>
      <dgm:t>
        <a:bodyPr/>
        <a:lstStyle/>
        <a:p>
          <a:endParaRPr lang="tr-TR"/>
        </a:p>
      </dgm:t>
    </dgm:pt>
    <dgm:pt modelId="{DA1E5E72-A890-4311-A56D-76608DD19428}" type="sibTrans" cxnId="{32DADC97-2B88-4CDA-9518-DB8D68BB6CD6}">
      <dgm:prSet/>
      <dgm:spPr/>
      <dgm:t>
        <a:bodyPr/>
        <a:lstStyle/>
        <a:p>
          <a:endParaRPr lang="tr-TR"/>
        </a:p>
      </dgm:t>
    </dgm:pt>
    <dgm:pt modelId="{65EFA97C-9CED-4565-9706-903C090C7F89}">
      <dgm:prSet phldrT="[Metin]"/>
      <dgm:spPr/>
      <dgm:t>
        <a:bodyPr/>
        <a:lstStyle/>
        <a:p>
          <a:r>
            <a:rPr lang="tr-TR" dirty="0" smtClean="0"/>
            <a:t>SOSYAL GELİŞİM</a:t>
          </a:r>
          <a:endParaRPr lang="tr-TR" dirty="0"/>
        </a:p>
      </dgm:t>
    </dgm:pt>
    <dgm:pt modelId="{9D6B0DCA-94A5-4E1E-94A0-E3F512A92C7E}" type="parTrans" cxnId="{4DFEE179-13EF-4914-93E0-5B65B194FD3C}">
      <dgm:prSet/>
      <dgm:spPr/>
      <dgm:t>
        <a:bodyPr/>
        <a:lstStyle/>
        <a:p>
          <a:endParaRPr lang="tr-TR"/>
        </a:p>
      </dgm:t>
    </dgm:pt>
    <dgm:pt modelId="{F6DDA4C2-E609-46BD-8048-8FDEE04B03C7}" type="sibTrans" cxnId="{4DFEE179-13EF-4914-93E0-5B65B194FD3C}">
      <dgm:prSet/>
      <dgm:spPr/>
      <dgm:t>
        <a:bodyPr/>
        <a:lstStyle/>
        <a:p>
          <a:endParaRPr lang="tr-TR"/>
        </a:p>
      </dgm:t>
    </dgm:pt>
    <dgm:pt modelId="{025959BC-9FB7-4080-82AA-E51B79861B72}" type="pres">
      <dgm:prSet presAssocID="{9D5EDC1F-D7C9-4404-A294-ED5867CC7F4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E0D9AEC-99BF-4040-ADAF-68E3C6135EE3}" type="pres">
      <dgm:prSet presAssocID="{9D5EDC1F-D7C9-4404-A294-ED5867CC7F42}" presName="axisShape" presStyleLbl="bgShp" presStyleIdx="0" presStyleCnt="1" custScaleX="154216"/>
      <dgm:spPr/>
    </dgm:pt>
    <dgm:pt modelId="{D0DC365D-80DE-4F7E-8208-EA12F9E3C2B0}" type="pres">
      <dgm:prSet presAssocID="{9D5EDC1F-D7C9-4404-A294-ED5867CC7F42}" presName="rect1" presStyleLbl="node1" presStyleIdx="0" presStyleCnt="4" custScaleX="135095" custLinFactNeighborX="-26589" custLinFactNeighborY="3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0B34D7-97E1-4E0C-B31E-1F77E8CEE0EA}" type="pres">
      <dgm:prSet presAssocID="{9D5EDC1F-D7C9-4404-A294-ED5867CC7F42}" presName="rect2" presStyleLbl="node1" presStyleIdx="1" presStyleCnt="4" custScaleX="137441" custLinFactNeighborX="28740" custLinFactNeighborY="3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EA582F-3F02-4B40-BEB1-A792CA0E1CF0}" type="pres">
      <dgm:prSet presAssocID="{9D5EDC1F-D7C9-4404-A294-ED5867CC7F42}" presName="rect3" presStyleLbl="node1" presStyleIdx="2" presStyleCnt="4" custScaleX="132654" custLinFactNeighborX="-27810" custLinFactNeighborY="25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4E5F5E-48B5-4415-A1CE-CE03D79BDAAF}" type="pres">
      <dgm:prSet presAssocID="{9D5EDC1F-D7C9-4404-A294-ED5867CC7F42}" presName="rect4" presStyleLbl="node1" presStyleIdx="3" presStyleCnt="4" custScaleX="139302" custLinFactNeighborX="27519" custLinFactNeighborY="25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DCF052A-C1B0-4E4C-9DA4-8F6302806FBE}" srcId="{9D5EDC1F-D7C9-4404-A294-ED5867CC7F42}" destId="{7BC68437-6109-4CC7-8504-C2E1EC9CAB2D}" srcOrd="0" destOrd="0" parTransId="{607E2098-5E0C-401B-83DC-EB33AAD44D3F}" sibTransId="{B6F6F48A-C2E6-4226-B0B2-8DA47ADDE753}"/>
    <dgm:cxn modelId="{C0230EAC-D133-4AFE-B28E-3050C503B5BD}" type="presOf" srcId="{A40464CD-14CE-4142-9F1B-D4BA721BF993}" destId="{36EA582F-3F02-4B40-BEB1-A792CA0E1CF0}" srcOrd="0" destOrd="0" presId="urn:microsoft.com/office/officeart/2005/8/layout/matrix2"/>
    <dgm:cxn modelId="{EB5612E9-64B5-4B12-B4F1-62428607D1C5}" srcId="{9D5EDC1F-D7C9-4404-A294-ED5867CC7F42}" destId="{2A5CEDAA-51AB-4EEB-BA85-B01AD9C2040E}" srcOrd="1" destOrd="0" parTransId="{6394EDE5-7F77-4859-B74D-535EAF071CB6}" sibTransId="{B24590B6-7C6B-4847-935E-D9D7AFBED328}"/>
    <dgm:cxn modelId="{37C6607D-AF54-48D3-A3C4-523A16AADFCE}" type="presOf" srcId="{2A5CEDAA-51AB-4EEB-BA85-B01AD9C2040E}" destId="{780B34D7-97E1-4E0C-B31E-1F77E8CEE0EA}" srcOrd="0" destOrd="0" presId="urn:microsoft.com/office/officeart/2005/8/layout/matrix2"/>
    <dgm:cxn modelId="{4DFEE179-13EF-4914-93E0-5B65B194FD3C}" srcId="{9D5EDC1F-D7C9-4404-A294-ED5867CC7F42}" destId="{65EFA97C-9CED-4565-9706-903C090C7F89}" srcOrd="3" destOrd="0" parTransId="{9D6B0DCA-94A5-4E1E-94A0-E3F512A92C7E}" sibTransId="{F6DDA4C2-E609-46BD-8048-8FDEE04B03C7}"/>
    <dgm:cxn modelId="{32DADC97-2B88-4CDA-9518-DB8D68BB6CD6}" srcId="{9D5EDC1F-D7C9-4404-A294-ED5867CC7F42}" destId="{A40464CD-14CE-4142-9F1B-D4BA721BF993}" srcOrd="2" destOrd="0" parTransId="{43B90596-43A0-470C-8B49-84EA5CF84664}" sibTransId="{DA1E5E72-A890-4311-A56D-76608DD19428}"/>
    <dgm:cxn modelId="{D9C21CDE-7B3D-439E-AF2C-6FF792F60EB7}" type="presOf" srcId="{9D5EDC1F-D7C9-4404-A294-ED5867CC7F42}" destId="{025959BC-9FB7-4080-82AA-E51B79861B72}" srcOrd="0" destOrd="0" presId="urn:microsoft.com/office/officeart/2005/8/layout/matrix2"/>
    <dgm:cxn modelId="{F2330BA8-365F-44E2-9254-B34F88563D5A}" type="presOf" srcId="{65EFA97C-9CED-4565-9706-903C090C7F89}" destId="{EA4E5F5E-48B5-4415-A1CE-CE03D79BDAAF}" srcOrd="0" destOrd="0" presId="urn:microsoft.com/office/officeart/2005/8/layout/matrix2"/>
    <dgm:cxn modelId="{FD8DBB05-EB61-4560-ABE6-853678E99B97}" type="presOf" srcId="{7BC68437-6109-4CC7-8504-C2E1EC9CAB2D}" destId="{D0DC365D-80DE-4F7E-8208-EA12F9E3C2B0}" srcOrd="0" destOrd="0" presId="urn:microsoft.com/office/officeart/2005/8/layout/matrix2"/>
    <dgm:cxn modelId="{7AF8C887-13F0-474D-9BAF-A83F025ACB0A}" type="presParOf" srcId="{025959BC-9FB7-4080-82AA-E51B79861B72}" destId="{2E0D9AEC-99BF-4040-ADAF-68E3C6135EE3}" srcOrd="0" destOrd="0" presId="urn:microsoft.com/office/officeart/2005/8/layout/matrix2"/>
    <dgm:cxn modelId="{5582D5E3-15D3-4A68-B61F-206BC2E12FC8}" type="presParOf" srcId="{025959BC-9FB7-4080-82AA-E51B79861B72}" destId="{D0DC365D-80DE-4F7E-8208-EA12F9E3C2B0}" srcOrd="1" destOrd="0" presId="urn:microsoft.com/office/officeart/2005/8/layout/matrix2"/>
    <dgm:cxn modelId="{E83E1E75-9AA6-4CFB-B612-E7C4C234FEA0}" type="presParOf" srcId="{025959BC-9FB7-4080-82AA-E51B79861B72}" destId="{780B34D7-97E1-4E0C-B31E-1F77E8CEE0EA}" srcOrd="2" destOrd="0" presId="urn:microsoft.com/office/officeart/2005/8/layout/matrix2"/>
    <dgm:cxn modelId="{6EFDABDF-2D4E-479D-9ED1-81CEB7CF0903}" type="presParOf" srcId="{025959BC-9FB7-4080-82AA-E51B79861B72}" destId="{36EA582F-3F02-4B40-BEB1-A792CA0E1CF0}" srcOrd="3" destOrd="0" presId="urn:microsoft.com/office/officeart/2005/8/layout/matrix2"/>
    <dgm:cxn modelId="{1FE0F7F3-9692-48E6-9724-464F4436D951}" type="presParOf" srcId="{025959BC-9FB7-4080-82AA-E51B79861B72}" destId="{EA4E5F5E-48B5-4415-A1CE-CE03D79BDAA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D9AEC-99BF-4040-ADAF-68E3C6135EE3}">
      <dsp:nvSpPr>
        <dsp:cNvPr id="0" name=""/>
        <dsp:cNvSpPr/>
      </dsp:nvSpPr>
      <dsp:spPr>
        <a:xfrm>
          <a:off x="597319" y="0"/>
          <a:ext cx="6798248" cy="4408264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0DC365D-80DE-4F7E-8208-EA12F9E3C2B0}">
      <dsp:nvSpPr>
        <dsp:cNvPr id="0" name=""/>
        <dsp:cNvSpPr/>
      </dsp:nvSpPr>
      <dsp:spPr>
        <a:xfrm>
          <a:off x="1300587" y="293026"/>
          <a:ext cx="2382137" cy="17633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FİZİKSEL GELİŞİM</a:t>
          </a:r>
          <a:endParaRPr lang="tr-TR" sz="2800" kern="1200" dirty="0"/>
        </a:p>
      </dsp:txBody>
      <dsp:txXfrm>
        <a:off x="1386664" y="379103"/>
        <a:ext cx="2209983" cy="1591151"/>
      </dsp:txXfrm>
    </dsp:sp>
    <dsp:sp modelId="{780B34D7-97E1-4E0C-B31E-1F77E8CEE0EA}">
      <dsp:nvSpPr>
        <dsp:cNvPr id="0" name=""/>
        <dsp:cNvSpPr/>
      </dsp:nvSpPr>
      <dsp:spPr>
        <a:xfrm>
          <a:off x="4327407" y="293026"/>
          <a:ext cx="2423504" cy="1763305"/>
        </a:xfrm>
        <a:prstGeom prst="roundRect">
          <a:avLst/>
        </a:prstGeom>
        <a:gradFill rotWithShape="0">
          <a:gsLst>
            <a:gs pos="0">
              <a:schemeClr val="accent2">
                <a:hueOff val="-6721062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2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2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2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ZİHİNSEL GELİŞİM</a:t>
          </a:r>
          <a:endParaRPr lang="tr-TR" sz="2700" kern="1200" dirty="0"/>
        </a:p>
      </dsp:txBody>
      <dsp:txXfrm>
        <a:off x="4413484" y="379103"/>
        <a:ext cx="2251350" cy="1591151"/>
      </dsp:txXfrm>
    </dsp:sp>
    <dsp:sp modelId="{36EA582F-3F02-4B40-BEB1-A792CA0E1CF0}">
      <dsp:nvSpPr>
        <dsp:cNvPr id="0" name=""/>
        <dsp:cNvSpPr/>
      </dsp:nvSpPr>
      <dsp:spPr>
        <a:xfrm>
          <a:off x="1300578" y="2402838"/>
          <a:ext cx="2339095" cy="1763305"/>
        </a:xfrm>
        <a:prstGeom prst="roundRect">
          <a:avLst/>
        </a:prstGeom>
        <a:gradFill rotWithShape="0">
          <a:gsLst>
            <a:gs pos="0">
              <a:schemeClr val="accent2">
                <a:hueOff val="-13442124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4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4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4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DUYGUSAL GELİŞİM</a:t>
          </a:r>
          <a:endParaRPr lang="tr-TR" sz="2600" kern="1200" dirty="0"/>
        </a:p>
      </dsp:txBody>
      <dsp:txXfrm>
        <a:off x="1386655" y="2488915"/>
        <a:ext cx="2166941" cy="1591151"/>
      </dsp:txXfrm>
    </dsp:sp>
    <dsp:sp modelId="{EA4E5F5E-48B5-4415-A1CE-CE03D79BDAAF}">
      <dsp:nvSpPr>
        <dsp:cNvPr id="0" name=""/>
        <dsp:cNvSpPr/>
      </dsp:nvSpPr>
      <dsp:spPr>
        <a:xfrm>
          <a:off x="4289470" y="2402838"/>
          <a:ext cx="2456319" cy="1763305"/>
        </a:xfrm>
        <a:prstGeom prst="roundRect">
          <a:avLst/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6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6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SOSYAL GELİŞİM</a:t>
          </a:r>
          <a:endParaRPr lang="tr-TR" sz="2600" kern="1200" dirty="0"/>
        </a:p>
      </dsp:txBody>
      <dsp:txXfrm>
        <a:off x="4375547" y="2488915"/>
        <a:ext cx="2284165" cy="1591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E6BE54-02CF-4726-BBE9-B0D2EB86C876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A13023-6514-4525-A555-7A50E8EF0AE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GELİŞİM DÖNEMİ ÖZELLİKLERİ</a:t>
            </a:r>
            <a:endParaRPr lang="tr-TR" sz="4000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ÖĞRETMEN SUNUMU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610"/>
            <a:ext cx="2658591" cy="101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1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594515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tr-TR" dirty="0" smtClean="0"/>
              <a:t>SOYUT DÜŞÜNME</a:t>
            </a:r>
          </a:p>
          <a:p>
            <a:r>
              <a:rPr lang="tr-TR" dirty="0" smtClean="0"/>
              <a:t>Adalet, eşitlik, sevgi,ahlak, hoşgörü gibi soyut kavramları daha iyi anlayabilir, bu kavramlar üzerine düşünebilirler.</a:t>
            </a:r>
          </a:p>
          <a:p>
            <a:r>
              <a:rPr lang="tr-TR" dirty="0" smtClean="0"/>
              <a:t>Olaylar arasındaki neden- sonuç ilişkisini değerlendirebilir, gelecekte olabilecek şeyler hakkında düşünebilirler.</a:t>
            </a:r>
          </a:p>
          <a:p>
            <a:r>
              <a:rPr lang="tr-TR" dirty="0" smtClean="0"/>
              <a:t>İdealist bir yapıya bürünürler, ayrımcılığın ve haksızlığın olmadığı mükemmel bir dünya kurgularlar.Sizi kırıcı bir şekilde eleştirebilir ve düşüncelerinize saygı göstermeyebilirler.</a:t>
            </a:r>
            <a:endParaRPr lang="tr-TR" dirty="0"/>
          </a:p>
        </p:txBody>
      </p:sp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ERGENLİK DÖNEMİ ZİHİNSEL GELİŞİM ÖZELLİKLERİ</a:t>
            </a:r>
          </a:p>
        </p:txBody>
      </p:sp>
    </p:spTree>
    <p:extLst>
      <p:ext uri="{BB962C8B-B14F-4D97-AF65-F5344CB8AC3E}">
        <p14:creationId xmlns:p14="http://schemas.microsoft.com/office/powerpoint/2010/main" val="321323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81329"/>
            <a:ext cx="8291264" cy="3171808"/>
          </a:xfrm>
        </p:spPr>
        <p:txBody>
          <a:bodyPr/>
          <a:lstStyle/>
          <a:p>
            <a:pPr marL="109728" indent="0" algn="ctr">
              <a:buNone/>
            </a:pPr>
            <a:r>
              <a:rPr lang="tr-TR" dirty="0" smtClean="0"/>
              <a:t>ÇOK YÖNLÜ DÜŞÜNME</a:t>
            </a:r>
          </a:p>
          <a:p>
            <a:r>
              <a:rPr lang="tr-TR" dirty="0" smtClean="0"/>
              <a:t>Karşılaştığı problemleri çözebilmek için plan yapmaya başlar, mümkün olan alternatifleri düşünebilirler.</a:t>
            </a:r>
            <a:endParaRPr lang="tr-TR" dirty="0"/>
          </a:p>
          <a:p>
            <a:r>
              <a:rPr lang="tr-TR" dirty="0" smtClean="0"/>
              <a:t>Ailesinin verebileceği negatif tepkileri tahmin edebilir ve itirazları çürütmek için önceden hazırlanabilirler.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ERGENLİK DÖNEMİ ZİHİNSEL GELİŞİM ÖZELLİKLERİ</a:t>
            </a:r>
          </a:p>
        </p:txBody>
      </p:sp>
      <p:pic>
        <p:nvPicPr>
          <p:cNvPr id="3074" name="Picture 2" descr="C:\Users\Administrator\Desktop\gezgincocuk-yaraticilik-inovasyon-kreatif-13-400x3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647" y="4077073"/>
            <a:ext cx="475612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525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243816"/>
          </a:xfrm>
        </p:spPr>
        <p:txBody>
          <a:bodyPr/>
          <a:lstStyle/>
          <a:p>
            <a:pPr marL="109728" indent="0" algn="ctr">
              <a:buNone/>
            </a:pPr>
            <a:r>
              <a:rPr lang="tr-TR" dirty="0" smtClean="0"/>
              <a:t>ERGEN BENMERKEZCİLİĞİ</a:t>
            </a:r>
          </a:p>
          <a:p>
            <a:r>
              <a:rPr lang="tr-TR" dirty="0" smtClean="0"/>
              <a:t>Kendi inanç ve duygularının eşsiz olduğunu düşünür.</a:t>
            </a:r>
          </a:p>
          <a:p>
            <a:r>
              <a:rPr lang="tr-TR" dirty="0" smtClean="0"/>
              <a:t>Herkesin onların her hareketini izlediğini düşünürler.</a:t>
            </a:r>
          </a:p>
          <a:p>
            <a:r>
              <a:rPr lang="tr-TR" dirty="0" smtClean="0"/>
              <a:t>Kendilerine bir şey olmayacağı inancının etkisiyle riskli davranışlarda bulunurlar.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ERGENLİK DÖNEMİ ZİHİNSEL GELİŞİM ÖZELLİKLERİ</a:t>
            </a:r>
          </a:p>
        </p:txBody>
      </p:sp>
      <p:pic>
        <p:nvPicPr>
          <p:cNvPr id="4098" name="Picture 2" descr="C:\Users\Administrator\Desktop\narsist-ocuk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19739"/>
            <a:ext cx="3456384" cy="251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507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SOSYAL- DUYGUSAL GELİŞİM ÖZELLİKLERİ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Ergenlerde sosyal-duygusal gelişim özelliklerine baktığımızda bazı kavramlar ön plana çıkmaktadır:</a:t>
            </a:r>
          </a:p>
          <a:p>
            <a:r>
              <a:rPr lang="tr-TR" dirty="0"/>
              <a:t>Öğretmenler, ergenler için </a:t>
            </a:r>
            <a:r>
              <a:rPr lang="tr-TR" dirty="0" smtClean="0"/>
              <a:t>«bilgilendirici destek» </a:t>
            </a:r>
            <a:r>
              <a:rPr lang="tr-TR" dirty="0"/>
              <a:t>konusunda en önemli sosyal destek kaynağıdır.</a:t>
            </a:r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İnişli Çıkışlı </a:t>
            </a:r>
            <a:r>
              <a:rPr lang="tr-TR" dirty="0"/>
              <a:t>D</a:t>
            </a:r>
            <a:r>
              <a:rPr lang="tr-TR" dirty="0" smtClean="0"/>
              <a:t>uygu </a:t>
            </a:r>
            <a:r>
              <a:rPr lang="tr-TR" dirty="0"/>
              <a:t>D</a:t>
            </a:r>
            <a:r>
              <a:rPr lang="tr-TR" dirty="0" smtClean="0"/>
              <a:t>urumları.</a:t>
            </a:r>
          </a:p>
          <a:p>
            <a:endParaRPr lang="tr-TR" dirty="0" smtClean="0"/>
          </a:p>
          <a:p>
            <a:r>
              <a:rPr lang="tr-TR" dirty="0" smtClean="0"/>
              <a:t>Ön Plana Çıkan </a:t>
            </a:r>
            <a:r>
              <a:rPr lang="tr-TR" dirty="0"/>
              <a:t>A</a:t>
            </a:r>
            <a:r>
              <a:rPr lang="tr-TR" dirty="0" smtClean="0"/>
              <a:t>kran İletişimi</a:t>
            </a:r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Benlik Algısı</a:t>
            </a:r>
          </a:p>
          <a:p>
            <a:endParaRPr lang="tr-TR" dirty="0"/>
          </a:p>
        </p:txBody>
      </p:sp>
      <p:pic>
        <p:nvPicPr>
          <p:cNvPr id="1028" name="Picture 4" descr="C:\Users\Administrator\Desktop\Resim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141440"/>
            <a:ext cx="194421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59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İNİŞLİ- ÇIKIŞLI DUYGU DURUMLARI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half" idx="3"/>
          </p:nvPr>
        </p:nvSpPr>
        <p:spPr>
          <a:xfrm>
            <a:off x="4860033" y="4365104"/>
            <a:ext cx="3826768" cy="1807096"/>
          </a:xfrm>
        </p:spPr>
        <p:txBody>
          <a:bodyPr>
            <a:normAutofit/>
          </a:bodyPr>
          <a:lstStyle/>
          <a:p>
            <a:r>
              <a:rPr lang="tr-TR" dirty="0" smtClean="0"/>
              <a:t>Bütün bu davranışlar, ergenliğin ilk yılları için normal sayılabilecek davranışlardır.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216954"/>
          </a:xfrm>
        </p:spPr>
        <p:txBody>
          <a:bodyPr>
            <a:normAutofit fontScale="77500" lnSpcReduction="20000"/>
          </a:bodyPr>
          <a:lstStyle/>
          <a:p>
            <a:endParaRPr lang="tr-TR" sz="2800" dirty="0" smtClean="0"/>
          </a:p>
          <a:p>
            <a:r>
              <a:rPr lang="tr-TR" sz="2800" dirty="0" smtClean="0"/>
              <a:t>11 yaşından itibaren çocuklar, çabuk sevinir, çabuk üzülür, birden sinirlenir ve olur olmaz şeyleri sorun yapar.</a:t>
            </a:r>
          </a:p>
          <a:p>
            <a:r>
              <a:rPr lang="tr-TR" sz="2800" dirty="0" smtClean="0"/>
              <a:t>Zaman zaman anne- babasını hiçbir şey bilmemekle ya da hiçbir şeyden anlamamakla suçlayabilir.</a:t>
            </a:r>
          </a:p>
          <a:p>
            <a:r>
              <a:rPr lang="tr-TR" sz="2800" dirty="0" smtClean="0"/>
              <a:t>Bir an çok sessizken birden neşelenip şen şakrak olabilir.</a:t>
            </a:r>
          </a:p>
          <a:p>
            <a:endParaRPr lang="tr-TR" dirty="0"/>
          </a:p>
        </p:txBody>
      </p:sp>
      <p:pic>
        <p:nvPicPr>
          <p:cNvPr id="2050" name="Picture 2" descr="C:\Users\Administrator\AppData\Local\Microsoft\Windows\INetCache\IE\89749HY7\2478346362_77739b49ac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1708820"/>
            <a:ext cx="3637722" cy="251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815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ÖN PLANA ÇIKAN AKRAN İLETİŞİMİ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Ergenlerin arkadaşları ve geniş akran grupları tarafından kabul edilmeye ve sevilmeye karşı güçlü bir gereksinimleri vardır.</a:t>
            </a:r>
          </a:p>
          <a:p>
            <a:r>
              <a:rPr lang="tr-TR" dirty="0" smtClean="0"/>
              <a:t>Birçok ergen için akranları tarafından nasıl görüldükleri hayatlarının en önemli yönüdür.</a:t>
            </a:r>
          </a:p>
          <a:p>
            <a:r>
              <a:rPr lang="tr-TR" dirty="0"/>
              <a:t>Ergenler için akran gruplarının en önemli işlevlerinden biri ailenin dışındaki dünya hakkında bilgi kaynağı sağlamaktır.</a:t>
            </a:r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35285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E</a:t>
            </a:r>
            <a:r>
              <a:rPr lang="tr-TR" dirty="0" smtClean="0"/>
              <a:t>rgenler kendi yetenekleri hakkında akran gruplarından geribildirim alırlar.</a:t>
            </a:r>
          </a:p>
          <a:p>
            <a:r>
              <a:rPr lang="tr-TR" dirty="0" smtClean="0"/>
              <a:t>Akran ilişkilerinin olumlu işlevlerinin yanısıra olumsuz etkilerinden de bahsetmek mümkündür.(Akran baskısı,olumsuz davranışlar...)</a:t>
            </a:r>
            <a:endParaRPr lang="tr-TR" dirty="0"/>
          </a:p>
        </p:txBody>
      </p:sp>
      <p:pic>
        <p:nvPicPr>
          <p:cNvPr id="4098" name="Picture 2" descr="C:\Users\Administrator\Desktop\2Neva35263ouz1846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013176"/>
            <a:ext cx="489654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03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BENLİK ALGISI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3610744" cy="2344745"/>
          </a:xfrm>
        </p:spPr>
        <p:txBody>
          <a:bodyPr/>
          <a:lstStyle/>
          <a:p>
            <a:r>
              <a:rPr lang="tr-TR" dirty="0" smtClean="0"/>
              <a:t>Benlik kavramı, ergenin kendini algılama şekli, kim ve ne olduğuna, kimliğine ilişkin düşüncesidir.</a:t>
            </a:r>
          </a:p>
          <a:p>
            <a:endParaRPr lang="tr-TR" dirty="0"/>
          </a:p>
        </p:txBody>
      </p:sp>
      <p:pic>
        <p:nvPicPr>
          <p:cNvPr id="3074" name="Picture 2" descr="C:\Users\Administrator\Desktop\Resim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2088232" cy="271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Benlik algısının gelişmesinde rol modeller önemli bir faktördür.Öğretmenler ergenlerin en kolay ulaştıkları rol modellerdir.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9226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GELİŞİM DÖNEMİ ÖZELLİKLERİ AÇISINDAN ÖĞRETMENLERE ÖNERİLER</a:t>
            </a:r>
            <a:endParaRPr lang="tr-TR" sz="32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36097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Gelişim alanlarında yaşadığı değişimler, okulda yaşanan uyumsuzluklar,arkadaş ilişkileri ve sorumlulukların artması gibi sebeplerle bu dönemde okul başarılarında düşüş olması normaldir.</a:t>
            </a:r>
          </a:p>
          <a:p>
            <a:r>
              <a:rPr lang="tr-TR" dirty="0" smtClean="0"/>
              <a:t>Bu zorlu süreçte ailelerle iletişimimiz, hem ailenin hemde öğretmenlerin gence karşı anlayış ve sabırı çok önemli.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103439" cy="5225066"/>
          </a:xfrm>
        </p:spPr>
        <p:txBody>
          <a:bodyPr>
            <a:noAutofit/>
          </a:bodyPr>
          <a:lstStyle/>
          <a:p>
            <a:r>
              <a:rPr lang="tr-TR" sz="2200" dirty="0" smtClean="0"/>
              <a:t>Öğrencilerin birer birey olduklarını unutmamak, yıkıcı eleştirilerden kaçınmak, kendine olan güven ve inancını zedeleyici yorumlarda bulunmamak gerekiyor. </a:t>
            </a:r>
          </a:p>
          <a:p>
            <a:r>
              <a:rPr lang="tr-TR" sz="2200" dirty="0" smtClean="0"/>
              <a:t>İletişimimizin kalitesi ve sürekliliği açısından iletişim engellerinden( eleştirmek,yargılamak,ad takmak,suçlamak,öğüt vermek...)mümkün olduğunca uzak durmalıyız.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769832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tr-TR" dirty="0"/>
              <a:t>Kaynak: Bu sunum </a:t>
            </a:r>
            <a:r>
              <a:rPr lang="tr-TR" dirty="0" smtClean="0"/>
              <a:t>«T.C.Milli </a:t>
            </a:r>
            <a:r>
              <a:rPr lang="tr-TR" dirty="0"/>
              <a:t>Eğitim Bakanlığı </a:t>
            </a:r>
            <a:endParaRPr lang="tr-TR" dirty="0" smtClean="0"/>
          </a:p>
          <a:p>
            <a:pPr algn="l"/>
            <a:r>
              <a:rPr lang="tr-TR" dirty="0" smtClean="0"/>
              <a:t>Aile </a:t>
            </a:r>
            <a:r>
              <a:rPr lang="tr-TR" dirty="0"/>
              <a:t>Eğitimi Kurs </a:t>
            </a:r>
            <a:r>
              <a:rPr lang="tr-TR" dirty="0" smtClean="0"/>
              <a:t>Programı (</a:t>
            </a:r>
            <a:r>
              <a:rPr lang="tr-TR" dirty="0"/>
              <a:t>0-18 Yaş</a:t>
            </a:r>
            <a:r>
              <a:rPr lang="tr-TR" dirty="0" smtClean="0"/>
              <a:t>)» uygulayıcı kitabı kaynak alınarak </a:t>
            </a:r>
            <a:r>
              <a:rPr lang="tr-TR" dirty="0"/>
              <a:t>hazırlanmıştır.</a:t>
            </a:r>
          </a:p>
        </p:txBody>
      </p:sp>
    </p:spTree>
    <p:extLst>
      <p:ext uri="{BB962C8B-B14F-4D97-AF65-F5344CB8AC3E}">
        <p14:creationId xmlns:p14="http://schemas.microsoft.com/office/powerpoint/2010/main" val="141396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539552" y="141277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2400" b="1" dirty="0">
                <a:solidFill>
                  <a:srgbClr val="292929"/>
                </a:solidFill>
              </a:rPr>
              <a:t>2022 – 2023 EĞİTİM ÖĞRETİM YILI</a:t>
            </a:r>
          </a:p>
          <a:p>
            <a:pPr algn="ctr">
              <a:lnSpc>
                <a:spcPct val="200000"/>
              </a:lnSpc>
            </a:pPr>
            <a:r>
              <a:rPr lang="tr-TR" sz="2400" b="1" dirty="0">
                <a:solidFill>
                  <a:srgbClr val="292929"/>
                </a:solidFill>
              </a:rPr>
              <a:t>REHBERLİK VE PSİKOLOJİK DANIŞMA HİZMETLERİ </a:t>
            </a:r>
          </a:p>
          <a:p>
            <a:pPr algn="ctr">
              <a:lnSpc>
                <a:spcPct val="200000"/>
              </a:lnSpc>
            </a:pPr>
            <a:r>
              <a:rPr lang="tr-TR" sz="2400" b="1" dirty="0">
                <a:solidFill>
                  <a:srgbClr val="292929"/>
                </a:solidFill>
              </a:rPr>
              <a:t>İÇERİK HAZIRLAMA KOMİSYONU</a:t>
            </a:r>
            <a:endParaRPr lang="en-US" sz="2400" b="1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7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quarter" idx="4294967295"/>
          </p:nvPr>
        </p:nvSpPr>
        <p:spPr>
          <a:xfrm>
            <a:off x="0" y="1444625"/>
            <a:ext cx="4102100" cy="2489200"/>
          </a:xfrm>
        </p:spPr>
        <p:txBody>
          <a:bodyPr/>
          <a:lstStyle/>
          <a:p>
            <a:endParaRPr lang="tr-TR" sz="1800" dirty="0"/>
          </a:p>
          <a:p>
            <a:endParaRPr lang="tr-TR" sz="1800" dirty="0" smtClean="0"/>
          </a:p>
          <a:p>
            <a:endParaRPr lang="tr-TR" sz="1800" dirty="0"/>
          </a:p>
        </p:txBody>
      </p:sp>
      <p:sp>
        <p:nvSpPr>
          <p:cNvPr id="2" name="Başlık 1"/>
          <p:cNvSpPr>
            <a:spLocks noGrp="1"/>
          </p:cNvSpPr>
          <p:nvPr>
            <p:ph type="ctrTitle" idx="4294967295"/>
          </p:nvPr>
        </p:nvSpPr>
        <p:spPr>
          <a:xfrm>
            <a:off x="503548" y="1052736"/>
            <a:ext cx="7992888" cy="3672408"/>
          </a:xfrm>
        </p:spPr>
        <p:txBody>
          <a:bodyPr>
            <a:noAutofit/>
          </a:bodyPr>
          <a:lstStyle/>
          <a:p>
            <a:r>
              <a:rPr lang="tr-TR" sz="2400" dirty="0" smtClean="0"/>
              <a:t>	</a:t>
            </a:r>
            <a:r>
              <a:rPr lang="tr-TR" sz="2800" dirty="0" smtClean="0"/>
              <a:t>Gelişim kavramı; düzenli, sürekli ve uyum sağlayan bir ilerlemeyi ifade eder; bedende,davranışta ve daha bir çok alanda ortaya çıkan yaşa bağlı değişimleri içerir.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> </a:t>
            </a:r>
            <a:r>
              <a:rPr lang="tr-TR" sz="2800" dirty="0" smtClean="0"/>
              <a:t>	Gelişim, kalıtım ve çevresel uyarıcıların etkileşimi ile ortaya çıktığından çocukların gelişiminde de bireysel farklılıklar vardır.</a:t>
            </a:r>
            <a:endParaRPr lang="tr-TR" sz="2800" dirty="0"/>
          </a:p>
        </p:txBody>
      </p:sp>
      <p:pic>
        <p:nvPicPr>
          <p:cNvPr id="4" name="Picture 2" descr="C:\Users\Administrator\Desktop\3-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653136"/>
            <a:ext cx="5184576" cy="19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06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/>
              <a:t>GELİŞİM DÖNEMİ ÖZELLİKLERİ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2"/>
          </p:nvPr>
        </p:nvSpPr>
        <p:spPr>
          <a:xfrm>
            <a:off x="457200" y="1340768"/>
            <a:ext cx="4474840" cy="482453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Liselerde Görev Yapan Öğretmenlerin Ergenlik Dönemine İlişkin Görüşlerinin İncelenmesi konulu bir araştırmada</a:t>
            </a:r>
            <a:r>
              <a:rPr lang="tr-TR" sz="1200" dirty="0" smtClean="0"/>
              <a:t>( Diğdem Müge SİYEZ, Yağmur SOYLU. 2017)</a:t>
            </a:r>
          </a:p>
          <a:p>
            <a:endParaRPr lang="tr-TR" sz="1200" dirty="0" smtClean="0"/>
          </a:p>
          <a:p>
            <a:r>
              <a:rPr lang="tr-TR" sz="2400" dirty="0" smtClean="0"/>
              <a:t>Öğretmenlerin ergenliğe ilişkin ilk bakışta farkedilebilen özellikleri farkettikleri</a:t>
            </a:r>
          </a:p>
          <a:p>
            <a:r>
              <a:rPr lang="tr-TR" sz="2400" dirty="0" smtClean="0"/>
              <a:t> ama bu döneme özgü diğer yeterlilikler açısından tanımlamalarının eksik olduğu, </a:t>
            </a:r>
          </a:p>
          <a:p>
            <a:r>
              <a:rPr lang="tr-TR" sz="2400" dirty="0" smtClean="0"/>
              <a:t>ergenliğe ilişkin olumsuz kalıp yargılarının yaygın olduğu </a:t>
            </a:r>
          </a:p>
          <a:p>
            <a:r>
              <a:rPr lang="tr-TR" sz="2400" dirty="0" smtClean="0"/>
              <a:t>ve bunların çoğu zaman, ergenin iyilik halini olumsuz etkilediği belirtilmiştir.</a:t>
            </a:r>
            <a:endParaRPr lang="tr-TR" sz="2400" dirty="0"/>
          </a:p>
        </p:txBody>
      </p:sp>
      <p:pic>
        <p:nvPicPr>
          <p:cNvPr id="7" name="Picture 2" descr="C:\Users\Administrator\Desktop\1583153554919_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84784"/>
            <a:ext cx="375825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97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>GELİŞİM DÖNEMİ ÖZELLİKLERİ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2"/>
          </p:nvPr>
        </p:nvSpPr>
        <p:spPr>
          <a:xfrm>
            <a:off x="323528" y="1556792"/>
            <a:ext cx="4040188" cy="3941763"/>
          </a:xfrm>
        </p:spPr>
        <p:txBody>
          <a:bodyPr/>
          <a:lstStyle/>
          <a:p>
            <a:r>
              <a:rPr lang="tr-TR" dirty="0"/>
              <a:t>Ergenler, zamanlarının önemli bir kısmını okulda geçirdikleri için öğretmenlerle olan ilişkileri ve öğretmenlerin ergenlik dönemi hakkında neler bildikleri önemlidir.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	</a:t>
            </a:r>
            <a:r>
              <a:rPr lang="tr-TR" dirty="0" smtClean="0"/>
              <a:t>Öğretmenlerin </a:t>
            </a:r>
            <a:r>
              <a:rPr lang="tr-TR" dirty="0"/>
              <a:t>ergenlerin karşılaştığı sorunları ve döneme özgü gelişimsel özelliklerini bilmesi, ergenle sağlıklı bir iletişim kurmasında önemli bir belirleyicidir.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280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	Uzmanlar gelişimi, yaş dönemlerine ve gelişim özelliklerine göre dönemlere ayırmışlardır. </a:t>
            </a:r>
            <a:endParaRPr lang="tr-TR" sz="28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5536" y="5157192"/>
            <a:ext cx="4101852" cy="1015008"/>
          </a:xfrm>
        </p:spPr>
        <p:txBody>
          <a:bodyPr>
            <a:normAutofit/>
          </a:bodyPr>
          <a:lstStyle/>
          <a:p>
            <a:r>
              <a:rPr lang="tr-TR" dirty="0"/>
              <a:t>1. Ön Ergenlik(11-14 yaş)</a:t>
            </a:r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157192"/>
            <a:ext cx="4041775" cy="1015008"/>
          </a:xfrm>
        </p:spPr>
        <p:txBody>
          <a:bodyPr/>
          <a:lstStyle/>
          <a:p>
            <a:r>
              <a:rPr lang="tr-TR" dirty="0"/>
              <a:t>2. Ergenlik(15-19 yaş)</a:t>
            </a:r>
          </a:p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474840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r-TR" dirty="0"/>
              <a:t>	</a:t>
            </a:r>
            <a:r>
              <a:rPr lang="tr-TR" dirty="0" smtClean="0"/>
              <a:t>12- 18 yaş arasındaki dönem, farklı gelişim özelliklerinden dolayı ikiye ayrılmaktadır.</a:t>
            </a:r>
          </a:p>
          <a:p>
            <a:pPr marL="109728" indent="0">
              <a:buNone/>
            </a:pPr>
            <a:r>
              <a:rPr lang="tr-TR" dirty="0" smtClean="0"/>
              <a:t>	Yaş aralıkları ortalama yaşları göstermektedir. Bireysel farklılıklar ve çevresel etkiler nedeniyle bu yaşlarınesnek olduğu unutulmamalıdır.</a:t>
            </a:r>
          </a:p>
          <a:p>
            <a:pPr marL="109728" indent="0">
              <a:buNone/>
            </a:pPr>
            <a:endParaRPr lang="tr-TR" dirty="0" smtClean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1"/>
            <a:ext cx="3826768" cy="3062100"/>
          </a:xfrm>
        </p:spPr>
      </p:pic>
    </p:spTree>
    <p:extLst>
      <p:ext uri="{BB962C8B-B14F-4D97-AF65-F5344CB8AC3E}">
        <p14:creationId xmlns:p14="http://schemas.microsoft.com/office/powerpoint/2010/main" val="3414246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algn="ctr"/>
            <a:r>
              <a:rPr lang="tr-TR" sz="4400" dirty="0"/>
              <a:t>GELİŞİM </a:t>
            </a:r>
            <a:r>
              <a:rPr lang="tr-TR" sz="4400" dirty="0" smtClean="0"/>
              <a:t>ALANLARI</a:t>
            </a:r>
            <a:endParaRPr lang="tr-TR" dirty="0"/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645613772"/>
              </p:ext>
            </p:extLst>
          </p:nvPr>
        </p:nvGraphicFramePr>
        <p:xfrm>
          <a:off x="467544" y="1700808"/>
          <a:ext cx="7992888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06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7968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ERGENLİK DÖNEMİ BEDENSEL DEĞİŞİKLİKLERİ</a:t>
            </a:r>
            <a:endParaRPr lang="tr-TR" sz="2800" dirty="0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2"/>
          </p:nvPr>
        </p:nvSpPr>
        <p:spPr>
          <a:xfrm>
            <a:off x="457200" y="1124745"/>
            <a:ext cx="4040188" cy="367240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Boy uzaması</a:t>
            </a:r>
          </a:p>
          <a:p>
            <a:r>
              <a:rPr lang="tr-TR" dirty="0" smtClean="0"/>
              <a:t>Cildin yağlanması</a:t>
            </a:r>
          </a:p>
          <a:p>
            <a:r>
              <a:rPr lang="tr-TR" dirty="0" smtClean="0"/>
              <a:t>Akne</a:t>
            </a:r>
          </a:p>
          <a:p>
            <a:r>
              <a:rPr lang="tr-TR" dirty="0" smtClean="0"/>
              <a:t>Sesin değişmesi</a:t>
            </a:r>
          </a:p>
          <a:p>
            <a:r>
              <a:rPr lang="tr-TR" dirty="0" smtClean="0"/>
              <a:t>Sakalların çıkması</a:t>
            </a:r>
          </a:p>
          <a:p>
            <a:r>
              <a:rPr lang="tr-TR" dirty="0" smtClean="0"/>
              <a:t>Saçın yağlanması</a:t>
            </a:r>
          </a:p>
          <a:p>
            <a:r>
              <a:rPr lang="tr-TR" dirty="0" smtClean="0"/>
              <a:t>Koltuk altının, genital bölgenin kıllanması</a:t>
            </a:r>
          </a:p>
          <a:p>
            <a:r>
              <a:rPr lang="tr-TR" dirty="0" smtClean="0"/>
              <a:t>Göğüslerin büyümesi</a:t>
            </a:r>
          </a:p>
          <a:p>
            <a:r>
              <a:rPr lang="tr-TR" dirty="0" smtClean="0"/>
              <a:t>Ter bezlerinin gelişmesi</a:t>
            </a:r>
          </a:p>
          <a:p>
            <a:r>
              <a:rPr lang="tr-TR" dirty="0" smtClean="0"/>
              <a:t>Sperm üretiminin ve boşalımının başlaması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124745"/>
            <a:ext cx="4041775" cy="3600399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Kalçaların </a:t>
            </a:r>
            <a:r>
              <a:rPr lang="tr-TR" dirty="0" smtClean="0"/>
              <a:t>genişlemesi</a:t>
            </a:r>
          </a:p>
          <a:p>
            <a:r>
              <a:rPr lang="tr-TR" dirty="0" smtClean="0"/>
              <a:t>Omuzların genişlemesi</a:t>
            </a:r>
          </a:p>
          <a:p>
            <a:r>
              <a:rPr lang="tr-TR" dirty="0" smtClean="0"/>
              <a:t>Penisin büyümesi</a:t>
            </a:r>
          </a:p>
          <a:p>
            <a:r>
              <a:rPr lang="tr-TR" dirty="0" smtClean="0"/>
              <a:t>Testislerin büyümesi</a:t>
            </a:r>
          </a:p>
          <a:p>
            <a:r>
              <a:rPr lang="tr-TR" dirty="0" smtClean="0"/>
              <a:t>Cinsiyet hormonlarının üretiminin başlaması</a:t>
            </a:r>
          </a:p>
          <a:p>
            <a:r>
              <a:rPr lang="tr-TR" dirty="0" smtClean="0"/>
              <a:t>Islak rüyalar(gece boşalması)</a:t>
            </a:r>
          </a:p>
          <a:p>
            <a:r>
              <a:rPr lang="tr-TR" dirty="0" smtClean="0"/>
              <a:t>Yumurta üretimi ve adet görme</a:t>
            </a:r>
          </a:p>
          <a:p>
            <a:r>
              <a:rPr lang="tr-TR" dirty="0" smtClean="0"/>
              <a:t>Üreme organlarının gelişmesi</a:t>
            </a:r>
          </a:p>
          <a:p>
            <a:r>
              <a:rPr lang="tr-TR" dirty="0" smtClean="0"/>
              <a:t>Kilo artışı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502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ERGENLİK DÖNEMİ ZİHİNSEL GELİŞİM ÖZELLİKLERİ</a:t>
            </a:r>
            <a:endParaRPr lang="tr-TR" sz="32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/>
              <a:t>Çocukların zihinsel gelişimi, düşünme süreçlerinde yaşanan değişikliklerle ilgilidir.</a:t>
            </a:r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Ergenlik döneminde bu değişikliklere baktığımızda şu özelliklerle karşılaşırız.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103439" cy="2632778"/>
          </a:xfrm>
        </p:spPr>
        <p:txBody>
          <a:bodyPr/>
          <a:lstStyle/>
          <a:p>
            <a:pPr marL="109728" indent="0">
              <a:buNone/>
            </a:pPr>
            <a:endParaRPr lang="tr-TR" dirty="0"/>
          </a:p>
          <a:p>
            <a:r>
              <a:rPr lang="tr-TR" dirty="0" smtClean="0"/>
              <a:t>Soyut Düşünme</a:t>
            </a:r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Çok Yönlü Düşünme</a:t>
            </a:r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Ergen Benmerkezciliği</a:t>
            </a:r>
            <a:endParaRPr lang="tr-TR" dirty="0"/>
          </a:p>
        </p:txBody>
      </p:sp>
      <p:pic>
        <p:nvPicPr>
          <p:cNvPr id="2050" name="Picture 2" descr="C:\Users\Administrator\Desktop\ed49e53c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21088"/>
            <a:ext cx="4439172" cy="239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56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568</TotalTime>
  <Words>659</Words>
  <Application>Microsoft Office PowerPoint</Application>
  <PresentationFormat>Ekran Gösterisi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Lucida Sans Unicode</vt:lpstr>
      <vt:lpstr>Verdana</vt:lpstr>
      <vt:lpstr>Wingdings 2</vt:lpstr>
      <vt:lpstr>Wingdings 3</vt:lpstr>
      <vt:lpstr>Kalabalık</vt:lpstr>
      <vt:lpstr>GELİŞİM DÖNEMİ ÖZELLİKLERİ</vt:lpstr>
      <vt:lpstr>PowerPoint Sunusu</vt:lpstr>
      <vt:lpstr> Gelişim kavramı; düzenli, sürekli ve uyum sağlayan bir ilerlemeyi ifade eder; bedende,davranışta ve daha bir çok alanda ortaya çıkan yaşa bağlı değişimleri içerir.    Gelişim, kalıtım ve çevresel uyarıcıların etkileşimi ile ortaya çıktığından çocukların gelişiminde de bireysel farklılıklar vardır.</vt:lpstr>
      <vt:lpstr>GELİŞİM DÖNEMİ ÖZELLİKLERİ</vt:lpstr>
      <vt:lpstr>GELİŞİM DÖNEMİ ÖZELLİKLERİ</vt:lpstr>
      <vt:lpstr> Uzmanlar gelişimi, yaş dönemlerine ve gelişim özelliklerine göre dönemlere ayırmışlardır. </vt:lpstr>
      <vt:lpstr>GELİŞİM ALANLARI</vt:lpstr>
      <vt:lpstr>ERGENLİK DÖNEMİ BEDENSEL DEĞİŞİKLİKLERİ</vt:lpstr>
      <vt:lpstr>ERGENLİK DÖNEMİ ZİHİNSEL GELİŞİM ÖZELLİKLERİ</vt:lpstr>
      <vt:lpstr>ERGENLİK DÖNEMİ ZİHİNSEL GELİŞİM ÖZELLİKLERİ</vt:lpstr>
      <vt:lpstr>ERGENLİK DÖNEMİ ZİHİNSEL GELİŞİM ÖZELLİKLERİ</vt:lpstr>
      <vt:lpstr>ERGENLİK DÖNEMİ ZİHİNSEL GELİŞİM ÖZELLİKLERİ</vt:lpstr>
      <vt:lpstr>SOSYAL- DUYGUSAL GELİŞİM ÖZELLİKLERİ</vt:lpstr>
      <vt:lpstr>İNİŞLİ- ÇIKIŞLI DUYGU DURUMLARI</vt:lpstr>
      <vt:lpstr>ÖN PLANA ÇIKAN AKRAN İLETİŞİMİ</vt:lpstr>
      <vt:lpstr>BENLİK ALGISI</vt:lpstr>
      <vt:lpstr>GELİŞİM DÖNEMİ ÖZELLİKLERİ AÇISINDAN ÖĞRETMENLERE ÖNERİLER</vt:lpstr>
      <vt:lpstr>TEŞEKKÜRLER</vt:lpstr>
    </vt:vector>
  </TitlesOfParts>
  <Company>Silentall.com | ronaldinho424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YKS HAZIRLIK SÜRECİ</dc:title>
  <dc:creator>Administrator</dc:creator>
  <cp:lastModifiedBy>Hakan İSGİLİP</cp:lastModifiedBy>
  <cp:revision>112</cp:revision>
  <dcterms:created xsi:type="dcterms:W3CDTF">2020-12-13T12:59:52Z</dcterms:created>
  <dcterms:modified xsi:type="dcterms:W3CDTF">2022-09-06T08:20:02Z</dcterms:modified>
</cp:coreProperties>
</file>