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2" r:id="rId8"/>
    <p:sldId id="268" r:id="rId9"/>
    <p:sldId id="266" r:id="rId10"/>
    <p:sldId id="267" r:id="rId11"/>
    <p:sldId id="269" r:id="rId12"/>
    <p:sldId id="258" r:id="rId13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Düz Bağlayıcı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Dikdörtgen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İkizkenar Üçgen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Dikdörtgen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Dikdörtgen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Dikdörtgen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İkizkenar Üçgen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İkizkenar Üçgen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rtlCol="0"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rtlCol="0"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1BEF0D-F0BB-DE4B-95CE-6DB70DBA9567}" type="datetimeFigureOut">
              <a:rPr lang="en-US" dirty="0"/>
              <a:pPr rtl="0"/>
              <a:t>9/6/2022</a:t>
            </a:fld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dirty="0"/>
              <a:pPr rtl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1BEF0D-F0BB-DE4B-95CE-6DB70DBA9567}" type="datetimeFigureOut">
              <a:rPr lang="en-US" dirty="0"/>
              <a:pPr rtl="0"/>
              <a:t>9/6/2022</a:t>
            </a:fld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dirty="0"/>
              <a:pPr rtl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Metin Yer Tutucusu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1BEF0D-F0BB-DE4B-95CE-6DB70DBA9567}" type="datetimeFigureOut">
              <a:rPr lang="en-US" dirty="0"/>
              <a:pPr rtl="0"/>
              <a:t>9/6/2022</a:t>
            </a:fld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dirty="0"/>
              <a:pPr rtl="0"/>
              <a:t>‹#›</a:t>
            </a:fld>
            <a:endParaRPr lang="en-US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tr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tr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rtlCol="0" anchor="b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1BEF0D-F0BB-DE4B-95CE-6DB70DBA9567}" type="datetimeFigureOut">
              <a:rPr lang="en-US" dirty="0"/>
              <a:pPr rtl="0"/>
              <a:t>9/6/2022</a:t>
            </a:fld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dirty="0"/>
              <a:pPr rtl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Ad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Metin Yer Tutucusu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1BEF0D-F0BB-DE4B-95CE-6DB70DBA9567}" type="datetimeFigureOut">
              <a:rPr lang="en-US" dirty="0"/>
              <a:pPr rtl="0"/>
              <a:t>9/6/2022</a:t>
            </a:fld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dirty="0"/>
              <a:pPr rtl="0"/>
              <a:t>‹#›</a:t>
            </a:fld>
            <a:endParaRPr lang="en-US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tr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tr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vey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Metin Yer Tutucusu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1BEF0D-F0BB-DE4B-95CE-6DB70DBA9567}" type="datetimeFigureOut">
              <a:rPr lang="en-US" dirty="0"/>
              <a:pPr rtl="0"/>
              <a:t>9/6/2022</a:t>
            </a:fld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dirty="0"/>
              <a:pPr rtl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C6B4A9-1611-4792-9094-5F34BCA07E0B}" type="datetimeFigureOut">
              <a:rPr lang="en-US" dirty="0"/>
              <a:pPr rtl="0"/>
              <a:t>9/6/2022</a:t>
            </a:fld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9333C77-0158-454C-844F-B7AB9BD7DAD4}" type="slidenum">
              <a:rPr lang="en-US" dirty="0"/>
              <a:pPr rtl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rtlCol="0" anchor="ctr"/>
          <a:lstStyle/>
          <a:p>
            <a:pPr rt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1BEF0D-F0BB-DE4B-95CE-6DB70DBA9567}" type="datetimeFigureOut">
              <a:rPr lang="en-US" dirty="0"/>
              <a:pPr rtl="0"/>
              <a:t>9/6/2022</a:t>
            </a:fld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dirty="0"/>
              <a:pPr rtl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199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1BEF0D-F0BB-DE4B-95CE-6DB70DBA9567}" type="datetimeFigureOut">
              <a:rPr lang="en-US" dirty="0"/>
              <a:pPr rtl="0"/>
              <a:t>9/6/2022</a:t>
            </a:fld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dirty="0"/>
              <a:pPr rtl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1BEF0D-F0BB-DE4B-95CE-6DB70DBA9567}" type="datetimeFigureOut">
              <a:rPr lang="en-US" dirty="0"/>
              <a:pPr rtl="0"/>
              <a:t>9/6/2022</a:t>
            </a:fld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dirty="0"/>
              <a:pPr rtl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712588-04B1-427B-82EE-E8DB90309F08}" type="datetimeFigureOut">
              <a:rPr lang="en-US" dirty="0"/>
              <a:pPr rtl="0"/>
              <a:t>9/6/2022</a:t>
            </a:fld>
            <a:endParaRPr lang="en-US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FF9F0C5-380F-41C2-899A-BAC0F0927E16}" type="slidenum">
              <a:rPr lang="en-US" dirty="0"/>
              <a:pPr rtl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 rtlCol="0">
            <a:normAutofit/>
          </a:bodyPr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 rtlCol="0">
            <a:normAutofit/>
          </a:bodyPr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1BEF0D-F0BB-DE4B-95CE-6DB70DBA9567}" type="datetimeFigureOut">
              <a:rPr lang="en-US" dirty="0"/>
              <a:pPr rtl="0"/>
              <a:t>9/6/2022</a:t>
            </a:fld>
            <a:endParaRPr lang="en-US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dirty="0"/>
              <a:pPr rtl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1BEF0D-F0BB-DE4B-95CE-6DB70DBA9567}" type="datetimeFigureOut">
              <a:rPr lang="en-US" dirty="0"/>
              <a:pPr rtl="0"/>
              <a:t>9/6/2022</a:t>
            </a:fld>
            <a:endParaRPr lang="en-US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dirty="0"/>
              <a:pPr rtl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1BEF0D-F0BB-DE4B-95CE-6DB70DBA9567}" type="datetimeFigureOut">
              <a:rPr lang="en-US" dirty="0"/>
              <a:pPr rtl="0"/>
              <a:t>9/6/2022</a:t>
            </a:fld>
            <a:endParaRPr lang="en-US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dirty="0"/>
              <a:pPr rtl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rtlCol="0" anchor="b">
            <a:normAutofit/>
          </a:bodyPr>
          <a:lstStyle>
            <a:lvl1pPr>
              <a:defRPr sz="2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 rtlCol="0">
            <a:normAutofit/>
          </a:bodyPr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A54C80-263E-416B-A8E0-580EDEADCBDC}" type="datetimeFigureOut">
              <a:rPr lang="en-US" dirty="0"/>
              <a:pPr rtl="0"/>
              <a:t>9/6/2022</a:t>
            </a:fld>
            <a:endParaRPr lang="en-US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9954A3-9DFD-4C44-94BA-B95130A3BA1C}" type="slidenum">
              <a:rPr lang="en-US" dirty="0"/>
              <a:pPr rtl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1BEF0D-F0BB-DE4B-95CE-6DB70DBA9567}" type="datetimeFigureOut">
              <a:rPr lang="en-US" dirty="0"/>
              <a:pPr rtl="0"/>
              <a:t>9/6/2022</a:t>
            </a:fld>
            <a:endParaRPr lang="en-US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dirty="0"/>
              <a:pPr rtl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Düz Bağlayıcı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ikdörtgen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Dikdörtgen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İkizkenar Üçgen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Dikdörtgen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Dikdörtgen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Dikdörtgen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İkizkenar Üçgen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İkizkenar Üçgen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tr"/>
              <a:t>Asıl başlık stilini düzenlemek için tıklayın</a:t>
            </a: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düzenlemek için tıklayın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 lang="en-US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1BEF0D-F0BB-DE4B-95CE-6DB70DBA9567}" type="datetimeFigureOut">
              <a:rPr lang="en-US" dirty="0"/>
              <a:pPr rtl="0"/>
              <a:t>9/6/2022</a:t>
            </a:fld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D57F1E4F-1CFF-5643-939E-217C01CDF565}" type="slidenum">
              <a:rPr lang="en-US" dirty="0"/>
              <a:pPr rtl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beraegitim.com.tr/lgsye-hazirlanan-ogrencilerimiz-motivasyon-seminerinde" TargetMode="External"/><Relationship Id="rId7" Type="http://schemas.openxmlformats.org/officeDocument/2006/relationships/hyperlink" Target="https://www.tzv.org.tr/" TargetMode="External"/><Relationship Id="rId2" Type="http://schemas.openxmlformats.org/officeDocument/2006/relationships/hyperlink" Target="https://images.app.goo.gl/7TEuqxtBg7kQJzra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hberlikservisim.com/2019/12/motivasyon-pano-dokumani/" TargetMode="External"/><Relationship Id="rId5" Type="http://schemas.openxmlformats.org/officeDocument/2006/relationships/hyperlink" Target="https://dergipark.org.tr/tr/download/article-file/455011" TargetMode="External"/><Relationship Id="rId4" Type="http://schemas.openxmlformats.org/officeDocument/2006/relationships/hyperlink" Target="https://www.damladanismanlik.com/blog/faydali-bilgiler/kisisel-motivasyonu-arttirmanin-yollar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593" y="3027576"/>
            <a:ext cx="4065373" cy="2341606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22862" y="565558"/>
            <a:ext cx="7766936" cy="1646302"/>
          </a:xfrm>
        </p:spPr>
        <p:txBody>
          <a:bodyPr rtlCol="0"/>
          <a:lstStyle/>
          <a:p>
            <a:pPr algn="ctr" rtl="0"/>
            <a:r>
              <a:rPr lang="tr-TR" sz="4000" dirty="0" smtClean="0">
                <a:solidFill>
                  <a:schemeClr val="accent5">
                    <a:lumMod val="75000"/>
                  </a:schemeClr>
                </a:solidFill>
              </a:rPr>
              <a:t>MOTİVASYON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32119" y="4601978"/>
            <a:ext cx="7766936" cy="1942194"/>
          </a:xfrm>
        </p:spPr>
        <p:txBody>
          <a:bodyPr rtlCol="0">
            <a:normAutofit fontScale="775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KASTAMONU </a:t>
            </a:r>
            <a:r>
              <a:rPr lang="en-US" sz="2400" dirty="0">
                <a:solidFill>
                  <a:srgbClr val="C00000"/>
                </a:solidFill>
              </a:rPr>
              <a:t>İL MİLLİ EĞİTİM </a:t>
            </a:r>
            <a:r>
              <a:rPr lang="en-US" sz="2400" dirty="0" smtClean="0">
                <a:solidFill>
                  <a:srgbClr val="C00000"/>
                </a:solidFill>
              </a:rPr>
              <a:t>MÜDÜRLÜĞÜ</a:t>
            </a:r>
            <a:endParaRPr lang="tr-TR" sz="2400" dirty="0" smtClean="0">
              <a:solidFill>
                <a:srgbClr val="C00000"/>
              </a:solidFill>
            </a:endParaRPr>
          </a:p>
          <a:p>
            <a:pPr algn="ctr"/>
            <a:r>
              <a:rPr lang="tr-TR" sz="2400" dirty="0" smtClean="0">
                <a:solidFill>
                  <a:srgbClr val="C00000"/>
                </a:solidFill>
              </a:rPr>
              <a:t>ORTAOKUL İÇERİK HAZIRLAMA KOMİSYONU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0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141" y="788374"/>
            <a:ext cx="7132938" cy="963251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600" dirty="0" smtClean="0"/>
              <a:t>Hedefe ulaşmak için küçük ama devamlı ve kararlı adımlarla ilerlemek başarıyı da getireceği için motivasyonu arttıracaktır.</a:t>
            </a:r>
          </a:p>
          <a:p>
            <a:endParaRPr lang="tr-TR" sz="2600" dirty="0" smtClean="0"/>
          </a:p>
          <a:p>
            <a:r>
              <a:rPr lang="tr-TR" sz="2600" dirty="0" smtClean="0"/>
              <a:t>Önemli olan pes etmemek, olumsuzluklara takılı kalmamak, eksiklerini fark edip tamamlamaya çalışarak yoluna devam etmektir.</a:t>
            </a:r>
          </a:p>
          <a:p>
            <a:endParaRPr lang="tr-TR" sz="2600" dirty="0" smtClean="0"/>
          </a:p>
          <a:p>
            <a:r>
              <a:rPr lang="tr-TR" sz="2600" dirty="0" smtClean="0"/>
              <a:t>Pozitif- olumlu düşünen insanlarla bir arada olmak, aile, öğretmenler ve arkadaşların desteğini almak motivasyonu arttıracaktır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576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648" y="1618736"/>
            <a:ext cx="7963929" cy="442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5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Kastamonu Rehberlik ve Araştırma Merkezi İçerik Hazırlama Komisyonu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>
              <a:hlinkClick r:id="rId2"/>
            </a:endParaRPr>
          </a:p>
          <a:p>
            <a:pPr marL="0" indent="0">
              <a:buNone/>
            </a:pPr>
            <a:r>
              <a:rPr lang="tr-TR" sz="1600" dirty="0" smtClean="0">
                <a:hlinkClick r:id="rId2"/>
              </a:rPr>
              <a:t>Kaynaklar:</a:t>
            </a:r>
          </a:p>
          <a:p>
            <a:r>
              <a:rPr lang="tr-TR" sz="1600" dirty="0" smtClean="0">
                <a:hlinkClick r:id="rId2"/>
              </a:rPr>
              <a:t>Abalı,Osman. Ders Başarısı için </a:t>
            </a:r>
            <a:r>
              <a:rPr lang="tr-TR" sz="1600" dirty="0" err="1" smtClean="0">
                <a:hlinkClick r:id="rId2"/>
              </a:rPr>
              <a:t>Öneriler.İstanbul:Adeda</a:t>
            </a:r>
            <a:r>
              <a:rPr lang="tr-TR" sz="1600" dirty="0" smtClean="0">
                <a:hlinkClick r:id="rId2"/>
              </a:rPr>
              <a:t> Yayıncılık,2015.</a:t>
            </a:r>
          </a:p>
          <a:p>
            <a:r>
              <a:rPr lang="tr-TR" sz="1600" dirty="0" smtClean="0">
                <a:solidFill>
                  <a:srgbClr val="404040"/>
                </a:solidFill>
                <a:latin typeface="Trebuchet MS" panose="020B0603020202020204" pitchFamily="34" charset="0"/>
                <a:hlinkClick r:id="rId3"/>
              </a:rPr>
              <a:t>https://beraegitim.com.tr/lgsye-hazirlanan-ogrencilerimiz-motivasyon-seminerinde</a:t>
            </a:r>
            <a:endParaRPr lang="tr-TR" sz="1600" dirty="0" smtClean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347472" indent="-347472">
              <a:buFont typeface="Wingdings 3" panose="05040102010807070707" pitchFamily="18" charset="2"/>
              <a:buChar char="u"/>
            </a:pPr>
            <a:r>
              <a:rPr lang="tr-TR" sz="1600" dirty="0" smtClean="0">
                <a:solidFill>
                  <a:srgbClr val="404040"/>
                </a:solidFill>
                <a:latin typeface="Trebuchet MS" panose="020B0603020202020204" pitchFamily="34" charset="0"/>
                <a:hlinkClick r:id="rId4"/>
              </a:rPr>
              <a:t>https://www.damladanismanlik.com/blog/faydali-bilgiler/kisisel-motivasyonu-arttirmanin-yollari</a:t>
            </a:r>
            <a:r>
              <a:rPr lang="tr-TR" sz="1600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 </a:t>
            </a:r>
          </a:p>
          <a:p>
            <a:pPr marL="347472" indent="-347472">
              <a:buFont typeface="Wingdings 3" panose="05040102010807070707" pitchFamily="18" charset="2"/>
              <a:buChar char="u"/>
            </a:pPr>
            <a:r>
              <a:rPr lang="tr-TR" sz="1600" dirty="0" smtClean="0">
                <a:solidFill>
                  <a:srgbClr val="404040"/>
                </a:solidFill>
                <a:latin typeface="Trebuchet MS" panose="020B0603020202020204" pitchFamily="34" charset="0"/>
                <a:hlinkClick r:id="rId5"/>
              </a:rPr>
              <a:t>https://dergipark.org.tr/tr/download/article-file/455011</a:t>
            </a:r>
            <a:r>
              <a:rPr lang="tr-TR" sz="1600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 </a:t>
            </a:r>
          </a:p>
          <a:p>
            <a:pPr marL="347472" indent="-347472">
              <a:buFont typeface="Wingdings 3" panose="05040102010807070707" pitchFamily="18" charset="2"/>
              <a:buChar char="u"/>
            </a:pPr>
            <a:r>
              <a:rPr lang="tr-TR" sz="1600" dirty="0" smtClean="0">
                <a:hlinkClick r:id="rId2"/>
              </a:rPr>
              <a:t>https://images.app.goo.gl/7TEuqxtBg7kQJzra9</a:t>
            </a:r>
          </a:p>
          <a:p>
            <a:pPr marL="347472" indent="-347472">
              <a:buFont typeface="Wingdings 3" panose="05040102010807070707" pitchFamily="18" charset="2"/>
              <a:buChar char="u"/>
            </a:pPr>
            <a:r>
              <a:rPr lang="tr-TR" sz="1600" dirty="0" smtClean="0">
                <a:hlinkClick r:id="rId2"/>
              </a:rPr>
              <a:t>https</a:t>
            </a:r>
            <a:r>
              <a:rPr lang="tr-TR" sz="1600" dirty="0">
                <a:hlinkClick r:id="rId2"/>
              </a:rPr>
              <a:t>://</a:t>
            </a:r>
            <a:r>
              <a:rPr lang="tr-TR" sz="1600" dirty="0" smtClean="0">
                <a:hlinkClick r:id="rId2"/>
              </a:rPr>
              <a:t>orgm.meb.gov.tr/meb_iys_dosyalar/2020_05/22175753_zaman_yonetimi_ve_motivsyon.pdf</a:t>
            </a:r>
          </a:p>
          <a:p>
            <a:pPr marL="347472" indent="-347472">
              <a:buFont typeface="Wingdings 3" panose="05040102010807070707" pitchFamily="18" charset="2"/>
              <a:buChar char="u"/>
            </a:pPr>
            <a:r>
              <a:rPr lang="tr-TR" sz="1600" dirty="0">
                <a:solidFill>
                  <a:srgbClr val="404040"/>
                </a:solidFill>
                <a:latin typeface="Trebuchet MS" panose="020B0603020202020204" pitchFamily="34" charset="0"/>
                <a:hlinkClick r:id="rId6"/>
              </a:rPr>
              <a:t>https://</a:t>
            </a:r>
            <a:r>
              <a:rPr lang="tr-TR" sz="1600" dirty="0" smtClean="0">
                <a:solidFill>
                  <a:srgbClr val="404040"/>
                </a:solidFill>
                <a:latin typeface="Trebuchet MS" panose="020B0603020202020204" pitchFamily="34" charset="0"/>
                <a:hlinkClick r:id="rId6"/>
              </a:rPr>
              <a:t>www.rehberlikservisim.com/2019/12/motivasyon-pano-dokumani</a:t>
            </a:r>
            <a:r>
              <a:rPr lang="tr-TR" sz="1600" dirty="0" smtClean="0">
                <a:hlinkClick r:id="rId6"/>
              </a:rPr>
              <a:t>/</a:t>
            </a:r>
            <a:endParaRPr lang="tr-TR" sz="1600" dirty="0" smtClean="0">
              <a:hlinkClick r:id="rId2"/>
            </a:endParaRPr>
          </a:p>
          <a:p>
            <a:r>
              <a:rPr lang="tr-TR" sz="1600" dirty="0" smtClean="0">
                <a:hlinkClick r:id="rId7"/>
              </a:rPr>
              <a:t>https</a:t>
            </a:r>
            <a:r>
              <a:rPr lang="tr-TR" sz="1600" dirty="0">
                <a:hlinkClick r:id="rId7"/>
              </a:rPr>
              <a:t>://www.tzv.org.tr/#/</a:t>
            </a:r>
            <a:r>
              <a:rPr lang="tr-TR" sz="1600" dirty="0" smtClean="0">
                <a:hlinkClick r:id="rId7"/>
              </a:rPr>
              <a:t>haber/697</a:t>
            </a:r>
            <a:r>
              <a:rPr lang="tr-TR" sz="1600" dirty="0" smtClean="0"/>
              <a:t> </a:t>
            </a:r>
          </a:p>
          <a:p>
            <a:pPr marL="0" indent="0">
              <a:buNone/>
            </a:pPr>
            <a:r>
              <a:rPr lang="tr-TR" sz="1600" dirty="0" smtClean="0"/>
              <a:t> </a:t>
            </a:r>
          </a:p>
          <a:p>
            <a:endParaRPr lang="tr-TR" sz="1600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1670" y="4196219"/>
            <a:ext cx="2710595" cy="1561270"/>
          </a:xfrm>
          <a:prstGeom prst="rect">
            <a:avLst/>
          </a:prstGeom>
        </p:spPr>
      </p:pic>
      <p:sp>
        <p:nvSpPr>
          <p:cNvPr id="5" name="Alt Başlık 2"/>
          <p:cNvSpPr txBox="1">
            <a:spLocks/>
          </p:cNvSpPr>
          <p:nvPr/>
        </p:nvSpPr>
        <p:spPr>
          <a:xfrm>
            <a:off x="8083233" y="5047988"/>
            <a:ext cx="4342588" cy="481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KASTAMONU İL MİLLİ EĞİTİM MÜDÜRLÜĞÜ</a:t>
            </a:r>
            <a:endParaRPr kumimoji="0" lang="tr-TR" sz="6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4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MOTİVASYON NEDİR ?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Motivasyon, bir hedefe yönelik davranışları başlatan, yönlendiren ve sürdüren süreçtir. Motivasyonu hedefe ulaşmak için gerekli itici güç olarak düşünebiliriz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Motivasyon ile başarı arasında önemli bir ilişki vardır, motivasyon ne kadar yüksekse başarı da o derece yüksek olur.</a:t>
            </a:r>
          </a:p>
          <a:p>
            <a:endParaRPr lang="tr-TR" sz="24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270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832" y="667266"/>
            <a:ext cx="8625017" cy="537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4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Motivasyonu Azaltan Etkenler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Kararsızlık</a:t>
            </a:r>
          </a:p>
          <a:p>
            <a:r>
              <a:rPr lang="tr-TR" sz="2400" dirty="0" smtClean="0"/>
              <a:t>Bakış Açısı</a:t>
            </a:r>
          </a:p>
          <a:p>
            <a:r>
              <a:rPr lang="tr-TR" sz="2400" dirty="0" smtClean="0"/>
              <a:t>Ümitsizliğe Düşmek</a:t>
            </a:r>
          </a:p>
          <a:p>
            <a:r>
              <a:rPr lang="tr-TR" sz="2400" dirty="0" smtClean="0"/>
              <a:t>Dersi Sevmemek</a:t>
            </a:r>
          </a:p>
          <a:p>
            <a:r>
              <a:rPr lang="tr-TR" sz="2400" dirty="0" smtClean="0"/>
              <a:t>Hedefin Olmaması</a:t>
            </a:r>
          </a:p>
          <a:p>
            <a:r>
              <a:rPr lang="tr-TR" sz="2400" dirty="0" smtClean="0"/>
              <a:t>Başarısızlık Korkusu</a:t>
            </a:r>
          </a:p>
          <a:p>
            <a:r>
              <a:rPr lang="tr-TR" sz="2400" dirty="0" smtClean="0"/>
              <a:t>Plansızlık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8445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729946" y="164637"/>
            <a:ext cx="7302843" cy="66678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733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</a:rPr>
              <a:t>Motivasyonu Azaltan Etkenler</a:t>
            </a:r>
            <a:endParaRPr lang="tr-TR" sz="3733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3923270" y="2238214"/>
            <a:ext cx="3064476" cy="9601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Ümitsizliğe Düşmek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3372611" y="4057126"/>
            <a:ext cx="4083908" cy="10291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Hedefin Olmaması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4476507" y="897339"/>
            <a:ext cx="1964724" cy="6773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Kararsızlık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3703937" y="3187528"/>
            <a:ext cx="3515497" cy="8695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Dersi sevmemek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4324445" y="1548678"/>
            <a:ext cx="2274482" cy="7145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Bakış</a:t>
            </a:r>
            <a:r>
              <a:rPr lang="tr-TR" sz="3733" b="1" dirty="0"/>
              <a:t> </a:t>
            </a:r>
            <a:r>
              <a:rPr lang="tr-TR" sz="2400" b="1" dirty="0"/>
              <a:t>Açısı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439" y="5073949"/>
            <a:ext cx="3798137" cy="1072989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4512598" y="6103055"/>
            <a:ext cx="1928633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Plansızlık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819616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Motivasyonu Nasıl </a:t>
            </a:r>
            <a:r>
              <a:rPr lang="tr-TR" dirty="0" smtClean="0">
                <a:solidFill>
                  <a:srgbClr val="C00000"/>
                </a:solidFill>
              </a:rPr>
              <a:t>Artırabiliriz </a:t>
            </a:r>
            <a:r>
              <a:rPr lang="tr-TR" dirty="0" smtClean="0">
                <a:solidFill>
                  <a:srgbClr val="C00000"/>
                </a:solidFill>
              </a:rPr>
              <a:t>?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600" dirty="0" smtClean="0"/>
              <a:t>Hedef Belirlemek; günlük, haftalık, aylık ve uzun dönemli hedefler belirlemek </a:t>
            </a:r>
            <a:r>
              <a:rPr lang="tr-TR" sz="2600" dirty="0" smtClean="0"/>
              <a:t>(günlük-haftalık </a:t>
            </a:r>
            <a:r>
              <a:rPr lang="tr-TR" sz="2600" dirty="0" smtClean="0"/>
              <a:t>çalışma planı hazırlamak, bir sonraki sınavdan … almayı hedeflemek, ortaokuldan sonra gitmek istediğin okulu belirlemek </a:t>
            </a:r>
            <a:r>
              <a:rPr lang="tr-TR" sz="2600" dirty="0" smtClean="0"/>
              <a:t>gibi).</a:t>
            </a:r>
            <a:endParaRPr lang="tr-TR" sz="2600" dirty="0" smtClean="0"/>
          </a:p>
          <a:p>
            <a:endParaRPr lang="tr-TR" sz="2600" dirty="0" smtClean="0"/>
          </a:p>
          <a:p>
            <a:r>
              <a:rPr lang="tr-TR" sz="2600" dirty="0" smtClean="0"/>
              <a:t>Planlı Olmak; her gün bir plan dahilinde çalışmak </a:t>
            </a:r>
            <a:r>
              <a:rPr lang="tr-TR" sz="2600" dirty="0" smtClean="0"/>
              <a:t>(çalışma </a:t>
            </a:r>
            <a:r>
              <a:rPr lang="tr-TR" sz="2600" dirty="0" smtClean="0"/>
              <a:t>zamanı, tekrar zamanı, dinlenme zamanı </a:t>
            </a:r>
            <a:r>
              <a:rPr lang="tr-TR" sz="2600" dirty="0" smtClean="0"/>
              <a:t>gibi).</a:t>
            </a:r>
            <a:endParaRPr lang="tr-TR" sz="2600" dirty="0" smtClean="0"/>
          </a:p>
          <a:p>
            <a:endParaRPr lang="tr-TR" sz="2600" dirty="0" smtClean="0"/>
          </a:p>
          <a:p>
            <a:r>
              <a:rPr lang="tr-TR" sz="2600" dirty="0" smtClean="0"/>
              <a:t>Başarabileceğine </a:t>
            </a:r>
            <a:r>
              <a:rPr lang="tr-TR" sz="2600" dirty="0" smtClean="0"/>
              <a:t>İnanmak</a:t>
            </a:r>
            <a:r>
              <a:rPr lang="tr-TR" sz="2600" dirty="0" smtClean="0"/>
              <a:t>;</a:t>
            </a:r>
            <a:r>
              <a:rPr lang="tr-TR" sz="2600" dirty="0" smtClean="0"/>
              <a:t> </a:t>
            </a:r>
            <a:r>
              <a:rPr lang="tr-TR" sz="2600" dirty="0" smtClean="0"/>
              <a:t>bugüne kadar başarabildiklerini ve nasıl başardığını </a:t>
            </a:r>
            <a:r>
              <a:rPr lang="tr-TR" sz="2600" dirty="0" smtClean="0"/>
              <a:t>fark etmek.</a:t>
            </a:r>
            <a:endParaRPr lang="tr-TR" sz="26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688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7271" y="1270000"/>
            <a:ext cx="7222524" cy="5163714"/>
          </a:xfrm>
        </p:spPr>
      </p:pic>
    </p:spTree>
    <p:extLst>
      <p:ext uri="{BB962C8B-B14F-4D97-AF65-F5344CB8AC3E}">
        <p14:creationId xmlns:p14="http://schemas.microsoft.com/office/powerpoint/2010/main" xmlns="" val="27351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6761" y="778476"/>
            <a:ext cx="8596668" cy="5375189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sz="2400" dirty="0" smtClean="0"/>
              <a:t>Hedefli, planlı ve kararlı </a:t>
            </a:r>
            <a:r>
              <a:rPr lang="tr-TR" sz="2400" dirty="0" smtClean="0"/>
              <a:t>olmak.</a:t>
            </a:r>
            <a:endParaRPr lang="tr-TR" sz="2400" dirty="0"/>
          </a:p>
          <a:p>
            <a:r>
              <a:rPr lang="tr-TR" sz="2400" dirty="0" smtClean="0"/>
              <a:t>Ertelememek</a:t>
            </a:r>
            <a:r>
              <a:rPr lang="tr-TR" sz="2400" dirty="0"/>
              <a:t>, mazeret üretmeden sorumlulukları yerine </a:t>
            </a:r>
            <a:r>
              <a:rPr lang="tr-TR" sz="2400" dirty="0" smtClean="0"/>
              <a:t>getirmek.</a:t>
            </a:r>
            <a:endParaRPr lang="tr-TR" sz="2400" dirty="0"/>
          </a:p>
          <a:p>
            <a:r>
              <a:rPr lang="tr-TR" sz="2400" dirty="0"/>
              <a:t>Zaman verimli </a:t>
            </a:r>
            <a:r>
              <a:rPr lang="tr-TR" sz="2400" dirty="0" smtClean="0"/>
              <a:t>kullanmak.</a:t>
            </a:r>
            <a:endParaRPr lang="tr-TR" sz="2400" dirty="0"/>
          </a:p>
          <a:p>
            <a:r>
              <a:rPr lang="tr-TR" sz="2400" dirty="0"/>
              <a:t>Müzik, resim, spor, egzersiz gibi aktivitelere zaman </a:t>
            </a:r>
            <a:r>
              <a:rPr lang="tr-TR" sz="2400" dirty="0" smtClean="0"/>
              <a:t>ayırmak.</a:t>
            </a:r>
            <a:endParaRPr lang="tr-TR" sz="2400" dirty="0"/>
          </a:p>
          <a:p>
            <a:r>
              <a:rPr lang="tr-TR" sz="2400" dirty="0"/>
              <a:t>B</a:t>
            </a:r>
            <a:r>
              <a:rPr lang="tr-TR" sz="2400" dirty="0" smtClean="0"/>
              <a:t>eslenme ve uyku düzenine dikkat </a:t>
            </a:r>
            <a:r>
              <a:rPr lang="tr-TR" sz="2400" dirty="0" smtClean="0"/>
              <a:t>etmek.</a:t>
            </a:r>
            <a:endParaRPr lang="tr-TR" sz="2400" dirty="0" smtClean="0"/>
          </a:p>
          <a:p>
            <a:r>
              <a:rPr lang="tr-TR" sz="2400" dirty="0" smtClean="0"/>
              <a:t>Önceden zor olduğunu düşündüğün halde başardığın durumları </a:t>
            </a:r>
            <a:r>
              <a:rPr lang="tr-TR" sz="2400" dirty="0" smtClean="0"/>
              <a:t>hatırlamak.</a:t>
            </a:r>
            <a:endParaRPr lang="tr-TR" sz="2400" dirty="0" smtClean="0"/>
          </a:p>
          <a:p>
            <a:r>
              <a:rPr lang="tr-TR" sz="2400" dirty="0" smtClean="0"/>
              <a:t>Stres – kaygı ya da zorlanma yaşadığında yardım </a:t>
            </a:r>
            <a:r>
              <a:rPr lang="tr-TR" sz="2400" dirty="0" smtClean="0"/>
              <a:t>almak.</a:t>
            </a:r>
            <a:endParaRPr lang="tr-TR" sz="2400" dirty="0" smtClean="0"/>
          </a:p>
          <a:p>
            <a:r>
              <a:rPr lang="tr-TR" sz="2400" dirty="0" smtClean="0"/>
              <a:t>Hedeflere ulaştıkça küçük ödüllendirmeler yapmak motivasyonu arttıracaktır.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41164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6886" y="1930400"/>
            <a:ext cx="6913605" cy="3504985"/>
          </a:xfrm>
        </p:spPr>
      </p:pic>
    </p:spTree>
    <p:extLst>
      <p:ext uri="{BB962C8B-B14F-4D97-AF65-F5344CB8AC3E}">
        <p14:creationId xmlns:p14="http://schemas.microsoft.com/office/powerpoint/2010/main" xmlns="" val="17810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tf00001240_wac</Template>
  <TotalTime>365</TotalTime>
  <Words>320</Words>
  <Application>Microsoft Office PowerPoint</Application>
  <PresentationFormat>Özel</PresentationFormat>
  <Paragraphs>66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Model</vt:lpstr>
      <vt:lpstr>MOTİVASYON</vt:lpstr>
      <vt:lpstr>MOTİVASYON NEDİR ?</vt:lpstr>
      <vt:lpstr>Slayt 3</vt:lpstr>
      <vt:lpstr>Motivasyonu Azaltan Etkenler</vt:lpstr>
      <vt:lpstr>Slayt 5</vt:lpstr>
      <vt:lpstr>Motivasyonu Nasıl Artırabiliriz ?</vt:lpstr>
      <vt:lpstr>Slayt 7</vt:lpstr>
      <vt:lpstr>Slayt 8</vt:lpstr>
      <vt:lpstr>Slayt 9</vt:lpstr>
      <vt:lpstr>Slayt 10</vt:lpstr>
      <vt:lpstr>Slayt 11</vt:lpstr>
      <vt:lpstr>Kastamonu Rehberlik ve Araştırma Merkezi İçerik Hazırlama Komisyonu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MOTİVASYON</dc:title>
  <dc:creator>GÜROL</dc:creator>
  <cp:lastModifiedBy>MUSTAFA DÖNMEZ</cp:lastModifiedBy>
  <cp:revision>24</cp:revision>
  <dcterms:created xsi:type="dcterms:W3CDTF">2022-08-23T05:10:03Z</dcterms:created>
  <dcterms:modified xsi:type="dcterms:W3CDTF">2022-09-06T14:00:52Z</dcterms:modified>
</cp:coreProperties>
</file>