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6.xml" ContentType="application/vnd.ms-office.drawingml.diagramDrawing+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8" r:id="rId2"/>
  </p:sldMasterIdLst>
  <p:notesMasterIdLst>
    <p:notesMasterId r:id="rId29"/>
  </p:notesMasterIdLst>
  <p:handoutMasterIdLst>
    <p:handoutMasterId r:id="rId30"/>
  </p:handoutMasterIdLst>
  <p:sldIdLst>
    <p:sldId id="257" r:id="rId3"/>
    <p:sldId id="307" r:id="rId4"/>
    <p:sldId id="308" r:id="rId5"/>
    <p:sldId id="309" r:id="rId6"/>
    <p:sldId id="310" r:id="rId7"/>
    <p:sldId id="314" r:id="rId8"/>
    <p:sldId id="313" r:id="rId9"/>
    <p:sldId id="301" r:id="rId10"/>
    <p:sldId id="306"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80" r:id="rId26"/>
    <p:sldId id="281" r:id="rId27"/>
    <p:sldId id="296" r:id="rId28"/>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26" autoAdjust="0"/>
    <p:restoredTop sz="94249" autoAdjust="0"/>
  </p:normalViewPr>
  <p:slideViewPr>
    <p:cSldViewPr snapToGrid="0" showGuides="1">
      <p:cViewPr varScale="1">
        <p:scale>
          <a:sx n="83" d="100"/>
          <a:sy n="83" d="100"/>
        </p:scale>
        <p:origin x="-102" y="-4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0" d="100"/>
          <a:sy n="90" d="100"/>
        </p:scale>
        <p:origin x="3774"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9CDDB4-C51F-428A-A101-9C1BF13D4CB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1F16E24-3CC4-445D-A27A-4A415769608D}">
      <dgm:prSet custT="1"/>
      <dgm:spPr>
        <a:solidFill>
          <a:schemeClr val="accent3">
            <a:lumMod val="60000"/>
            <a:lumOff val="40000"/>
          </a:schemeClr>
        </a:solidFill>
      </dgm:spPr>
      <dgm:t>
        <a:bodyPr/>
        <a:lstStyle/>
        <a:p>
          <a:r>
            <a:rPr lang="tr-TR" sz="7200" dirty="0"/>
            <a:t>LGS</a:t>
          </a:r>
        </a:p>
      </dgm:t>
    </dgm:pt>
    <dgm:pt modelId="{99924334-B3AB-4E1F-A732-DF49D6E7BA08}" type="parTrans" cxnId="{AC83F04D-E0D9-4B62-9A9F-BAF3EC65E357}">
      <dgm:prSet/>
      <dgm:spPr/>
      <dgm:t>
        <a:bodyPr/>
        <a:lstStyle/>
        <a:p>
          <a:endParaRPr lang="tr-TR"/>
        </a:p>
      </dgm:t>
    </dgm:pt>
    <dgm:pt modelId="{859EA231-6941-4ED4-8891-E097F7CD5735}" type="sibTrans" cxnId="{AC83F04D-E0D9-4B62-9A9F-BAF3EC65E357}">
      <dgm:prSet/>
      <dgm:spPr/>
      <dgm:t>
        <a:bodyPr/>
        <a:lstStyle/>
        <a:p>
          <a:endParaRPr lang="tr-TR"/>
        </a:p>
      </dgm:t>
    </dgm:pt>
    <dgm:pt modelId="{178D2301-9152-42E7-A94F-39D36CA2B9F4}">
      <dgm:prSet/>
      <dgm:spPr/>
      <dgm:t>
        <a:bodyPr/>
        <a:lstStyle/>
        <a:p>
          <a:endParaRPr lang="tr-TR" dirty="0">
            <a:latin typeface="+mn-lt"/>
          </a:endParaRPr>
        </a:p>
      </dgm:t>
    </dgm:pt>
    <dgm:pt modelId="{DEDAFD12-AD2D-46B3-9E81-9F8EDF0A2FB0}" type="parTrans" cxnId="{D48C31E3-C6DD-4809-9A0C-2AB58AF1F457}">
      <dgm:prSet/>
      <dgm:spPr/>
      <dgm:t>
        <a:bodyPr/>
        <a:lstStyle/>
        <a:p>
          <a:endParaRPr lang="tr-TR"/>
        </a:p>
      </dgm:t>
    </dgm:pt>
    <dgm:pt modelId="{FA077E81-7DAB-4E6D-B6E0-11BA7550C25A}" type="sibTrans" cxnId="{D48C31E3-C6DD-4809-9A0C-2AB58AF1F457}">
      <dgm:prSet/>
      <dgm:spPr/>
      <dgm:t>
        <a:bodyPr/>
        <a:lstStyle/>
        <a:p>
          <a:endParaRPr lang="tr-TR"/>
        </a:p>
      </dgm:t>
    </dgm:pt>
    <dgm:pt modelId="{1CE4EFE3-B637-4FCC-A1EF-67DA6A25CC59}">
      <dgm:prSet/>
      <dgm:spPr/>
      <dgm:t>
        <a:bodyPr/>
        <a:lstStyle/>
        <a:p>
          <a:r>
            <a:rPr lang="tr-TR" dirty="0" smtClean="0">
              <a:latin typeface="+mn-lt"/>
            </a:rPr>
            <a:t>LGS,Milli </a:t>
          </a:r>
          <a:r>
            <a:rPr lang="tr-TR" dirty="0">
              <a:latin typeface="+mn-lt"/>
            </a:rPr>
            <a:t>Eğitim Bakanlığının temel eğitimden ortaöğretime yani </a:t>
          </a:r>
          <a:r>
            <a:rPr lang="tr-TR" dirty="0">
              <a:solidFill>
                <a:srgbClr val="FF0000"/>
              </a:solidFill>
              <a:latin typeface="+mn-lt"/>
            </a:rPr>
            <a:t>ortaokuldan liseye geçiş </a:t>
          </a:r>
          <a:r>
            <a:rPr lang="tr-TR" dirty="0">
              <a:latin typeface="+mn-lt"/>
            </a:rPr>
            <a:t>için yaptığı sistemin  adıdır.</a:t>
          </a:r>
        </a:p>
      </dgm:t>
    </dgm:pt>
    <dgm:pt modelId="{D485BF9A-FA8C-410D-9DFD-73D88FCFFF95}" type="parTrans" cxnId="{8D3CE863-6A64-46E2-8B31-D2AD81871C82}">
      <dgm:prSet/>
      <dgm:spPr/>
      <dgm:t>
        <a:bodyPr/>
        <a:lstStyle/>
        <a:p>
          <a:endParaRPr lang="tr-TR"/>
        </a:p>
      </dgm:t>
    </dgm:pt>
    <dgm:pt modelId="{1AA37F2E-D8EF-4C67-B09A-504E13EC19CE}" type="sibTrans" cxnId="{8D3CE863-6A64-46E2-8B31-D2AD81871C82}">
      <dgm:prSet/>
      <dgm:spPr/>
      <dgm:t>
        <a:bodyPr/>
        <a:lstStyle/>
        <a:p>
          <a:endParaRPr lang="tr-TR"/>
        </a:p>
      </dgm:t>
    </dgm:pt>
    <dgm:pt modelId="{0B7815F0-5248-4EBE-81F3-E76AB212B598}" type="pres">
      <dgm:prSet presAssocID="{D59CDDB4-C51F-428A-A101-9C1BF13D4CB9}" presName="linear" presStyleCnt="0">
        <dgm:presLayoutVars>
          <dgm:dir/>
          <dgm:animLvl val="lvl"/>
          <dgm:resizeHandles val="exact"/>
        </dgm:presLayoutVars>
      </dgm:prSet>
      <dgm:spPr/>
      <dgm:t>
        <a:bodyPr/>
        <a:lstStyle/>
        <a:p>
          <a:endParaRPr lang="tr-TR"/>
        </a:p>
      </dgm:t>
    </dgm:pt>
    <dgm:pt modelId="{08E48BD7-B77C-4338-984A-EF0916E77ED7}" type="pres">
      <dgm:prSet presAssocID="{41F16E24-3CC4-445D-A27A-4A415769608D}" presName="parentLin" presStyleCnt="0"/>
      <dgm:spPr/>
    </dgm:pt>
    <dgm:pt modelId="{39B73079-3379-405F-BDD9-FCBAF0F9D62E}" type="pres">
      <dgm:prSet presAssocID="{41F16E24-3CC4-445D-A27A-4A415769608D}" presName="parentLeftMargin" presStyleLbl="node1" presStyleIdx="0" presStyleCnt="1"/>
      <dgm:spPr/>
      <dgm:t>
        <a:bodyPr/>
        <a:lstStyle/>
        <a:p>
          <a:endParaRPr lang="tr-TR"/>
        </a:p>
      </dgm:t>
    </dgm:pt>
    <dgm:pt modelId="{1F3B7DDC-BFA4-49D0-80F8-D4FE9612F3D1}" type="pres">
      <dgm:prSet presAssocID="{41F16E24-3CC4-445D-A27A-4A415769608D}" presName="parentText" presStyleLbl="node1" presStyleIdx="0" presStyleCnt="1" custScaleY="111628" custLinFactNeighborX="-83153" custLinFactNeighborY="-1960">
        <dgm:presLayoutVars>
          <dgm:chMax val="0"/>
          <dgm:bulletEnabled val="1"/>
        </dgm:presLayoutVars>
      </dgm:prSet>
      <dgm:spPr/>
      <dgm:t>
        <a:bodyPr/>
        <a:lstStyle/>
        <a:p>
          <a:endParaRPr lang="tr-TR"/>
        </a:p>
      </dgm:t>
    </dgm:pt>
    <dgm:pt modelId="{CA63CE72-E85A-4890-A64A-383FDABFCF20}" type="pres">
      <dgm:prSet presAssocID="{41F16E24-3CC4-445D-A27A-4A415769608D}" presName="negativeSpace" presStyleCnt="0"/>
      <dgm:spPr/>
    </dgm:pt>
    <dgm:pt modelId="{5C91FBA9-4463-487D-9FCC-8B20DD67CBE2}" type="pres">
      <dgm:prSet presAssocID="{41F16E24-3CC4-445D-A27A-4A415769608D}" presName="childText" presStyleLbl="conFgAcc1" presStyleIdx="0" presStyleCnt="1" custScaleY="48043" custLinFactNeighborX="-122" custLinFactNeighborY="65992">
        <dgm:presLayoutVars>
          <dgm:bulletEnabled val="1"/>
        </dgm:presLayoutVars>
      </dgm:prSet>
      <dgm:spPr/>
      <dgm:t>
        <a:bodyPr/>
        <a:lstStyle/>
        <a:p>
          <a:endParaRPr lang="tr-TR"/>
        </a:p>
      </dgm:t>
    </dgm:pt>
  </dgm:ptLst>
  <dgm:cxnLst>
    <dgm:cxn modelId="{05B6CC20-FA71-4E4A-A38D-CAEAAE5F815C}" type="presOf" srcId="{178D2301-9152-42E7-A94F-39D36CA2B9F4}" destId="{5C91FBA9-4463-487D-9FCC-8B20DD67CBE2}" srcOrd="0" destOrd="0" presId="urn:microsoft.com/office/officeart/2005/8/layout/list1"/>
    <dgm:cxn modelId="{A2FABC3C-F427-421F-B065-C9BA90682022}" type="presOf" srcId="{1CE4EFE3-B637-4FCC-A1EF-67DA6A25CC59}" destId="{5C91FBA9-4463-487D-9FCC-8B20DD67CBE2}" srcOrd="0" destOrd="1" presId="urn:microsoft.com/office/officeart/2005/8/layout/list1"/>
    <dgm:cxn modelId="{FF4FC773-8835-476F-9749-4AC4980065A4}" type="presOf" srcId="{D59CDDB4-C51F-428A-A101-9C1BF13D4CB9}" destId="{0B7815F0-5248-4EBE-81F3-E76AB212B598}" srcOrd="0" destOrd="0" presId="urn:microsoft.com/office/officeart/2005/8/layout/list1"/>
    <dgm:cxn modelId="{FDED4FDA-C2C9-47FE-BF54-8DECB4ADE2FB}" type="presOf" srcId="{41F16E24-3CC4-445D-A27A-4A415769608D}" destId="{39B73079-3379-405F-BDD9-FCBAF0F9D62E}" srcOrd="0" destOrd="0" presId="urn:microsoft.com/office/officeart/2005/8/layout/list1"/>
    <dgm:cxn modelId="{8D3CE863-6A64-46E2-8B31-D2AD81871C82}" srcId="{41F16E24-3CC4-445D-A27A-4A415769608D}" destId="{1CE4EFE3-B637-4FCC-A1EF-67DA6A25CC59}" srcOrd="1" destOrd="0" parTransId="{D485BF9A-FA8C-410D-9DFD-73D88FCFFF95}" sibTransId="{1AA37F2E-D8EF-4C67-B09A-504E13EC19CE}"/>
    <dgm:cxn modelId="{E4BDAD95-E3D1-42A1-A755-7073738E2144}" type="presOf" srcId="{41F16E24-3CC4-445D-A27A-4A415769608D}" destId="{1F3B7DDC-BFA4-49D0-80F8-D4FE9612F3D1}" srcOrd="1" destOrd="0" presId="urn:microsoft.com/office/officeart/2005/8/layout/list1"/>
    <dgm:cxn modelId="{AC83F04D-E0D9-4B62-9A9F-BAF3EC65E357}" srcId="{D59CDDB4-C51F-428A-A101-9C1BF13D4CB9}" destId="{41F16E24-3CC4-445D-A27A-4A415769608D}" srcOrd="0" destOrd="0" parTransId="{99924334-B3AB-4E1F-A732-DF49D6E7BA08}" sibTransId="{859EA231-6941-4ED4-8891-E097F7CD5735}"/>
    <dgm:cxn modelId="{D48C31E3-C6DD-4809-9A0C-2AB58AF1F457}" srcId="{41F16E24-3CC4-445D-A27A-4A415769608D}" destId="{178D2301-9152-42E7-A94F-39D36CA2B9F4}" srcOrd="0" destOrd="0" parTransId="{DEDAFD12-AD2D-46B3-9E81-9F8EDF0A2FB0}" sibTransId="{FA077E81-7DAB-4E6D-B6E0-11BA7550C25A}"/>
    <dgm:cxn modelId="{0BCA7CDB-4479-431D-AD54-94916AD2A221}" type="presParOf" srcId="{0B7815F0-5248-4EBE-81F3-E76AB212B598}" destId="{08E48BD7-B77C-4338-984A-EF0916E77ED7}" srcOrd="0" destOrd="0" presId="urn:microsoft.com/office/officeart/2005/8/layout/list1"/>
    <dgm:cxn modelId="{E7AB1E2C-E884-48A2-8C0F-3BC5AF826E70}" type="presParOf" srcId="{08E48BD7-B77C-4338-984A-EF0916E77ED7}" destId="{39B73079-3379-405F-BDD9-FCBAF0F9D62E}" srcOrd="0" destOrd="0" presId="urn:microsoft.com/office/officeart/2005/8/layout/list1"/>
    <dgm:cxn modelId="{1A71BDFC-4328-4EDA-9F15-E613951B19EC}" type="presParOf" srcId="{08E48BD7-B77C-4338-984A-EF0916E77ED7}" destId="{1F3B7DDC-BFA4-49D0-80F8-D4FE9612F3D1}" srcOrd="1" destOrd="0" presId="urn:microsoft.com/office/officeart/2005/8/layout/list1"/>
    <dgm:cxn modelId="{DD598289-9B97-4830-915C-5969176732CA}" type="presParOf" srcId="{0B7815F0-5248-4EBE-81F3-E76AB212B598}" destId="{CA63CE72-E85A-4890-A64A-383FDABFCF20}" srcOrd="1" destOrd="0" presId="urn:microsoft.com/office/officeart/2005/8/layout/list1"/>
    <dgm:cxn modelId="{A8CDA30C-1821-483F-8E40-6C124B6B4A23}" type="presParOf" srcId="{0B7815F0-5248-4EBE-81F3-E76AB212B598}" destId="{5C91FBA9-4463-487D-9FCC-8B20DD67CBE2}" srcOrd="2"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0ED583-6F15-4281-85CA-4AAC982EB97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2B7B7CE4-0266-4826-A157-9A979345EB7B}">
      <dgm:prSet/>
      <dgm:spPr>
        <a:solidFill>
          <a:schemeClr val="accent2"/>
        </a:solidFill>
      </dgm:spPr>
      <dgm:t>
        <a:bodyPr/>
        <a:lstStyle/>
        <a:p>
          <a:r>
            <a:rPr lang="tr-TR" dirty="0"/>
            <a:t>%10 Oranındaki Öğrenci  </a:t>
          </a:r>
        </a:p>
      </dgm:t>
    </dgm:pt>
    <dgm:pt modelId="{514BA4F8-114D-4B8C-B725-0D3474733923}" type="parTrans" cxnId="{2DA66026-5170-4529-8D2A-EC31A394DB13}">
      <dgm:prSet/>
      <dgm:spPr/>
      <dgm:t>
        <a:bodyPr/>
        <a:lstStyle/>
        <a:p>
          <a:endParaRPr lang="tr-TR"/>
        </a:p>
      </dgm:t>
    </dgm:pt>
    <dgm:pt modelId="{3CF7F891-146B-4B41-A955-A844DA1E304E}" type="sibTrans" cxnId="{2DA66026-5170-4529-8D2A-EC31A394DB13}">
      <dgm:prSet/>
      <dgm:spPr/>
      <dgm:t>
        <a:bodyPr/>
        <a:lstStyle/>
        <a:p>
          <a:endParaRPr lang="tr-TR"/>
        </a:p>
      </dgm:t>
    </dgm:pt>
    <dgm:pt modelId="{9C28C1F9-D63E-43E0-8F71-7C6925E4A11D}">
      <dgm:prSet/>
      <dgm:spPr/>
      <dgm:t>
        <a:bodyPr/>
        <a:lstStyle/>
        <a:p>
          <a:r>
            <a:rPr lang="tr-TR" dirty="0"/>
            <a:t>90 sorudan oluşan ve isteğe bağlı olan </a:t>
          </a:r>
          <a:r>
            <a:rPr lang="tr-TR" dirty="0" err="1"/>
            <a:t>Lgs</a:t>
          </a:r>
          <a:r>
            <a:rPr lang="tr-TR" dirty="0"/>
            <a:t> sınav sonuçlarına göre  liselere yerleşeceklerdir. </a:t>
          </a:r>
        </a:p>
      </dgm:t>
    </dgm:pt>
    <dgm:pt modelId="{7AFAA520-AB85-43F0-8AFE-F236FCCC40DB}" type="parTrans" cxnId="{2EE1B373-EB9F-46C5-9ACC-BB50E6F4D4C7}">
      <dgm:prSet/>
      <dgm:spPr/>
      <dgm:t>
        <a:bodyPr/>
        <a:lstStyle/>
        <a:p>
          <a:endParaRPr lang="tr-TR"/>
        </a:p>
      </dgm:t>
    </dgm:pt>
    <dgm:pt modelId="{BE0C793A-0EA8-433A-93D0-4914FD870EFD}" type="sibTrans" cxnId="{2EE1B373-EB9F-46C5-9ACC-BB50E6F4D4C7}">
      <dgm:prSet/>
      <dgm:spPr/>
      <dgm:t>
        <a:bodyPr/>
        <a:lstStyle/>
        <a:p>
          <a:endParaRPr lang="tr-TR"/>
        </a:p>
      </dgm:t>
    </dgm:pt>
    <dgm:pt modelId="{3BC6B9AF-41CF-4A06-881D-FFF7F389BF12}">
      <dgm:prSet/>
      <dgm:spPr>
        <a:solidFill>
          <a:schemeClr val="accent2"/>
        </a:solidFill>
      </dgm:spPr>
      <dgm:t>
        <a:bodyPr/>
        <a:lstStyle/>
        <a:p>
          <a:r>
            <a:rPr lang="tr-TR" dirty="0"/>
            <a:t>% 90 Oranındaki Öğrenci ;</a:t>
          </a:r>
        </a:p>
      </dgm:t>
    </dgm:pt>
    <dgm:pt modelId="{A844A5FA-FBD4-4D90-86FB-B5466A943ABA}" type="parTrans" cxnId="{E6927B7E-FBC4-4561-ABFD-0E5CF8F86714}">
      <dgm:prSet/>
      <dgm:spPr/>
      <dgm:t>
        <a:bodyPr/>
        <a:lstStyle/>
        <a:p>
          <a:endParaRPr lang="tr-TR"/>
        </a:p>
      </dgm:t>
    </dgm:pt>
    <dgm:pt modelId="{1418BDCC-CB87-4C01-8338-A186063115C0}" type="sibTrans" cxnId="{E6927B7E-FBC4-4561-ABFD-0E5CF8F86714}">
      <dgm:prSet/>
      <dgm:spPr/>
      <dgm:t>
        <a:bodyPr/>
        <a:lstStyle/>
        <a:p>
          <a:endParaRPr lang="tr-TR"/>
        </a:p>
      </dgm:t>
    </dgm:pt>
    <dgm:pt modelId="{365AEA61-11AD-4587-BBB1-D81B51F5C6BE}">
      <dgm:prSet/>
      <dgm:spPr/>
      <dgm:t>
        <a:bodyPr/>
        <a:lstStyle/>
        <a:p>
          <a:r>
            <a:rPr lang="tr-TR" dirty="0"/>
            <a:t>8. Sınıf Sonunda Her Hangi Bir Sınava Girmeyen,</a:t>
          </a:r>
        </a:p>
      </dgm:t>
    </dgm:pt>
    <dgm:pt modelId="{EA5B4D03-6574-4DA5-B78F-85ABFB5A28E3}" type="parTrans" cxnId="{BA6F3341-F6D6-4527-AF91-AA90EA6F314B}">
      <dgm:prSet/>
      <dgm:spPr/>
      <dgm:t>
        <a:bodyPr/>
        <a:lstStyle/>
        <a:p>
          <a:endParaRPr lang="tr-TR"/>
        </a:p>
      </dgm:t>
    </dgm:pt>
    <dgm:pt modelId="{68000382-2608-4188-9E67-2E3081B3D484}" type="sibTrans" cxnId="{BA6F3341-F6D6-4527-AF91-AA90EA6F314B}">
      <dgm:prSet/>
      <dgm:spPr/>
      <dgm:t>
        <a:bodyPr/>
        <a:lstStyle/>
        <a:p>
          <a:endParaRPr lang="tr-TR"/>
        </a:p>
      </dgm:t>
    </dgm:pt>
    <dgm:pt modelId="{7FABE197-DEE0-4A54-A622-6B4B5F3AA37A}">
      <dgm:prSet/>
      <dgm:spPr/>
      <dgm:t>
        <a:bodyPr/>
        <a:lstStyle/>
        <a:p>
          <a:r>
            <a:rPr lang="tr-TR" dirty="0"/>
            <a:t>Sınava girip ilk %10’daki okullara yerleşemeyen öğrenciler eğitim bölgelerinde yer alan  kayıt alanındaki okullara yerleşebileceklerdir.</a:t>
          </a:r>
        </a:p>
      </dgm:t>
    </dgm:pt>
    <dgm:pt modelId="{C934736B-C08D-49FD-B32E-E330E1DF809D}" type="parTrans" cxnId="{0E9E5A22-CF87-489E-9C10-E70ED9204C8C}">
      <dgm:prSet/>
      <dgm:spPr/>
      <dgm:t>
        <a:bodyPr/>
        <a:lstStyle/>
        <a:p>
          <a:endParaRPr lang="tr-TR"/>
        </a:p>
      </dgm:t>
    </dgm:pt>
    <dgm:pt modelId="{4398FA82-9BC8-4091-8C16-5FF4D2B28276}" type="sibTrans" cxnId="{0E9E5A22-CF87-489E-9C10-E70ED9204C8C}">
      <dgm:prSet/>
      <dgm:spPr/>
      <dgm:t>
        <a:bodyPr/>
        <a:lstStyle/>
        <a:p>
          <a:endParaRPr lang="tr-TR"/>
        </a:p>
      </dgm:t>
    </dgm:pt>
    <dgm:pt modelId="{E18AE1DA-AD14-41B6-8D88-160EAF528CDD}" type="pres">
      <dgm:prSet presAssocID="{600ED583-6F15-4281-85CA-4AAC982EB977}" presName="linear" presStyleCnt="0">
        <dgm:presLayoutVars>
          <dgm:dir/>
          <dgm:animLvl val="lvl"/>
          <dgm:resizeHandles val="exact"/>
        </dgm:presLayoutVars>
      </dgm:prSet>
      <dgm:spPr/>
      <dgm:t>
        <a:bodyPr/>
        <a:lstStyle/>
        <a:p>
          <a:endParaRPr lang="tr-TR"/>
        </a:p>
      </dgm:t>
    </dgm:pt>
    <dgm:pt modelId="{53F7C135-B286-4BE1-948F-E8B81DA1F821}" type="pres">
      <dgm:prSet presAssocID="{2B7B7CE4-0266-4826-A157-9A979345EB7B}" presName="parentLin" presStyleCnt="0"/>
      <dgm:spPr/>
    </dgm:pt>
    <dgm:pt modelId="{F64B74EE-72DF-4DFE-A045-A8DA97DACB05}" type="pres">
      <dgm:prSet presAssocID="{2B7B7CE4-0266-4826-A157-9A979345EB7B}" presName="parentLeftMargin" presStyleLbl="node1" presStyleIdx="0" presStyleCnt="2"/>
      <dgm:spPr/>
      <dgm:t>
        <a:bodyPr/>
        <a:lstStyle/>
        <a:p>
          <a:endParaRPr lang="tr-TR"/>
        </a:p>
      </dgm:t>
    </dgm:pt>
    <dgm:pt modelId="{84A9DF93-BC56-4582-82DE-B62B07829A00}" type="pres">
      <dgm:prSet presAssocID="{2B7B7CE4-0266-4826-A157-9A979345EB7B}" presName="parentText" presStyleLbl="node1" presStyleIdx="0" presStyleCnt="2" custLinFactNeighborX="-73001" custLinFactNeighborY="-3483">
        <dgm:presLayoutVars>
          <dgm:chMax val="0"/>
          <dgm:bulletEnabled val="1"/>
        </dgm:presLayoutVars>
      </dgm:prSet>
      <dgm:spPr/>
      <dgm:t>
        <a:bodyPr/>
        <a:lstStyle/>
        <a:p>
          <a:endParaRPr lang="tr-TR"/>
        </a:p>
      </dgm:t>
    </dgm:pt>
    <dgm:pt modelId="{DB42F554-AB18-43A1-BE5C-AECCF386BD17}" type="pres">
      <dgm:prSet presAssocID="{2B7B7CE4-0266-4826-A157-9A979345EB7B}" presName="negativeSpace" presStyleCnt="0"/>
      <dgm:spPr/>
    </dgm:pt>
    <dgm:pt modelId="{68B0D17C-AC28-43A3-858C-A80D4B4EFA3C}" type="pres">
      <dgm:prSet presAssocID="{2B7B7CE4-0266-4826-A157-9A979345EB7B}" presName="childText" presStyleLbl="conFgAcc1" presStyleIdx="0" presStyleCnt="2" custScaleY="78032" custLinFactNeighborX="811" custLinFactNeighborY="57121">
        <dgm:presLayoutVars>
          <dgm:bulletEnabled val="1"/>
        </dgm:presLayoutVars>
      </dgm:prSet>
      <dgm:spPr/>
      <dgm:t>
        <a:bodyPr/>
        <a:lstStyle/>
        <a:p>
          <a:endParaRPr lang="tr-TR"/>
        </a:p>
      </dgm:t>
    </dgm:pt>
    <dgm:pt modelId="{1EF6CEF8-B069-48C9-90E9-A657E8CC859F}" type="pres">
      <dgm:prSet presAssocID="{3CF7F891-146B-4B41-A955-A844DA1E304E}" presName="spaceBetweenRectangles" presStyleCnt="0"/>
      <dgm:spPr/>
    </dgm:pt>
    <dgm:pt modelId="{45DF6DAB-A765-4F5E-A24F-6094A40B9DF1}" type="pres">
      <dgm:prSet presAssocID="{3BC6B9AF-41CF-4A06-881D-FFF7F389BF12}" presName="parentLin" presStyleCnt="0"/>
      <dgm:spPr/>
    </dgm:pt>
    <dgm:pt modelId="{AF463600-BC53-4CE9-B124-E2AD7BB99F3D}" type="pres">
      <dgm:prSet presAssocID="{3BC6B9AF-41CF-4A06-881D-FFF7F389BF12}" presName="parentLeftMargin" presStyleLbl="node1" presStyleIdx="0" presStyleCnt="2"/>
      <dgm:spPr/>
      <dgm:t>
        <a:bodyPr/>
        <a:lstStyle/>
        <a:p>
          <a:endParaRPr lang="tr-TR"/>
        </a:p>
      </dgm:t>
    </dgm:pt>
    <dgm:pt modelId="{2A359531-3FFD-41C7-9F1F-0DC31C6CE8A0}" type="pres">
      <dgm:prSet presAssocID="{3BC6B9AF-41CF-4A06-881D-FFF7F389BF12}" presName="parentText" presStyleLbl="node1" presStyleIdx="1" presStyleCnt="2" custLinFactNeighborX="-46640" custLinFactNeighborY="-2322">
        <dgm:presLayoutVars>
          <dgm:chMax val="0"/>
          <dgm:bulletEnabled val="1"/>
        </dgm:presLayoutVars>
      </dgm:prSet>
      <dgm:spPr/>
      <dgm:t>
        <a:bodyPr/>
        <a:lstStyle/>
        <a:p>
          <a:endParaRPr lang="tr-TR"/>
        </a:p>
      </dgm:t>
    </dgm:pt>
    <dgm:pt modelId="{D0525787-BF31-480E-AAFA-F9EEC482F2BD}" type="pres">
      <dgm:prSet presAssocID="{3BC6B9AF-41CF-4A06-881D-FFF7F389BF12}" presName="negativeSpace" presStyleCnt="0"/>
      <dgm:spPr/>
    </dgm:pt>
    <dgm:pt modelId="{53473D06-4C4E-4031-ACF6-663C451D7B7E}" type="pres">
      <dgm:prSet presAssocID="{3BC6B9AF-41CF-4A06-881D-FFF7F389BF12}" presName="childText" presStyleLbl="conFgAcc1" presStyleIdx="1" presStyleCnt="2">
        <dgm:presLayoutVars>
          <dgm:bulletEnabled val="1"/>
        </dgm:presLayoutVars>
      </dgm:prSet>
      <dgm:spPr/>
      <dgm:t>
        <a:bodyPr/>
        <a:lstStyle/>
        <a:p>
          <a:endParaRPr lang="tr-TR"/>
        </a:p>
      </dgm:t>
    </dgm:pt>
  </dgm:ptLst>
  <dgm:cxnLst>
    <dgm:cxn modelId="{9BB800ED-4276-4042-A39F-6A93402BB64A}" type="presOf" srcId="{9C28C1F9-D63E-43E0-8F71-7C6925E4A11D}" destId="{68B0D17C-AC28-43A3-858C-A80D4B4EFA3C}" srcOrd="0" destOrd="0" presId="urn:microsoft.com/office/officeart/2005/8/layout/list1"/>
    <dgm:cxn modelId="{CBD5FF58-CF44-41CF-96BB-64B9EB50CABF}" type="presOf" srcId="{3BC6B9AF-41CF-4A06-881D-FFF7F389BF12}" destId="{2A359531-3FFD-41C7-9F1F-0DC31C6CE8A0}" srcOrd="1" destOrd="0" presId="urn:microsoft.com/office/officeart/2005/8/layout/list1"/>
    <dgm:cxn modelId="{45695440-D8DE-4547-9525-480CDB61E961}" type="presOf" srcId="{2B7B7CE4-0266-4826-A157-9A979345EB7B}" destId="{84A9DF93-BC56-4582-82DE-B62B07829A00}" srcOrd="1" destOrd="0" presId="urn:microsoft.com/office/officeart/2005/8/layout/list1"/>
    <dgm:cxn modelId="{2EE1B373-EB9F-46C5-9ACC-BB50E6F4D4C7}" srcId="{2B7B7CE4-0266-4826-A157-9A979345EB7B}" destId="{9C28C1F9-D63E-43E0-8F71-7C6925E4A11D}" srcOrd="0" destOrd="0" parTransId="{7AFAA520-AB85-43F0-8AFE-F236FCCC40DB}" sibTransId="{BE0C793A-0EA8-433A-93D0-4914FD870EFD}"/>
    <dgm:cxn modelId="{BA6F3341-F6D6-4527-AF91-AA90EA6F314B}" srcId="{3BC6B9AF-41CF-4A06-881D-FFF7F389BF12}" destId="{365AEA61-11AD-4587-BBB1-D81B51F5C6BE}" srcOrd="0" destOrd="0" parTransId="{EA5B4D03-6574-4DA5-B78F-85ABFB5A28E3}" sibTransId="{68000382-2608-4188-9E67-2E3081B3D484}"/>
    <dgm:cxn modelId="{819DAC84-11FC-45EB-80FA-226834BCCA75}" type="presOf" srcId="{3BC6B9AF-41CF-4A06-881D-FFF7F389BF12}" destId="{AF463600-BC53-4CE9-B124-E2AD7BB99F3D}" srcOrd="0" destOrd="0" presId="urn:microsoft.com/office/officeart/2005/8/layout/list1"/>
    <dgm:cxn modelId="{A0C65AD9-C738-4DA8-89BE-D854747F23B1}" type="presOf" srcId="{2B7B7CE4-0266-4826-A157-9A979345EB7B}" destId="{F64B74EE-72DF-4DFE-A045-A8DA97DACB05}" srcOrd="0" destOrd="0" presId="urn:microsoft.com/office/officeart/2005/8/layout/list1"/>
    <dgm:cxn modelId="{0E9E5A22-CF87-489E-9C10-E70ED9204C8C}" srcId="{3BC6B9AF-41CF-4A06-881D-FFF7F389BF12}" destId="{7FABE197-DEE0-4A54-A622-6B4B5F3AA37A}" srcOrd="1" destOrd="0" parTransId="{C934736B-C08D-49FD-B32E-E330E1DF809D}" sibTransId="{4398FA82-9BC8-4091-8C16-5FF4D2B28276}"/>
    <dgm:cxn modelId="{9C53ABC2-3707-4665-B5DC-5607D5078DC5}" type="presOf" srcId="{365AEA61-11AD-4587-BBB1-D81B51F5C6BE}" destId="{53473D06-4C4E-4031-ACF6-663C451D7B7E}" srcOrd="0" destOrd="0" presId="urn:microsoft.com/office/officeart/2005/8/layout/list1"/>
    <dgm:cxn modelId="{2DA66026-5170-4529-8D2A-EC31A394DB13}" srcId="{600ED583-6F15-4281-85CA-4AAC982EB977}" destId="{2B7B7CE4-0266-4826-A157-9A979345EB7B}" srcOrd="0" destOrd="0" parTransId="{514BA4F8-114D-4B8C-B725-0D3474733923}" sibTransId="{3CF7F891-146B-4B41-A955-A844DA1E304E}"/>
    <dgm:cxn modelId="{8510F394-A5F6-4E70-81C2-364AD4E72E90}" type="presOf" srcId="{7FABE197-DEE0-4A54-A622-6B4B5F3AA37A}" destId="{53473D06-4C4E-4031-ACF6-663C451D7B7E}" srcOrd="0" destOrd="1" presId="urn:microsoft.com/office/officeart/2005/8/layout/list1"/>
    <dgm:cxn modelId="{E6927B7E-FBC4-4561-ABFD-0E5CF8F86714}" srcId="{600ED583-6F15-4281-85CA-4AAC982EB977}" destId="{3BC6B9AF-41CF-4A06-881D-FFF7F389BF12}" srcOrd="1" destOrd="0" parTransId="{A844A5FA-FBD4-4D90-86FB-B5466A943ABA}" sibTransId="{1418BDCC-CB87-4C01-8338-A186063115C0}"/>
    <dgm:cxn modelId="{EDD87981-D579-4E0A-8017-9E83B2A08616}" type="presOf" srcId="{600ED583-6F15-4281-85CA-4AAC982EB977}" destId="{E18AE1DA-AD14-41B6-8D88-160EAF528CDD}" srcOrd="0" destOrd="0" presId="urn:microsoft.com/office/officeart/2005/8/layout/list1"/>
    <dgm:cxn modelId="{605A46E1-2920-49AC-99A7-4B50A542ED34}" type="presParOf" srcId="{E18AE1DA-AD14-41B6-8D88-160EAF528CDD}" destId="{53F7C135-B286-4BE1-948F-E8B81DA1F821}" srcOrd="0" destOrd="0" presId="urn:microsoft.com/office/officeart/2005/8/layout/list1"/>
    <dgm:cxn modelId="{33746CB9-6B0F-40F6-8969-5CECEA9D501C}" type="presParOf" srcId="{53F7C135-B286-4BE1-948F-E8B81DA1F821}" destId="{F64B74EE-72DF-4DFE-A045-A8DA97DACB05}" srcOrd="0" destOrd="0" presId="urn:microsoft.com/office/officeart/2005/8/layout/list1"/>
    <dgm:cxn modelId="{E59B7EA8-1C6C-4281-909D-84785F991E0B}" type="presParOf" srcId="{53F7C135-B286-4BE1-948F-E8B81DA1F821}" destId="{84A9DF93-BC56-4582-82DE-B62B07829A00}" srcOrd="1" destOrd="0" presId="urn:microsoft.com/office/officeart/2005/8/layout/list1"/>
    <dgm:cxn modelId="{AB0FD5BA-2ED3-4541-8592-A7D582D32587}" type="presParOf" srcId="{E18AE1DA-AD14-41B6-8D88-160EAF528CDD}" destId="{DB42F554-AB18-43A1-BE5C-AECCF386BD17}" srcOrd="1" destOrd="0" presId="urn:microsoft.com/office/officeart/2005/8/layout/list1"/>
    <dgm:cxn modelId="{189C8D8B-46A3-4E91-9822-8D54C3948A15}" type="presParOf" srcId="{E18AE1DA-AD14-41B6-8D88-160EAF528CDD}" destId="{68B0D17C-AC28-43A3-858C-A80D4B4EFA3C}" srcOrd="2" destOrd="0" presId="urn:microsoft.com/office/officeart/2005/8/layout/list1"/>
    <dgm:cxn modelId="{33169A77-FB2B-4335-AAF0-774A7169099F}" type="presParOf" srcId="{E18AE1DA-AD14-41B6-8D88-160EAF528CDD}" destId="{1EF6CEF8-B069-48C9-90E9-A657E8CC859F}" srcOrd="3" destOrd="0" presId="urn:microsoft.com/office/officeart/2005/8/layout/list1"/>
    <dgm:cxn modelId="{520E19BE-492D-4A6F-9786-A8076D583DFE}" type="presParOf" srcId="{E18AE1DA-AD14-41B6-8D88-160EAF528CDD}" destId="{45DF6DAB-A765-4F5E-A24F-6094A40B9DF1}" srcOrd="4" destOrd="0" presId="urn:microsoft.com/office/officeart/2005/8/layout/list1"/>
    <dgm:cxn modelId="{42D784F6-4594-4CED-B9F5-D895D35EC3CF}" type="presParOf" srcId="{45DF6DAB-A765-4F5E-A24F-6094A40B9DF1}" destId="{AF463600-BC53-4CE9-B124-E2AD7BB99F3D}" srcOrd="0" destOrd="0" presId="urn:microsoft.com/office/officeart/2005/8/layout/list1"/>
    <dgm:cxn modelId="{362E13C1-3825-4635-B021-ABFE7836739A}" type="presParOf" srcId="{45DF6DAB-A765-4F5E-A24F-6094A40B9DF1}" destId="{2A359531-3FFD-41C7-9F1F-0DC31C6CE8A0}" srcOrd="1" destOrd="0" presId="urn:microsoft.com/office/officeart/2005/8/layout/list1"/>
    <dgm:cxn modelId="{0B752B60-CA30-4BD2-A13F-D022FCB531B6}" type="presParOf" srcId="{E18AE1DA-AD14-41B6-8D88-160EAF528CDD}" destId="{D0525787-BF31-480E-AAFA-F9EEC482F2BD}" srcOrd="5" destOrd="0" presId="urn:microsoft.com/office/officeart/2005/8/layout/list1"/>
    <dgm:cxn modelId="{D7DA92BE-5CD0-42F6-AC74-4C5D556264DC}" type="presParOf" srcId="{E18AE1DA-AD14-41B6-8D88-160EAF528CDD}" destId="{53473D06-4C4E-4031-ACF6-663C451D7B7E}" srcOrd="6"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8AC8D3-F368-472B-A911-F015D915957A}"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tr-TR"/>
        </a:p>
      </dgm:t>
    </dgm:pt>
    <dgm:pt modelId="{D18750A3-5CDD-4F8D-B60C-A9FB6071B1FC}">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Fen Liseleri</a:t>
          </a:r>
        </a:p>
      </dgm:t>
    </dgm:pt>
    <dgm:pt modelId="{65571BD8-D084-43D2-B884-BFB8E731FFF6}" type="parTrans" cxnId="{E12EDC0F-307C-426B-AD41-B4965C0954B7}">
      <dgm:prSet/>
      <dgm:spPr/>
      <dgm:t>
        <a:bodyPr/>
        <a:lstStyle/>
        <a:p>
          <a:endParaRPr lang="tr-TR"/>
        </a:p>
      </dgm:t>
    </dgm:pt>
    <dgm:pt modelId="{D7CF4A22-9B03-4F3D-BD10-25AD11F93295}" type="sibTrans" cxnId="{E12EDC0F-307C-426B-AD41-B4965C0954B7}">
      <dgm:prSet/>
      <dgm:spPr/>
      <dgm:t>
        <a:bodyPr/>
        <a:lstStyle/>
        <a:p>
          <a:endParaRPr lang="tr-TR"/>
        </a:p>
      </dgm:t>
    </dgm:pt>
    <dgm:pt modelId="{8466C92B-552A-4C53-87B9-5187C530FA2F}">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Sosyal Bilimler Liseleri</a:t>
          </a:r>
        </a:p>
      </dgm:t>
    </dgm:pt>
    <dgm:pt modelId="{8901E312-E0F4-444C-896C-7D13A3D0BBF3}" type="parTrans" cxnId="{5016E08D-FD62-49D7-900C-B923D8594DFA}">
      <dgm:prSet/>
      <dgm:spPr/>
      <dgm:t>
        <a:bodyPr/>
        <a:lstStyle/>
        <a:p>
          <a:endParaRPr lang="tr-TR"/>
        </a:p>
      </dgm:t>
    </dgm:pt>
    <dgm:pt modelId="{5AA85570-F4C3-4FF2-8D8F-A900031C180D}" type="sibTrans" cxnId="{5016E08D-FD62-49D7-900C-B923D8594DFA}">
      <dgm:prSet/>
      <dgm:spPr/>
      <dgm:t>
        <a:bodyPr/>
        <a:lstStyle/>
        <a:p>
          <a:endParaRPr lang="tr-TR"/>
        </a:p>
      </dgm:t>
    </dgm:pt>
    <dgm:pt modelId="{CE2A3DC2-409B-4CD4-A86E-7E884332575C}">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Anadolu Liseleri</a:t>
          </a:r>
        </a:p>
      </dgm:t>
    </dgm:pt>
    <dgm:pt modelId="{5388B1C3-DDF5-4727-98CE-3FBC9CDE26D2}" type="parTrans" cxnId="{76AC83AE-9894-4944-A95C-E76E876986CF}">
      <dgm:prSet/>
      <dgm:spPr/>
      <dgm:t>
        <a:bodyPr/>
        <a:lstStyle/>
        <a:p>
          <a:endParaRPr lang="tr-TR"/>
        </a:p>
      </dgm:t>
    </dgm:pt>
    <dgm:pt modelId="{9E4D8B3C-7867-4AB7-91A1-A901146DCC56}" type="sibTrans" cxnId="{76AC83AE-9894-4944-A95C-E76E876986CF}">
      <dgm:prSet/>
      <dgm:spPr/>
      <dgm:t>
        <a:bodyPr/>
        <a:lstStyle/>
        <a:p>
          <a:endParaRPr lang="tr-TR"/>
        </a:p>
      </dgm:t>
    </dgm:pt>
    <dgm:pt modelId="{82BDA47B-BF45-4A88-99BF-59AA4C336451}">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Mesleki ve Teknik Anadolu Liseleri</a:t>
          </a:r>
        </a:p>
      </dgm:t>
    </dgm:pt>
    <dgm:pt modelId="{FAAAACD5-C2B2-4CD4-952A-7210D7775490}" type="parTrans" cxnId="{3FDDE75D-682D-4008-BDF0-9231EE283BAC}">
      <dgm:prSet/>
      <dgm:spPr/>
      <dgm:t>
        <a:bodyPr/>
        <a:lstStyle/>
        <a:p>
          <a:endParaRPr lang="tr-TR"/>
        </a:p>
      </dgm:t>
    </dgm:pt>
    <dgm:pt modelId="{142E52C1-FC47-451A-A786-1ECFCB0B8846}" type="sibTrans" cxnId="{3FDDE75D-682D-4008-BDF0-9231EE283BAC}">
      <dgm:prSet/>
      <dgm:spPr/>
      <dgm:t>
        <a:bodyPr/>
        <a:lstStyle/>
        <a:p>
          <a:endParaRPr lang="tr-TR"/>
        </a:p>
      </dgm:t>
    </dgm:pt>
    <dgm:pt modelId="{F5605638-643E-4911-8996-1BB2DEB07947}">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Anadolu İmam-Hatip Liseleri</a:t>
          </a:r>
        </a:p>
      </dgm:t>
    </dgm:pt>
    <dgm:pt modelId="{277FC110-4B69-40F0-B195-22D83BC21D11}" type="parTrans" cxnId="{2D71D350-BDE5-428B-8986-3097B480C251}">
      <dgm:prSet/>
      <dgm:spPr/>
      <dgm:t>
        <a:bodyPr/>
        <a:lstStyle/>
        <a:p>
          <a:endParaRPr lang="tr-TR"/>
        </a:p>
      </dgm:t>
    </dgm:pt>
    <dgm:pt modelId="{87A1FCB3-D9BA-499F-83C8-805002425D95}" type="sibTrans" cxnId="{2D71D350-BDE5-428B-8986-3097B480C251}">
      <dgm:prSet/>
      <dgm:spPr/>
      <dgm:t>
        <a:bodyPr/>
        <a:lstStyle/>
        <a:p>
          <a:endParaRPr lang="tr-TR"/>
        </a:p>
      </dgm:t>
    </dgm:pt>
    <dgm:pt modelId="{437AFC7A-138A-4394-854A-02B88C364CCF}">
      <dgm:prSet/>
      <dgm:spPr>
        <a:solidFill>
          <a:schemeClr val="accent2"/>
        </a:solidFill>
      </dgm:spPr>
      <dgm:t>
        <a:bodyPr/>
        <a:lstStyle/>
        <a:p>
          <a:r>
            <a:rPr lang="tr-TR" altLang="tr-TR" dirty="0">
              <a:latin typeface="Calibri" panose="020F0502020204030204" pitchFamily="34" charset="0"/>
              <a:cs typeface="Calibri" panose="020F0502020204030204" pitchFamily="34" charset="0"/>
            </a:rPr>
            <a:t>Çok Programlı Anadolu  Liseleri</a:t>
          </a:r>
        </a:p>
      </dgm:t>
    </dgm:pt>
    <dgm:pt modelId="{F96405BA-CCA4-4809-8C5F-091BBC35DC89}" type="parTrans" cxnId="{A6CB8E9B-6664-434D-A264-E8CA36AC6584}">
      <dgm:prSet/>
      <dgm:spPr/>
      <dgm:t>
        <a:bodyPr/>
        <a:lstStyle/>
        <a:p>
          <a:endParaRPr lang="tr-TR"/>
        </a:p>
      </dgm:t>
    </dgm:pt>
    <dgm:pt modelId="{21539B1C-495C-4AA8-9908-22A2AB03B8C5}" type="sibTrans" cxnId="{A6CB8E9B-6664-434D-A264-E8CA36AC6584}">
      <dgm:prSet/>
      <dgm:spPr/>
      <dgm:t>
        <a:bodyPr/>
        <a:lstStyle/>
        <a:p>
          <a:endParaRPr lang="tr-TR"/>
        </a:p>
      </dgm:t>
    </dgm:pt>
    <dgm:pt modelId="{2DF08F2A-BD61-42F7-B7D0-2FC8B9BE4E3D}" type="pres">
      <dgm:prSet presAssocID="{7B8AC8D3-F368-472B-A911-F015D915957A}" presName="diagram" presStyleCnt="0">
        <dgm:presLayoutVars>
          <dgm:dir/>
          <dgm:resizeHandles val="exact"/>
        </dgm:presLayoutVars>
      </dgm:prSet>
      <dgm:spPr/>
      <dgm:t>
        <a:bodyPr/>
        <a:lstStyle/>
        <a:p>
          <a:endParaRPr lang="tr-TR"/>
        </a:p>
      </dgm:t>
    </dgm:pt>
    <dgm:pt modelId="{4D733B63-1FC8-4DE7-9C30-89E7E3EE0CA6}" type="pres">
      <dgm:prSet presAssocID="{82BDA47B-BF45-4A88-99BF-59AA4C336451}" presName="node" presStyleLbl="node1" presStyleIdx="0" presStyleCnt="6">
        <dgm:presLayoutVars>
          <dgm:bulletEnabled val="1"/>
        </dgm:presLayoutVars>
      </dgm:prSet>
      <dgm:spPr/>
      <dgm:t>
        <a:bodyPr/>
        <a:lstStyle/>
        <a:p>
          <a:endParaRPr lang="tr-TR"/>
        </a:p>
      </dgm:t>
    </dgm:pt>
    <dgm:pt modelId="{EE87990D-5F0F-4B72-A06B-A643CC4522F0}" type="pres">
      <dgm:prSet presAssocID="{142E52C1-FC47-451A-A786-1ECFCB0B8846}" presName="sibTrans" presStyleCnt="0"/>
      <dgm:spPr/>
    </dgm:pt>
    <dgm:pt modelId="{3CA6DDCD-811E-4AB0-9714-C26FDC3EC52C}" type="pres">
      <dgm:prSet presAssocID="{F5605638-643E-4911-8996-1BB2DEB07947}" presName="node" presStyleLbl="node1" presStyleIdx="1" presStyleCnt="6">
        <dgm:presLayoutVars>
          <dgm:bulletEnabled val="1"/>
        </dgm:presLayoutVars>
      </dgm:prSet>
      <dgm:spPr/>
      <dgm:t>
        <a:bodyPr/>
        <a:lstStyle/>
        <a:p>
          <a:endParaRPr lang="tr-TR"/>
        </a:p>
      </dgm:t>
    </dgm:pt>
    <dgm:pt modelId="{0940947D-F699-4007-AE64-1A0644B5D7FF}" type="pres">
      <dgm:prSet presAssocID="{87A1FCB3-D9BA-499F-83C8-805002425D95}" presName="sibTrans" presStyleCnt="0"/>
      <dgm:spPr/>
    </dgm:pt>
    <dgm:pt modelId="{321D88BD-8077-4763-95F1-3E2142919450}" type="pres">
      <dgm:prSet presAssocID="{437AFC7A-138A-4394-854A-02B88C364CCF}" presName="node" presStyleLbl="node1" presStyleIdx="2" presStyleCnt="6">
        <dgm:presLayoutVars>
          <dgm:bulletEnabled val="1"/>
        </dgm:presLayoutVars>
      </dgm:prSet>
      <dgm:spPr/>
      <dgm:t>
        <a:bodyPr/>
        <a:lstStyle/>
        <a:p>
          <a:endParaRPr lang="tr-TR"/>
        </a:p>
      </dgm:t>
    </dgm:pt>
    <dgm:pt modelId="{0B392A57-9F26-42C5-8D0F-D8847BF57A1C}" type="pres">
      <dgm:prSet presAssocID="{21539B1C-495C-4AA8-9908-22A2AB03B8C5}" presName="sibTrans" presStyleCnt="0"/>
      <dgm:spPr/>
    </dgm:pt>
    <dgm:pt modelId="{57B7F56F-F66F-4602-8EE2-F36B531EE92F}" type="pres">
      <dgm:prSet presAssocID="{8466C92B-552A-4C53-87B9-5187C530FA2F}" presName="node" presStyleLbl="node1" presStyleIdx="3" presStyleCnt="6">
        <dgm:presLayoutVars>
          <dgm:bulletEnabled val="1"/>
        </dgm:presLayoutVars>
      </dgm:prSet>
      <dgm:spPr/>
      <dgm:t>
        <a:bodyPr/>
        <a:lstStyle/>
        <a:p>
          <a:endParaRPr lang="tr-TR"/>
        </a:p>
      </dgm:t>
    </dgm:pt>
    <dgm:pt modelId="{1083DBA3-3006-4C64-8AEE-7F49C016B96E}" type="pres">
      <dgm:prSet presAssocID="{5AA85570-F4C3-4FF2-8D8F-A900031C180D}" presName="sibTrans" presStyleCnt="0"/>
      <dgm:spPr/>
    </dgm:pt>
    <dgm:pt modelId="{29061FD2-89C9-4CE4-A39C-6EA8582B2942}" type="pres">
      <dgm:prSet presAssocID="{CE2A3DC2-409B-4CD4-A86E-7E884332575C}" presName="node" presStyleLbl="node1" presStyleIdx="4" presStyleCnt="6">
        <dgm:presLayoutVars>
          <dgm:bulletEnabled val="1"/>
        </dgm:presLayoutVars>
      </dgm:prSet>
      <dgm:spPr/>
      <dgm:t>
        <a:bodyPr/>
        <a:lstStyle/>
        <a:p>
          <a:endParaRPr lang="tr-TR"/>
        </a:p>
      </dgm:t>
    </dgm:pt>
    <dgm:pt modelId="{1BAA092A-CA58-4DC1-B91F-E31C01EF664D}" type="pres">
      <dgm:prSet presAssocID="{9E4D8B3C-7867-4AB7-91A1-A901146DCC56}" presName="sibTrans" presStyleCnt="0"/>
      <dgm:spPr/>
    </dgm:pt>
    <dgm:pt modelId="{CECD275A-CA73-44C9-BE3F-2E3520E753D2}" type="pres">
      <dgm:prSet presAssocID="{D18750A3-5CDD-4F8D-B60C-A9FB6071B1FC}" presName="node" presStyleLbl="node1" presStyleIdx="5" presStyleCnt="6">
        <dgm:presLayoutVars>
          <dgm:bulletEnabled val="1"/>
        </dgm:presLayoutVars>
      </dgm:prSet>
      <dgm:spPr/>
      <dgm:t>
        <a:bodyPr/>
        <a:lstStyle/>
        <a:p>
          <a:endParaRPr lang="tr-TR"/>
        </a:p>
      </dgm:t>
    </dgm:pt>
  </dgm:ptLst>
  <dgm:cxnLst>
    <dgm:cxn modelId="{2D71D350-BDE5-428B-8986-3097B480C251}" srcId="{7B8AC8D3-F368-472B-A911-F015D915957A}" destId="{F5605638-643E-4911-8996-1BB2DEB07947}" srcOrd="1" destOrd="0" parTransId="{277FC110-4B69-40F0-B195-22D83BC21D11}" sibTransId="{87A1FCB3-D9BA-499F-83C8-805002425D95}"/>
    <dgm:cxn modelId="{6E5DA054-3E30-4CB3-A4A3-A7D7AF8507AA}" type="presOf" srcId="{D18750A3-5CDD-4F8D-B60C-A9FB6071B1FC}" destId="{CECD275A-CA73-44C9-BE3F-2E3520E753D2}" srcOrd="0" destOrd="0" presId="urn:microsoft.com/office/officeart/2005/8/layout/default#1"/>
    <dgm:cxn modelId="{B9BC6954-CF49-4893-BCBD-5EDD87B242AB}" type="presOf" srcId="{7B8AC8D3-F368-472B-A911-F015D915957A}" destId="{2DF08F2A-BD61-42F7-B7D0-2FC8B9BE4E3D}" srcOrd="0" destOrd="0" presId="urn:microsoft.com/office/officeart/2005/8/layout/default#1"/>
    <dgm:cxn modelId="{3E7DAD42-8FB7-421B-B800-D75DF6C31C3D}" type="presOf" srcId="{CE2A3DC2-409B-4CD4-A86E-7E884332575C}" destId="{29061FD2-89C9-4CE4-A39C-6EA8582B2942}" srcOrd="0" destOrd="0" presId="urn:microsoft.com/office/officeart/2005/8/layout/default#1"/>
    <dgm:cxn modelId="{1645C8BE-20F5-410A-AF4E-6FCB87261194}" type="presOf" srcId="{8466C92B-552A-4C53-87B9-5187C530FA2F}" destId="{57B7F56F-F66F-4602-8EE2-F36B531EE92F}" srcOrd="0" destOrd="0" presId="urn:microsoft.com/office/officeart/2005/8/layout/default#1"/>
    <dgm:cxn modelId="{BC33D096-34DF-4A6A-8C8E-A970D6DCC142}" type="presOf" srcId="{437AFC7A-138A-4394-854A-02B88C364CCF}" destId="{321D88BD-8077-4763-95F1-3E2142919450}" srcOrd="0" destOrd="0" presId="urn:microsoft.com/office/officeart/2005/8/layout/default#1"/>
    <dgm:cxn modelId="{E12EDC0F-307C-426B-AD41-B4965C0954B7}" srcId="{7B8AC8D3-F368-472B-A911-F015D915957A}" destId="{D18750A3-5CDD-4F8D-B60C-A9FB6071B1FC}" srcOrd="5" destOrd="0" parTransId="{65571BD8-D084-43D2-B884-BFB8E731FFF6}" sibTransId="{D7CF4A22-9B03-4F3D-BD10-25AD11F93295}"/>
    <dgm:cxn modelId="{76AC83AE-9894-4944-A95C-E76E876986CF}" srcId="{7B8AC8D3-F368-472B-A911-F015D915957A}" destId="{CE2A3DC2-409B-4CD4-A86E-7E884332575C}" srcOrd="4" destOrd="0" parTransId="{5388B1C3-DDF5-4727-98CE-3FBC9CDE26D2}" sibTransId="{9E4D8B3C-7867-4AB7-91A1-A901146DCC56}"/>
    <dgm:cxn modelId="{A6CB8E9B-6664-434D-A264-E8CA36AC6584}" srcId="{7B8AC8D3-F368-472B-A911-F015D915957A}" destId="{437AFC7A-138A-4394-854A-02B88C364CCF}" srcOrd="2" destOrd="0" parTransId="{F96405BA-CCA4-4809-8C5F-091BBC35DC89}" sibTransId="{21539B1C-495C-4AA8-9908-22A2AB03B8C5}"/>
    <dgm:cxn modelId="{3FDDE75D-682D-4008-BDF0-9231EE283BAC}" srcId="{7B8AC8D3-F368-472B-A911-F015D915957A}" destId="{82BDA47B-BF45-4A88-99BF-59AA4C336451}" srcOrd="0" destOrd="0" parTransId="{FAAAACD5-C2B2-4CD4-952A-7210D7775490}" sibTransId="{142E52C1-FC47-451A-A786-1ECFCB0B8846}"/>
    <dgm:cxn modelId="{15EC17B2-E20E-4A29-808F-16E1B2441FA4}" type="presOf" srcId="{F5605638-643E-4911-8996-1BB2DEB07947}" destId="{3CA6DDCD-811E-4AB0-9714-C26FDC3EC52C}" srcOrd="0" destOrd="0" presId="urn:microsoft.com/office/officeart/2005/8/layout/default#1"/>
    <dgm:cxn modelId="{DC42BF59-F8D0-4047-8040-8495F713BA17}" type="presOf" srcId="{82BDA47B-BF45-4A88-99BF-59AA4C336451}" destId="{4D733B63-1FC8-4DE7-9C30-89E7E3EE0CA6}" srcOrd="0" destOrd="0" presId="urn:microsoft.com/office/officeart/2005/8/layout/default#1"/>
    <dgm:cxn modelId="{5016E08D-FD62-49D7-900C-B923D8594DFA}" srcId="{7B8AC8D3-F368-472B-A911-F015D915957A}" destId="{8466C92B-552A-4C53-87B9-5187C530FA2F}" srcOrd="3" destOrd="0" parTransId="{8901E312-E0F4-444C-896C-7D13A3D0BBF3}" sibTransId="{5AA85570-F4C3-4FF2-8D8F-A900031C180D}"/>
    <dgm:cxn modelId="{21EE3F23-D08D-430F-8A52-ED5DF23C0F1C}" type="presParOf" srcId="{2DF08F2A-BD61-42F7-B7D0-2FC8B9BE4E3D}" destId="{4D733B63-1FC8-4DE7-9C30-89E7E3EE0CA6}" srcOrd="0" destOrd="0" presId="urn:microsoft.com/office/officeart/2005/8/layout/default#1"/>
    <dgm:cxn modelId="{CD7B2B07-AD54-45B5-A08B-9BFF57288F0A}" type="presParOf" srcId="{2DF08F2A-BD61-42F7-B7D0-2FC8B9BE4E3D}" destId="{EE87990D-5F0F-4B72-A06B-A643CC4522F0}" srcOrd="1" destOrd="0" presId="urn:microsoft.com/office/officeart/2005/8/layout/default#1"/>
    <dgm:cxn modelId="{C0636101-35D3-4FF3-B9AB-CE7A2CB1971F}" type="presParOf" srcId="{2DF08F2A-BD61-42F7-B7D0-2FC8B9BE4E3D}" destId="{3CA6DDCD-811E-4AB0-9714-C26FDC3EC52C}" srcOrd="2" destOrd="0" presId="urn:microsoft.com/office/officeart/2005/8/layout/default#1"/>
    <dgm:cxn modelId="{50C73DE4-BC28-43D5-851F-1CC951AAB606}" type="presParOf" srcId="{2DF08F2A-BD61-42F7-B7D0-2FC8B9BE4E3D}" destId="{0940947D-F699-4007-AE64-1A0644B5D7FF}" srcOrd="3" destOrd="0" presId="urn:microsoft.com/office/officeart/2005/8/layout/default#1"/>
    <dgm:cxn modelId="{66122ABB-9611-475C-9FDA-768173726F83}" type="presParOf" srcId="{2DF08F2A-BD61-42F7-B7D0-2FC8B9BE4E3D}" destId="{321D88BD-8077-4763-95F1-3E2142919450}" srcOrd="4" destOrd="0" presId="urn:microsoft.com/office/officeart/2005/8/layout/default#1"/>
    <dgm:cxn modelId="{56F0424F-76BB-458B-887B-794EA1F1D659}" type="presParOf" srcId="{2DF08F2A-BD61-42F7-B7D0-2FC8B9BE4E3D}" destId="{0B392A57-9F26-42C5-8D0F-D8847BF57A1C}" srcOrd="5" destOrd="0" presId="urn:microsoft.com/office/officeart/2005/8/layout/default#1"/>
    <dgm:cxn modelId="{F19A8DD5-3454-4844-87C3-3A39D14BA1B5}" type="presParOf" srcId="{2DF08F2A-BD61-42F7-B7D0-2FC8B9BE4E3D}" destId="{57B7F56F-F66F-4602-8EE2-F36B531EE92F}" srcOrd="6" destOrd="0" presId="urn:microsoft.com/office/officeart/2005/8/layout/default#1"/>
    <dgm:cxn modelId="{08AAEA12-05C9-48DC-B865-2B3CADE3CB4E}" type="presParOf" srcId="{2DF08F2A-BD61-42F7-B7D0-2FC8B9BE4E3D}" destId="{1083DBA3-3006-4C64-8AEE-7F49C016B96E}" srcOrd="7" destOrd="0" presId="urn:microsoft.com/office/officeart/2005/8/layout/default#1"/>
    <dgm:cxn modelId="{D598D1BA-BDD7-4579-9516-6A6EA85D0A42}" type="presParOf" srcId="{2DF08F2A-BD61-42F7-B7D0-2FC8B9BE4E3D}" destId="{29061FD2-89C9-4CE4-A39C-6EA8582B2942}" srcOrd="8" destOrd="0" presId="urn:microsoft.com/office/officeart/2005/8/layout/default#1"/>
    <dgm:cxn modelId="{80087866-E141-4869-9AB7-7B09382A145B}" type="presParOf" srcId="{2DF08F2A-BD61-42F7-B7D0-2FC8B9BE4E3D}" destId="{1BAA092A-CA58-4DC1-B91F-E31C01EF664D}" srcOrd="9" destOrd="0" presId="urn:microsoft.com/office/officeart/2005/8/layout/default#1"/>
    <dgm:cxn modelId="{92093782-4694-4339-8BB4-F514BBE92A26}" type="presParOf" srcId="{2DF08F2A-BD61-42F7-B7D0-2FC8B9BE4E3D}" destId="{CECD275A-CA73-44C9-BE3F-2E3520E753D2}" srcOrd="10" destOrd="0" presId="urn:microsoft.com/office/officeart/2005/8/layout/defaul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C1DE91-54AA-4088-955C-414A9EEA1EC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865A3A73-3E4A-4DE8-AF8A-ED6CED83759D}">
      <dgm:prSet custT="1"/>
      <dgm:spPr>
        <a:solidFill>
          <a:schemeClr val="accent2">
            <a:lumMod val="75000"/>
          </a:schemeClr>
        </a:solidFill>
      </dgm:spPr>
      <dgm:t>
        <a:bodyPr/>
        <a:lstStyle/>
        <a:p>
          <a:r>
            <a:rPr lang="tr-TR" sz="2000" dirty="0"/>
            <a:t>Yalnızca meslek lisesi öğrencilerinin tercih edebildiği 4 yıllık üniversite programlarıdır. Öğrenciler kendileri gibi meslek lisesi öğrencileri ile yarışarak  bu bölümlere </a:t>
          </a:r>
          <a:r>
            <a:rPr lang="tr-TR" sz="2000"/>
            <a:t>yerleşebilmektedirler</a:t>
          </a:r>
          <a:r>
            <a:rPr lang="tr-TR" sz="500" smtClean="0"/>
            <a:t>..</a:t>
          </a:r>
          <a:endParaRPr lang="tr-TR" sz="500" dirty="0"/>
        </a:p>
      </dgm:t>
    </dgm:pt>
    <dgm:pt modelId="{CC02F494-6846-4EBD-9DF7-7CD9614BE814}" type="parTrans" cxnId="{D39A6306-B30D-41CA-AA67-FC4ED93C02A8}">
      <dgm:prSet/>
      <dgm:spPr/>
      <dgm:t>
        <a:bodyPr/>
        <a:lstStyle/>
        <a:p>
          <a:endParaRPr lang="tr-TR"/>
        </a:p>
      </dgm:t>
    </dgm:pt>
    <dgm:pt modelId="{A2CC84B4-D4A2-44A2-9AA5-6683557D4E56}" type="sibTrans" cxnId="{D39A6306-B30D-41CA-AA67-FC4ED93C02A8}">
      <dgm:prSet/>
      <dgm:spPr/>
      <dgm:t>
        <a:bodyPr/>
        <a:lstStyle/>
        <a:p>
          <a:endParaRPr lang="tr-TR"/>
        </a:p>
      </dgm:t>
    </dgm:pt>
    <dgm:pt modelId="{7A6D3F02-32E6-4892-85B2-A87C8FCB2E1E}">
      <dgm:prSet custT="1"/>
      <dgm:spPr/>
      <dgm:t>
        <a:bodyPr/>
        <a:lstStyle/>
        <a:p>
          <a:r>
            <a:rPr lang="tr-TR" dirty="0"/>
            <a:t>Örneğin Elektrik Elektronik alanı öğrencisi ,Elektrik Elektronik Mühendisliği bölümü için açılan MTOK kontenjanına , sadece tüm meslek liselerinin Elektrik Elektronik alanından mezun olanlar arasında yarışarak yerleşmektedir.</a:t>
          </a:r>
          <a:endParaRPr lang="tr-TR" sz="2000" dirty="0"/>
        </a:p>
      </dgm:t>
    </dgm:pt>
    <dgm:pt modelId="{0C368198-C491-4C16-95D9-F44A9CD27D8B}" type="sibTrans" cxnId="{F6702014-9FF3-42B2-AD5D-E7E72952DD64}">
      <dgm:prSet/>
      <dgm:spPr/>
      <dgm:t>
        <a:bodyPr/>
        <a:lstStyle/>
        <a:p>
          <a:endParaRPr lang="tr-TR"/>
        </a:p>
      </dgm:t>
    </dgm:pt>
    <dgm:pt modelId="{5388A9A5-CDBC-4346-981A-F3176F3D632F}" type="parTrans" cxnId="{F6702014-9FF3-42B2-AD5D-E7E72952DD64}">
      <dgm:prSet/>
      <dgm:spPr/>
      <dgm:t>
        <a:bodyPr/>
        <a:lstStyle/>
        <a:p>
          <a:endParaRPr lang="tr-TR"/>
        </a:p>
      </dgm:t>
    </dgm:pt>
    <dgm:pt modelId="{25458046-B2B1-4E05-8F25-E300DEF5EDFA}" type="pres">
      <dgm:prSet presAssocID="{61C1DE91-54AA-4088-955C-414A9EEA1EC7}" presName="linear" presStyleCnt="0">
        <dgm:presLayoutVars>
          <dgm:dir/>
          <dgm:animLvl val="lvl"/>
          <dgm:resizeHandles val="exact"/>
        </dgm:presLayoutVars>
      </dgm:prSet>
      <dgm:spPr/>
      <dgm:t>
        <a:bodyPr/>
        <a:lstStyle/>
        <a:p>
          <a:endParaRPr lang="tr-TR"/>
        </a:p>
      </dgm:t>
    </dgm:pt>
    <dgm:pt modelId="{7D0EA924-EB40-4B5B-992A-C15010AC5839}" type="pres">
      <dgm:prSet presAssocID="{865A3A73-3E4A-4DE8-AF8A-ED6CED83759D}" presName="parentLin" presStyleCnt="0"/>
      <dgm:spPr/>
    </dgm:pt>
    <dgm:pt modelId="{4AA2E815-806E-479B-9B48-102BD38EFBCA}" type="pres">
      <dgm:prSet presAssocID="{865A3A73-3E4A-4DE8-AF8A-ED6CED83759D}" presName="parentLeftMargin" presStyleLbl="node1" presStyleIdx="0" presStyleCnt="1"/>
      <dgm:spPr/>
      <dgm:t>
        <a:bodyPr/>
        <a:lstStyle/>
        <a:p>
          <a:endParaRPr lang="tr-TR"/>
        </a:p>
      </dgm:t>
    </dgm:pt>
    <dgm:pt modelId="{5FDE78E5-CE59-4620-BEAB-5446865AC2D5}" type="pres">
      <dgm:prSet presAssocID="{865A3A73-3E4A-4DE8-AF8A-ED6CED83759D}" presName="parentText" presStyleLbl="node1" presStyleIdx="0" presStyleCnt="1" custScaleY="1617415" custLinFactY="400000" custLinFactNeighborX="-60234" custLinFactNeighborY="401319">
        <dgm:presLayoutVars>
          <dgm:chMax val="0"/>
          <dgm:bulletEnabled val="1"/>
        </dgm:presLayoutVars>
      </dgm:prSet>
      <dgm:spPr/>
      <dgm:t>
        <a:bodyPr/>
        <a:lstStyle/>
        <a:p>
          <a:endParaRPr lang="tr-TR"/>
        </a:p>
      </dgm:t>
    </dgm:pt>
    <dgm:pt modelId="{13EDACB9-E8A9-4130-8504-9D6229F6F14A}" type="pres">
      <dgm:prSet presAssocID="{865A3A73-3E4A-4DE8-AF8A-ED6CED83759D}" presName="negativeSpace" presStyleCnt="0"/>
      <dgm:spPr/>
    </dgm:pt>
    <dgm:pt modelId="{782F2D1A-E9A1-40C9-B5C2-255832F00E7B}" type="pres">
      <dgm:prSet presAssocID="{865A3A73-3E4A-4DE8-AF8A-ED6CED83759D}" presName="childText" presStyleLbl="conFgAcc1" presStyleIdx="0" presStyleCnt="1" custScaleY="599227" custLinFactY="7964" custLinFactNeighborX="-11119" custLinFactNeighborY="100000">
        <dgm:presLayoutVars>
          <dgm:bulletEnabled val="1"/>
        </dgm:presLayoutVars>
      </dgm:prSet>
      <dgm:spPr/>
      <dgm:t>
        <a:bodyPr/>
        <a:lstStyle/>
        <a:p>
          <a:endParaRPr lang="tr-TR"/>
        </a:p>
      </dgm:t>
    </dgm:pt>
  </dgm:ptLst>
  <dgm:cxnLst>
    <dgm:cxn modelId="{719366F4-C2A9-4F5D-9B27-979C36F128C2}" type="presOf" srcId="{865A3A73-3E4A-4DE8-AF8A-ED6CED83759D}" destId="{5FDE78E5-CE59-4620-BEAB-5446865AC2D5}" srcOrd="1" destOrd="0" presId="urn:microsoft.com/office/officeart/2005/8/layout/list1"/>
    <dgm:cxn modelId="{D39A6306-B30D-41CA-AA67-FC4ED93C02A8}" srcId="{61C1DE91-54AA-4088-955C-414A9EEA1EC7}" destId="{865A3A73-3E4A-4DE8-AF8A-ED6CED83759D}" srcOrd="0" destOrd="0" parTransId="{CC02F494-6846-4EBD-9DF7-7CD9614BE814}" sibTransId="{A2CC84B4-D4A2-44A2-9AA5-6683557D4E56}"/>
    <dgm:cxn modelId="{F6702014-9FF3-42B2-AD5D-E7E72952DD64}" srcId="{865A3A73-3E4A-4DE8-AF8A-ED6CED83759D}" destId="{7A6D3F02-32E6-4892-85B2-A87C8FCB2E1E}" srcOrd="0" destOrd="0" parTransId="{5388A9A5-CDBC-4346-981A-F3176F3D632F}" sibTransId="{0C368198-C491-4C16-95D9-F44A9CD27D8B}"/>
    <dgm:cxn modelId="{DD01B399-8FC4-40E7-B6A3-902E8CB6866B}" type="presOf" srcId="{61C1DE91-54AA-4088-955C-414A9EEA1EC7}" destId="{25458046-B2B1-4E05-8F25-E300DEF5EDFA}" srcOrd="0" destOrd="0" presId="urn:microsoft.com/office/officeart/2005/8/layout/list1"/>
    <dgm:cxn modelId="{4EAD61E5-3839-4516-842A-AD33C8DCA1F4}" type="presOf" srcId="{865A3A73-3E4A-4DE8-AF8A-ED6CED83759D}" destId="{4AA2E815-806E-479B-9B48-102BD38EFBCA}" srcOrd="0" destOrd="0" presId="urn:microsoft.com/office/officeart/2005/8/layout/list1"/>
    <dgm:cxn modelId="{9939C51F-EDD5-464F-99D6-EE59B4F348ED}" type="presOf" srcId="{7A6D3F02-32E6-4892-85B2-A87C8FCB2E1E}" destId="{782F2D1A-E9A1-40C9-B5C2-255832F00E7B}" srcOrd="0" destOrd="0" presId="urn:microsoft.com/office/officeart/2005/8/layout/list1"/>
    <dgm:cxn modelId="{1BB804B5-D705-4F91-993C-0589C7B9A19D}" type="presParOf" srcId="{25458046-B2B1-4E05-8F25-E300DEF5EDFA}" destId="{7D0EA924-EB40-4B5B-992A-C15010AC5839}" srcOrd="0" destOrd="0" presId="urn:microsoft.com/office/officeart/2005/8/layout/list1"/>
    <dgm:cxn modelId="{AFF2D5F6-ABF7-4358-AB2F-E4DB6348095B}" type="presParOf" srcId="{7D0EA924-EB40-4B5B-992A-C15010AC5839}" destId="{4AA2E815-806E-479B-9B48-102BD38EFBCA}" srcOrd="0" destOrd="0" presId="urn:microsoft.com/office/officeart/2005/8/layout/list1"/>
    <dgm:cxn modelId="{53C4B518-3318-45F2-9332-34FA1DADD8C7}" type="presParOf" srcId="{7D0EA924-EB40-4B5B-992A-C15010AC5839}" destId="{5FDE78E5-CE59-4620-BEAB-5446865AC2D5}" srcOrd="1" destOrd="0" presId="urn:microsoft.com/office/officeart/2005/8/layout/list1"/>
    <dgm:cxn modelId="{7EF48096-0C2E-437C-A69C-434214BD5A9A}" type="presParOf" srcId="{25458046-B2B1-4E05-8F25-E300DEF5EDFA}" destId="{13EDACB9-E8A9-4130-8504-9D6229F6F14A}" srcOrd="1" destOrd="0" presId="urn:microsoft.com/office/officeart/2005/8/layout/list1"/>
    <dgm:cxn modelId="{01C94FE7-E11A-45B9-8744-A4D87AD67BAB}" type="presParOf" srcId="{25458046-B2B1-4E05-8F25-E300DEF5EDFA}" destId="{782F2D1A-E9A1-40C9-B5C2-255832F00E7B}" srcOrd="2"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1FBA9-4463-487D-9FCC-8B20DD67CBE2}">
      <dsp:nvSpPr>
        <dsp:cNvPr id="0" name=""/>
        <dsp:cNvSpPr/>
      </dsp:nvSpPr>
      <dsp:spPr>
        <a:xfrm>
          <a:off x="0" y="1026928"/>
          <a:ext cx="8128000" cy="2421367"/>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541528" rIns="630823" bIns="184912" numCol="1" spcCol="1270" anchor="t" anchorCtr="0">
          <a:noAutofit/>
        </a:bodyPr>
        <a:lstStyle/>
        <a:p>
          <a:pPr marL="228600" lvl="1" indent="-228600" algn="l" defTabSz="1155700">
            <a:lnSpc>
              <a:spcPct val="90000"/>
            </a:lnSpc>
            <a:spcBef>
              <a:spcPct val="0"/>
            </a:spcBef>
            <a:spcAft>
              <a:spcPct val="15000"/>
            </a:spcAft>
            <a:buChar char="•"/>
          </a:pPr>
          <a:endParaRPr lang="tr-TR" sz="2600" kern="1200" dirty="0"/>
        </a:p>
        <a:p>
          <a:pPr marL="228600" lvl="1" indent="-228600" algn="l" defTabSz="1155700">
            <a:lnSpc>
              <a:spcPct val="90000"/>
            </a:lnSpc>
            <a:spcBef>
              <a:spcPct val="0"/>
            </a:spcBef>
            <a:spcAft>
              <a:spcPct val="15000"/>
            </a:spcAft>
            <a:buChar char="•"/>
          </a:pPr>
          <a:r>
            <a:rPr lang="tr-TR" sz="2600" kern="1200"/>
            <a:t>Lgs,Milli Eğitim Bakanlığının temel eğitimden ortaöğretime yani </a:t>
          </a:r>
          <a:r>
            <a:rPr lang="tr-TR" sz="2600" kern="1200">
              <a:solidFill>
                <a:srgbClr val="FF0000"/>
              </a:solidFill>
            </a:rPr>
            <a:t>ortaokuldan liseye geçiş </a:t>
          </a:r>
          <a:r>
            <a:rPr lang="tr-TR" sz="2600" kern="1200"/>
            <a:t>için yaptığı sistemin  adıdır.</a:t>
          </a:r>
        </a:p>
      </dsp:txBody>
      <dsp:txXfrm>
        <a:off x="0" y="1026928"/>
        <a:ext cx="8128000" cy="2421367"/>
      </dsp:txXfrm>
    </dsp:sp>
    <dsp:sp modelId="{1F3B7DDC-BFA4-49D0-80F8-D4FE9612F3D1}">
      <dsp:nvSpPr>
        <dsp:cNvPr id="0" name=""/>
        <dsp:cNvSpPr/>
      </dsp:nvSpPr>
      <dsp:spPr>
        <a:xfrm>
          <a:off x="68466" y="126469"/>
          <a:ext cx="5689600" cy="1318103"/>
        </a:xfrm>
        <a:prstGeom prst="roundRect">
          <a:avLst/>
        </a:prstGeom>
        <a:solidFill>
          <a:schemeClr val="accent3">
            <a:lumMod val="60000"/>
            <a:lumOff val="40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3200400">
            <a:lnSpc>
              <a:spcPct val="90000"/>
            </a:lnSpc>
            <a:spcBef>
              <a:spcPct val="0"/>
            </a:spcBef>
            <a:spcAft>
              <a:spcPct val="35000"/>
            </a:spcAft>
            <a:buNone/>
          </a:pPr>
          <a:r>
            <a:rPr lang="tr-TR" sz="7200" kern="1200" dirty="0"/>
            <a:t>LGS</a:t>
          </a:r>
        </a:p>
      </dsp:txBody>
      <dsp:txXfrm>
        <a:off x="132810" y="190813"/>
        <a:ext cx="5560912" cy="11894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0D17C-AC28-43A3-858C-A80D4B4EFA3C}">
      <dsp:nvSpPr>
        <dsp:cNvPr id="0" name=""/>
        <dsp:cNvSpPr/>
      </dsp:nvSpPr>
      <dsp:spPr>
        <a:xfrm>
          <a:off x="0" y="765320"/>
          <a:ext cx="9802795" cy="130766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806" tIns="458216" rIns="760806"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a:t>90 sorudan oluşan ve isteğe bağlı olan </a:t>
          </a:r>
          <a:r>
            <a:rPr lang="tr-TR" sz="2200" kern="1200" dirty="0" err="1"/>
            <a:t>Lgs</a:t>
          </a:r>
          <a:r>
            <a:rPr lang="tr-TR" sz="2200" kern="1200" dirty="0"/>
            <a:t> sınav sonuçlarına göre  liselere yerleşeceklerdir. </a:t>
          </a:r>
        </a:p>
      </dsp:txBody>
      <dsp:txXfrm>
        <a:off x="0" y="765320"/>
        <a:ext cx="9802795" cy="1307660"/>
      </dsp:txXfrm>
    </dsp:sp>
    <dsp:sp modelId="{84A9DF93-BC56-4582-82DE-B62B07829A00}">
      <dsp:nvSpPr>
        <dsp:cNvPr id="0" name=""/>
        <dsp:cNvSpPr/>
      </dsp:nvSpPr>
      <dsp:spPr>
        <a:xfrm>
          <a:off x="132332" y="236884"/>
          <a:ext cx="6861956" cy="826560"/>
        </a:xfrm>
        <a:prstGeom prst="round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366" tIns="0" rIns="259366" bIns="0" numCol="1" spcCol="1270" anchor="ctr" anchorCtr="0">
          <a:noAutofit/>
        </a:bodyPr>
        <a:lstStyle/>
        <a:p>
          <a:pPr marL="0" lvl="0" indent="0" algn="l" defTabSz="977900">
            <a:lnSpc>
              <a:spcPct val="90000"/>
            </a:lnSpc>
            <a:spcBef>
              <a:spcPct val="0"/>
            </a:spcBef>
            <a:spcAft>
              <a:spcPct val="35000"/>
            </a:spcAft>
            <a:buNone/>
          </a:pPr>
          <a:r>
            <a:rPr lang="tr-TR" sz="2200" kern="1200" dirty="0"/>
            <a:t>%10 Oranındaki Öğrenci  </a:t>
          </a:r>
        </a:p>
      </dsp:txBody>
      <dsp:txXfrm>
        <a:off x="172681" y="277233"/>
        <a:ext cx="6781258" cy="745862"/>
      </dsp:txXfrm>
    </dsp:sp>
    <dsp:sp modelId="{53473D06-4C4E-4031-ACF6-663C451D7B7E}">
      <dsp:nvSpPr>
        <dsp:cNvPr id="0" name=""/>
        <dsp:cNvSpPr/>
      </dsp:nvSpPr>
      <dsp:spPr>
        <a:xfrm>
          <a:off x="0" y="2551093"/>
          <a:ext cx="9802795" cy="2601900"/>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0806" tIns="458216" rIns="760806" bIns="156464" numCol="1" spcCol="1270" anchor="t" anchorCtr="0">
          <a:noAutofit/>
        </a:bodyPr>
        <a:lstStyle/>
        <a:p>
          <a:pPr marL="228600" lvl="1" indent="-228600" algn="l" defTabSz="977900">
            <a:lnSpc>
              <a:spcPct val="90000"/>
            </a:lnSpc>
            <a:spcBef>
              <a:spcPct val="0"/>
            </a:spcBef>
            <a:spcAft>
              <a:spcPct val="15000"/>
            </a:spcAft>
            <a:buChar char="•"/>
          </a:pPr>
          <a:r>
            <a:rPr lang="tr-TR" sz="2200" kern="1200" dirty="0"/>
            <a:t>8. Sınıf Sonunda Her Hangi Bir Sınava Girmeyen,</a:t>
          </a:r>
        </a:p>
        <a:p>
          <a:pPr marL="228600" lvl="1" indent="-228600" algn="l" defTabSz="977900">
            <a:lnSpc>
              <a:spcPct val="90000"/>
            </a:lnSpc>
            <a:spcBef>
              <a:spcPct val="0"/>
            </a:spcBef>
            <a:spcAft>
              <a:spcPct val="15000"/>
            </a:spcAft>
            <a:buChar char="•"/>
          </a:pPr>
          <a:r>
            <a:rPr lang="tr-TR" sz="2200" kern="1200" dirty="0"/>
            <a:t>Sınava girip ilk %10’daki okullara yerleşemeyen öğrenciler eğitim bölgelerinde yer alan  kayıt alanındaki okullara yerleşebileceklerdir.</a:t>
          </a:r>
        </a:p>
      </dsp:txBody>
      <dsp:txXfrm>
        <a:off x="0" y="2551093"/>
        <a:ext cx="9802795" cy="2601900"/>
      </dsp:txXfrm>
    </dsp:sp>
    <dsp:sp modelId="{2A359531-3FFD-41C7-9F1F-0DC31C6CE8A0}">
      <dsp:nvSpPr>
        <dsp:cNvPr id="0" name=""/>
        <dsp:cNvSpPr/>
      </dsp:nvSpPr>
      <dsp:spPr>
        <a:xfrm>
          <a:off x="261538" y="2118620"/>
          <a:ext cx="6861956" cy="826560"/>
        </a:xfrm>
        <a:prstGeom prst="round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9366" tIns="0" rIns="259366" bIns="0" numCol="1" spcCol="1270" anchor="ctr" anchorCtr="0">
          <a:noAutofit/>
        </a:bodyPr>
        <a:lstStyle/>
        <a:p>
          <a:pPr marL="0" lvl="0" indent="0" algn="l" defTabSz="977900">
            <a:lnSpc>
              <a:spcPct val="90000"/>
            </a:lnSpc>
            <a:spcBef>
              <a:spcPct val="0"/>
            </a:spcBef>
            <a:spcAft>
              <a:spcPct val="35000"/>
            </a:spcAft>
            <a:buNone/>
          </a:pPr>
          <a:r>
            <a:rPr lang="tr-TR" sz="2200" kern="1200" dirty="0"/>
            <a:t>% 90 Oranındaki Öğrenci ;</a:t>
          </a:r>
        </a:p>
      </dsp:txBody>
      <dsp:txXfrm>
        <a:off x="301887" y="2158969"/>
        <a:ext cx="6781258" cy="7458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733B63-1FC8-4DE7-9C30-89E7E3EE0CA6}">
      <dsp:nvSpPr>
        <dsp:cNvPr id="0" name=""/>
        <dsp:cNvSpPr/>
      </dsp:nvSpPr>
      <dsp:spPr>
        <a:xfrm>
          <a:off x="0" y="412318"/>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Mesleki ve Teknik Anadolu Liseleri</a:t>
          </a:r>
        </a:p>
      </dsp:txBody>
      <dsp:txXfrm>
        <a:off x="0" y="412318"/>
        <a:ext cx="2836087" cy="1701652"/>
      </dsp:txXfrm>
    </dsp:sp>
    <dsp:sp modelId="{3CA6DDCD-811E-4AB0-9714-C26FDC3EC52C}">
      <dsp:nvSpPr>
        <dsp:cNvPr id="0" name=""/>
        <dsp:cNvSpPr/>
      </dsp:nvSpPr>
      <dsp:spPr>
        <a:xfrm>
          <a:off x="3119695" y="412318"/>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Anadolu İmam-Hatip Liseleri</a:t>
          </a:r>
        </a:p>
      </dsp:txBody>
      <dsp:txXfrm>
        <a:off x="3119695" y="412318"/>
        <a:ext cx="2836087" cy="1701652"/>
      </dsp:txXfrm>
    </dsp:sp>
    <dsp:sp modelId="{321D88BD-8077-4763-95F1-3E2142919450}">
      <dsp:nvSpPr>
        <dsp:cNvPr id="0" name=""/>
        <dsp:cNvSpPr/>
      </dsp:nvSpPr>
      <dsp:spPr>
        <a:xfrm>
          <a:off x="6239391" y="412318"/>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Çok Programlı Anadolu  Liseleri</a:t>
          </a:r>
        </a:p>
      </dsp:txBody>
      <dsp:txXfrm>
        <a:off x="6239391" y="412318"/>
        <a:ext cx="2836087" cy="1701652"/>
      </dsp:txXfrm>
    </dsp:sp>
    <dsp:sp modelId="{57B7F56F-F66F-4602-8EE2-F36B531EE92F}">
      <dsp:nvSpPr>
        <dsp:cNvPr id="0" name=""/>
        <dsp:cNvSpPr/>
      </dsp:nvSpPr>
      <dsp:spPr>
        <a:xfrm>
          <a:off x="0" y="2397579"/>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Sosyal Bilimler Liseleri</a:t>
          </a:r>
        </a:p>
      </dsp:txBody>
      <dsp:txXfrm>
        <a:off x="0" y="2397579"/>
        <a:ext cx="2836087" cy="1701652"/>
      </dsp:txXfrm>
    </dsp:sp>
    <dsp:sp modelId="{29061FD2-89C9-4CE4-A39C-6EA8582B2942}">
      <dsp:nvSpPr>
        <dsp:cNvPr id="0" name=""/>
        <dsp:cNvSpPr/>
      </dsp:nvSpPr>
      <dsp:spPr>
        <a:xfrm>
          <a:off x="3119695" y="2397579"/>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Anadolu Liseleri</a:t>
          </a:r>
        </a:p>
      </dsp:txBody>
      <dsp:txXfrm>
        <a:off x="3119695" y="2397579"/>
        <a:ext cx="2836087" cy="1701652"/>
      </dsp:txXfrm>
    </dsp:sp>
    <dsp:sp modelId="{CECD275A-CA73-44C9-BE3F-2E3520E753D2}">
      <dsp:nvSpPr>
        <dsp:cNvPr id="0" name=""/>
        <dsp:cNvSpPr/>
      </dsp:nvSpPr>
      <dsp:spPr>
        <a:xfrm>
          <a:off x="6239391" y="2397579"/>
          <a:ext cx="2836087" cy="1701652"/>
        </a:xfrm>
        <a:prstGeom prst="rect">
          <a:avLst/>
        </a:prstGeom>
        <a:solidFill>
          <a:schemeClr val="accent2"/>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tr-TR" altLang="tr-TR" sz="3200" kern="1200" dirty="0">
              <a:latin typeface="Calibri" panose="020F0502020204030204" pitchFamily="34" charset="0"/>
              <a:cs typeface="Calibri" panose="020F0502020204030204" pitchFamily="34" charset="0"/>
            </a:rPr>
            <a:t>Fen Liseleri</a:t>
          </a:r>
        </a:p>
      </dsp:txBody>
      <dsp:txXfrm>
        <a:off x="6239391" y="2397579"/>
        <a:ext cx="2836087" cy="170165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2F2D1A-E9A1-40C9-B5C2-255832F00E7B}">
      <dsp:nvSpPr>
        <dsp:cNvPr id="0" name=""/>
        <dsp:cNvSpPr/>
      </dsp:nvSpPr>
      <dsp:spPr>
        <a:xfrm>
          <a:off x="0" y="2310267"/>
          <a:ext cx="8128000" cy="3108399"/>
        </a:xfrm>
        <a:prstGeom prst="rect">
          <a:avLst/>
        </a:prstGeom>
        <a:solidFill>
          <a:schemeClr val="lt1">
            <a:alpha val="90000"/>
            <a:hueOff val="0"/>
            <a:satOff val="0"/>
            <a:lumOff val="0"/>
            <a:alphaOff val="0"/>
          </a:schemeClr>
        </a:solidFill>
        <a:ln w="48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1353820" rIns="630823" bIns="256032" numCol="1" spcCol="1270" anchor="t" anchorCtr="0">
          <a:noAutofit/>
        </a:bodyPr>
        <a:lstStyle/>
        <a:p>
          <a:pPr marL="285750" lvl="1" indent="-285750" algn="l" defTabSz="1600200">
            <a:lnSpc>
              <a:spcPct val="90000"/>
            </a:lnSpc>
            <a:spcBef>
              <a:spcPct val="0"/>
            </a:spcBef>
            <a:spcAft>
              <a:spcPct val="15000"/>
            </a:spcAft>
            <a:buChar char="•"/>
          </a:pPr>
          <a:r>
            <a:rPr lang="tr-TR" kern="1200" dirty="0"/>
            <a:t>Örneğin Elektrik Elektronik alanı öğrencisi ,Elektrik Elektronik Mühendisliği bölümü için açılan MTOK kontenjanına , sadece tüm meslek liselerinin Elektrik Elektronik alanından mezun olanlar arasında yarışarak yerleşmektedir.</a:t>
          </a:r>
          <a:endParaRPr lang="tr-TR" sz="2000" kern="1200" dirty="0"/>
        </a:p>
      </dsp:txBody>
      <dsp:txXfrm>
        <a:off x="0" y="2310267"/>
        <a:ext cx="8128000" cy="3108399"/>
      </dsp:txXfrm>
    </dsp:sp>
    <dsp:sp modelId="{5FDE78E5-CE59-4620-BEAB-5446865AC2D5}">
      <dsp:nvSpPr>
        <dsp:cNvPr id="0" name=""/>
        <dsp:cNvSpPr/>
      </dsp:nvSpPr>
      <dsp:spPr>
        <a:xfrm>
          <a:off x="161451" y="1181077"/>
          <a:ext cx="5684043" cy="2382641"/>
        </a:xfrm>
        <a:prstGeom prst="roundRect">
          <a:avLst/>
        </a:prstGeom>
        <a:solidFill>
          <a:schemeClr val="accent2">
            <a:lumMod val="75000"/>
          </a:schemeClr>
        </a:solidFill>
        <a:ln w="48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889000">
            <a:lnSpc>
              <a:spcPct val="90000"/>
            </a:lnSpc>
            <a:spcBef>
              <a:spcPct val="0"/>
            </a:spcBef>
            <a:spcAft>
              <a:spcPct val="35000"/>
            </a:spcAft>
            <a:buNone/>
          </a:pPr>
          <a:r>
            <a:rPr lang="tr-TR" sz="2000" kern="1200" dirty="0"/>
            <a:t>Yalnızca meslek lisesi öğrencilerinin tercih edebildiği 4 yıllık üniversite programlarıdır. Öğrenciler kendileri gibi meslek lisesi öğrencileri ile yarışarak  bu bölümlere yerleşebilmektedirler</a:t>
          </a:r>
          <a:r>
            <a:rPr lang="tr-TR" sz="500" kern="1200" dirty="0"/>
            <a:t>.</a:t>
          </a:r>
        </a:p>
      </dsp:txBody>
      <dsp:txXfrm>
        <a:off x="277762" y="1297388"/>
        <a:ext cx="5451421" cy="215001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24"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tr-TR" dirty="0"/>
          </a:p>
        </p:txBody>
      </p:sp>
      <p:sp>
        <p:nvSpPr>
          <p:cNvPr id="1048725"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303AEE5D-6B2A-45FF-9A93-F8D71F36EE79}" type="datetime1">
              <a:rPr lang="tr-TR" smtClean="0"/>
              <a:pPr algn="r" rtl="0"/>
              <a:t>7.09.2022</a:t>
            </a:fld>
            <a:endParaRPr lang="tr-TR" dirty="0"/>
          </a:p>
        </p:txBody>
      </p:sp>
      <p:sp>
        <p:nvSpPr>
          <p:cNvPr id="1048726"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tr-TR" dirty="0"/>
          </a:p>
        </p:txBody>
      </p:sp>
      <p:sp>
        <p:nvSpPr>
          <p:cNvPr id="1048727"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tr-TR" smtClean="0"/>
              <a:pPr algn="r" rtl="0"/>
              <a:t>‹#›</a:t>
            </a:fld>
            <a:endParaRPr lang="tr-TR" dirty="0"/>
          </a:p>
        </p:txBody>
      </p:sp>
    </p:spTree>
    <p:extLst>
      <p:ext uri="{BB962C8B-B14F-4D97-AF65-F5344CB8AC3E}">
        <p14:creationId xmlns=""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718"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tr-TR" noProof="0" dirty="0"/>
          </a:p>
        </p:txBody>
      </p:sp>
      <p:sp>
        <p:nvSpPr>
          <p:cNvPr id="1048719"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4D2362BE-E97E-40FB-A708-815F6D70D169}" type="datetime1">
              <a:rPr lang="tr-TR" noProof="0" smtClean="0"/>
              <a:pPr/>
              <a:t>7.09.2022</a:t>
            </a:fld>
            <a:endParaRPr lang="tr-TR" noProof="0" dirty="0"/>
          </a:p>
        </p:txBody>
      </p:sp>
      <p:sp>
        <p:nvSpPr>
          <p:cNvPr id="1048720"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1048721"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1048722"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tr-TR" noProof="0" dirty="0"/>
          </a:p>
        </p:txBody>
      </p:sp>
      <p:sp>
        <p:nvSpPr>
          <p:cNvPr id="1048723"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tr-TR" noProof="0" smtClean="0"/>
              <a:pPr/>
              <a:t>‹#›</a:t>
            </a:fld>
            <a:endParaRPr lang="tr-TR" noProof="0"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r>
              <a:rPr lang="tr-TR" smtClean="0"/>
              <a:t>​</a:t>
            </a:r>
            <a:fld id="{8CC5024F-FC10-43EC-90B2-14A686CD0E18}" type="datetime1">
              <a:rPr lang="tr-TR" smtClean="0"/>
              <a:pPr/>
              <a:t>7.09.2022</a:t>
            </a:fld>
            <a:r>
              <a:rPr lang="tr-TR" smtClean="0"/>
              <a:t>​</a:t>
            </a:r>
            <a:endParaRPr lang="tr-TR" dirty="0"/>
          </a:p>
        </p:txBody>
      </p:sp>
      <p:sp>
        <p:nvSpPr>
          <p:cNvPr id="17" name="16 Altbilgi Yer Tutucusu"/>
          <p:cNvSpPr>
            <a:spLocks noGrp="1"/>
          </p:cNvSpPr>
          <p:nvPr>
            <p:ph type="ftr" sz="quarter" idx="11"/>
          </p:nvPr>
        </p:nvSpPr>
        <p:spPr/>
        <p:txBody>
          <a:bodyPr/>
          <a:lstStyle/>
          <a:p>
            <a:pPr rtl="0"/>
            <a:endParaRPr lang="tr-TR" noProof="0" dirty="0"/>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pPr rtl="0"/>
            <a:fld id="{0FF54DE5-C571-48E8-A5BC-B369434E2F44}" type="slidenum">
              <a:rPr lang="tr-TR" noProof="0" smtClean="0"/>
              <a:pPr rtl="0"/>
              <a:t>‹#›</a:t>
            </a:fld>
            <a:endParaRPr lang="tr-TR" noProof="0" dirty="0"/>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B0A7983-9BC1-48E3-B0A2-CC979373F1C6}" type="datetime1">
              <a:rPr lang="tr-TR" smtClean="0"/>
              <a:pPr/>
              <a:t>7.09.2022</a:t>
            </a:fld>
            <a:endParaRPr lang="tr-TR" dirty="0"/>
          </a:p>
        </p:txBody>
      </p:sp>
      <p:sp>
        <p:nvSpPr>
          <p:cNvPr id="5" name="4 Altbilgi Yer Tutucusu"/>
          <p:cNvSpPr>
            <a:spLocks noGrp="1"/>
          </p:cNvSpPr>
          <p:nvPr>
            <p:ph type="ftr" sz="quarter" idx="11"/>
          </p:nvPr>
        </p:nvSpPr>
        <p:spPr/>
        <p:txBody>
          <a:bodyPr/>
          <a:lstStyle/>
          <a:p>
            <a:pPr rtl="0"/>
            <a:endParaRPr lang="tr-TR" noProof="0" dirty="0"/>
          </a:p>
        </p:txBody>
      </p:sp>
      <p:sp>
        <p:nvSpPr>
          <p:cNvPr id="6" name="5 Slayt Numarası Yer Tutucusu"/>
          <p:cNvSpPr>
            <a:spLocks noGrp="1"/>
          </p:cNvSpPr>
          <p:nvPr>
            <p:ph type="sldNum" sz="quarter" idx="12"/>
          </p:nvPr>
        </p:nvSpPr>
        <p:spPr/>
        <p:txBody>
          <a:bodyPr/>
          <a:lstStyle/>
          <a:p>
            <a:fld id="{0FF54DE5-C571-48E8-A5BC-B369434E2F44}" type="slidenum">
              <a:rPr lang="tr-TR" smtClean="0"/>
              <a:pPr/>
              <a:t>‹#›</a:t>
            </a:fld>
            <a:endParaRPr lang="tr-T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F5582A7-8AE1-41B7-AD9C-A6E2FE14B4B7}" type="datetime1">
              <a:rPr lang="tr-TR" smtClean="0"/>
              <a:pPr/>
              <a:t>7.09.2022</a:t>
            </a:fld>
            <a:endParaRPr lang="tr-TR" dirty="0"/>
          </a:p>
        </p:txBody>
      </p:sp>
      <p:sp>
        <p:nvSpPr>
          <p:cNvPr id="5" name="4 Altbilgi Yer Tutucusu"/>
          <p:cNvSpPr>
            <a:spLocks noGrp="1"/>
          </p:cNvSpPr>
          <p:nvPr>
            <p:ph type="ftr" sz="quarter" idx="11"/>
          </p:nvPr>
        </p:nvSpPr>
        <p:spPr/>
        <p:txBody>
          <a:bodyPr/>
          <a:lstStyle/>
          <a:p>
            <a:pPr rtl="0"/>
            <a:endParaRPr lang="tr-TR" noProof="0" dirty="0"/>
          </a:p>
        </p:txBody>
      </p:sp>
      <p:sp>
        <p:nvSpPr>
          <p:cNvPr id="6" name="5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Tree>
  </p:cSld>
  <p:clrMapOvr>
    <a:masterClrMapping/>
  </p:clrMapOvr>
  <p:transition spd="slow">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Resimli Başlık Slaydı">
    <p:spTree>
      <p:nvGrpSpPr>
        <p:cNvPr id="1" name=""/>
        <p:cNvGrpSpPr/>
        <p:nvPr/>
      </p:nvGrpSpPr>
      <p:grpSpPr>
        <a:xfrm>
          <a:off x="0" y="0"/>
          <a:ext cx="0" cy="0"/>
          <a:chOff x="0" y="0"/>
          <a:chExt cx="0" cy="0"/>
        </a:xfrm>
      </p:grpSpPr>
      <p:sp>
        <p:nvSpPr>
          <p:cNvPr id="1048605" name="Başlık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tr-TR"/>
              <a:t>Asıl başlık stili için tıklatın</a:t>
            </a:r>
            <a:endParaRPr lang="tr-TR" noProof="0" dirty="0"/>
          </a:p>
        </p:txBody>
      </p:sp>
      <p:sp>
        <p:nvSpPr>
          <p:cNvPr id="1048606" name="Alt Başlık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tr-TR" noProof="0"/>
              <a:t>Asıl alt başlık stilini düzenlemek için tıklatın</a:t>
            </a:r>
            <a:endParaRPr lang="tr-TR" noProof="0" dirty="0"/>
          </a:p>
        </p:txBody>
      </p:sp>
      <p:sp>
        <p:nvSpPr>
          <p:cNvPr id="1048607" name="Resim Yer Tutucusu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lvl1pPr>
          </a:lstStyle>
          <a:p>
            <a:pPr rtl="0"/>
            <a:r>
              <a:rPr lang="tr-TR" noProof="0"/>
              <a:t>Resim eklemek için simgeyi tıklatın</a:t>
            </a:r>
            <a:endParaRPr lang="tr-TR" noProof="0"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2AA002D1-C4DA-4457-8A2A-A94E3772E2A8}" type="datetime1">
              <a:rPr lang="tr-TR" smtClean="0"/>
              <a:pPr/>
              <a:t>7.09.2022</a:t>
            </a:fld>
            <a:endParaRPr lang="tr-TR" dirty="0"/>
          </a:p>
        </p:txBody>
      </p:sp>
      <p:sp>
        <p:nvSpPr>
          <p:cNvPr id="5" name="4 Altbilgi Yer Tutucusu"/>
          <p:cNvSpPr>
            <a:spLocks noGrp="1"/>
          </p:cNvSpPr>
          <p:nvPr>
            <p:ph type="ftr" sz="quarter" idx="11"/>
          </p:nvPr>
        </p:nvSpPr>
        <p:spPr/>
        <p:txBody>
          <a:bodyPr/>
          <a:lstStyle/>
          <a:p>
            <a:pPr rtl="0"/>
            <a:endParaRPr lang="tr-TR" noProof="0" dirty="0"/>
          </a:p>
        </p:txBody>
      </p:sp>
      <p:sp>
        <p:nvSpPr>
          <p:cNvPr id="6" name="5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B0A7983-9BC1-48E3-B0A2-CC979373F1C6}" type="datetime1">
              <a:rPr lang="tr-TR" smtClean="0"/>
              <a:pPr/>
              <a:t>7.09.2022</a:t>
            </a:fld>
            <a:endParaRPr lang="tr-TR" dirty="0"/>
          </a:p>
        </p:txBody>
      </p:sp>
      <p:sp>
        <p:nvSpPr>
          <p:cNvPr id="5" name="4 Altbilgi Yer Tutucusu"/>
          <p:cNvSpPr>
            <a:spLocks noGrp="1"/>
          </p:cNvSpPr>
          <p:nvPr>
            <p:ph type="ftr" sz="quarter" idx="11"/>
          </p:nvPr>
        </p:nvSpPr>
        <p:spPr>
          <a:xfrm>
            <a:off x="1066800" y="6172200"/>
            <a:ext cx="5334000" cy="457200"/>
          </a:xfrm>
        </p:spPr>
        <p:txBody>
          <a:bodyPr/>
          <a:lstStyle/>
          <a:p>
            <a:pPr rtl="0"/>
            <a:endParaRPr lang="tr-TR" noProof="0" dirty="0"/>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0FF54DE5-C571-48E8-A5BC-B369434E2F44}" type="slidenum">
              <a:rPr lang="tr-TR" smtClean="0"/>
              <a:pPr/>
              <a:t>‹#›</a:t>
            </a:fld>
            <a:endParaRPr lang="tr-TR"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r>
              <a:rPr lang="tr-TR" smtClean="0"/>
              <a:t>​</a:t>
            </a:r>
            <a:fld id="{CBFBAE38-B184-44B3-BA3B-396A8F1C180C}" type="datetime1">
              <a:rPr lang="tr-TR" smtClean="0"/>
              <a:pPr/>
              <a:t>7.09.2022</a:t>
            </a:fld>
            <a:r>
              <a:rPr lang="tr-TR" smtClean="0"/>
              <a:t>​</a:t>
            </a:r>
            <a:endParaRPr lang="tr-TR" dirty="0"/>
          </a:p>
        </p:txBody>
      </p:sp>
      <p:sp>
        <p:nvSpPr>
          <p:cNvPr id="6" name="5 Altbilgi Yer Tutucusu"/>
          <p:cNvSpPr>
            <a:spLocks noGrp="1"/>
          </p:cNvSpPr>
          <p:nvPr>
            <p:ph type="ftr" sz="quarter" idx="11"/>
          </p:nvPr>
        </p:nvSpPr>
        <p:spPr/>
        <p:txBody>
          <a:bodyPr/>
          <a:lstStyle/>
          <a:p>
            <a:pPr rtl="0"/>
            <a:endParaRPr lang="tr-TR" noProof="0" dirty="0"/>
          </a:p>
        </p:txBody>
      </p:sp>
      <p:sp>
        <p:nvSpPr>
          <p:cNvPr id="7" name="6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18C863B-F7A6-4DF3-BBF1-5257AD3FDACF}" type="datetime1">
              <a:rPr lang="tr-TR" smtClean="0"/>
              <a:pPr/>
              <a:t>7.09.2022</a:t>
            </a:fld>
            <a:endParaRPr lang="tr-TR" dirty="0"/>
          </a:p>
        </p:txBody>
      </p:sp>
      <p:sp>
        <p:nvSpPr>
          <p:cNvPr id="8" name="7 Altbilgi Yer Tutucusu"/>
          <p:cNvSpPr>
            <a:spLocks noGrp="1"/>
          </p:cNvSpPr>
          <p:nvPr>
            <p:ph type="ftr" sz="quarter" idx="11"/>
          </p:nvPr>
        </p:nvSpPr>
        <p:spPr/>
        <p:txBody>
          <a:bodyPr/>
          <a:lstStyle/>
          <a:p>
            <a:pPr rtl="0"/>
            <a:endParaRPr lang="tr-TR" noProof="0" dirty="0"/>
          </a:p>
        </p:txBody>
      </p:sp>
      <p:sp>
        <p:nvSpPr>
          <p:cNvPr id="9" name="8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r>
              <a:rPr lang="tr-TR" smtClean="0"/>
              <a:t>​</a:t>
            </a:r>
            <a:fld id="{640DCAEE-D4BE-44EB-87B0-0C856B8BD294}" type="datetime1">
              <a:rPr lang="tr-TR" smtClean="0"/>
              <a:pPr/>
              <a:t>7.09.2022</a:t>
            </a:fld>
            <a:r>
              <a:rPr lang="tr-TR" smtClean="0"/>
              <a:t>​</a:t>
            </a:r>
            <a:endParaRPr lang="tr-TR" dirty="0"/>
          </a:p>
        </p:txBody>
      </p:sp>
      <p:sp>
        <p:nvSpPr>
          <p:cNvPr id="4" name="3 Altbilgi Yer Tutucusu"/>
          <p:cNvSpPr>
            <a:spLocks noGrp="1"/>
          </p:cNvSpPr>
          <p:nvPr>
            <p:ph type="ftr" sz="quarter" idx="11"/>
          </p:nvPr>
        </p:nvSpPr>
        <p:spPr/>
        <p:txBody>
          <a:bodyPr/>
          <a:lstStyle/>
          <a:p>
            <a:pPr rtl="0"/>
            <a:endParaRPr lang="tr-TR" noProof="0" dirty="0"/>
          </a:p>
        </p:txBody>
      </p:sp>
      <p:sp>
        <p:nvSpPr>
          <p:cNvPr id="5" name="4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CF3E193-3E59-4173-AA9D-E2E5052958C9}" type="datetime1">
              <a:rPr lang="tr-TR" smtClean="0"/>
              <a:pPr/>
              <a:t>7.09.2022</a:t>
            </a:fld>
            <a:endParaRPr lang="tr-TR" dirty="0"/>
          </a:p>
        </p:txBody>
      </p:sp>
      <p:sp>
        <p:nvSpPr>
          <p:cNvPr id="3" name="2 Altbilgi Yer Tutucusu"/>
          <p:cNvSpPr>
            <a:spLocks noGrp="1"/>
          </p:cNvSpPr>
          <p:nvPr>
            <p:ph type="ftr" sz="quarter" idx="11"/>
          </p:nvPr>
        </p:nvSpPr>
        <p:spPr/>
        <p:txBody>
          <a:bodyPr/>
          <a:lstStyle/>
          <a:p>
            <a:pPr rtl="0"/>
            <a:endParaRPr lang="tr-TR" noProof="0" dirty="0"/>
          </a:p>
        </p:txBody>
      </p:sp>
      <p:sp>
        <p:nvSpPr>
          <p:cNvPr id="4" name="3 Slayt Numarası Yer Tutucusu"/>
          <p:cNvSpPr>
            <a:spLocks noGrp="1"/>
          </p:cNvSpPr>
          <p:nvPr>
            <p:ph type="sldNum" sz="quarter" idx="12"/>
          </p:nvPr>
        </p:nvSpPr>
        <p:spPr/>
        <p:txBody>
          <a:bodyPr/>
          <a:lstStyle/>
          <a:p>
            <a:pPr rtl="0"/>
            <a:fld id="{0FF54DE5-C571-48E8-A5BC-B369434E2F44}" type="slidenum">
              <a:rPr lang="tr-TR" noProof="0" smtClean="0"/>
              <a:pPr rtl="0"/>
              <a:t>‹#›</a:t>
            </a:fld>
            <a:endParaRPr lang="tr-TR" noProof="0" dirty="0"/>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B0A7983-9BC1-48E3-B0A2-CC979373F1C6}" type="datetime1">
              <a:rPr lang="tr-TR" smtClean="0"/>
              <a:pPr/>
              <a:t>7.09.2022</a:t>
            </a:fld>
            <a:endParaRPr lang="tr-TR" dirty="0"/>
          </a:p>
        </p:txBody>
      </p:sp>
      <p:sp>
        <p:nvSpPr>
          <p:cNvPr id="6" name="5 Altbilgi Yer Tutucusu"/>
          <p:cNvSpPr>
            <a:spLocks noGrp="1"/>
          </p:cNvSpPr>
          <p:nvPr>
            <p:ph type="ftr" sz="quarter" idx="11"/>
          </p:nvPr>
        </p:nvSpPr>
        <p:spPr/>
        <p:txBody>
          <a:bodyPr/>
          <a:lstStyle/>
          <a:p>
            <a:pPr rtl="0"/>
            <a:endParaRPr lang="tr-TR" noProof="0" dirty="0"/>
          </a:p>
        </p:txBody>
      </p:sp>
      <p:sp>
        <p:nvSpPr>
          <p:cNvPr id="7" name="6 Slayt Numarası Yer Tutucusu"/>
          <p:cNvSpPr>
            <a:spLocks noGrp="1"/>
          </p:cNvSpPr>
          <p:nvPr>
            <p:ph type="sldNum" sz="quarter" idx="12"/>
          </p:nvPr>
        </p:nvSpPr>
        <p:spPr/>
        <p:txBody>
          <a:bodyPr/>
          <a:lstStyle/>
          <a:p>
            <a:fld id="{0FF54DE5-C571-48E8-A5BC-B369434E2F44}" type="slidenum">
              <a:rPr lang="tr-TR" smtClean="0"/>
              <a:pPr/>
              <a:t>‹#›</a:t>
            </a:fld>
            <a:endParaRPr lang="tr-TR" dirty="0"/>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B0A7983-9BC1-48E3-B0A2-CC979373F1C6}" type="datetime1">
              <a:rPr lang="tr-TR" smtClean="0"/>
              <a:pPr/>
              <a:t>7.09.2022</a:t>
            </a:fld>
            <a:endParaRPr lang="tr-TR" dirty="0"/>
          </a:p>
        </p:txBody>
      </p:sp>
      <p:sp>
        <p:nvSpPr>
          <p:cNvPr id="6" name="5 Altbilgi Yer Tutucusu"/>
          <p:cNvSpPr>
            <a:spLocks noGrp="1"/>
          </p:cNvSpPr>
          <p:nvPr>
            <p:ph type="ftr" sz="quarter" idx="11"/>
          </p:nvPr>
        </p:nvSpPr>
        <p:spPr>
          <a:xfrm>
            <a:off x="1219200" y="6172200"/>
            <a:ext cx="5181600" cy="457200"/>
          </a:xfrm>
        </p:spPr>
        <p:txBody>
          <a:bodyPr/>
          <a:lstStyle/>
          <a:p>
            <a:pPr rtl="0"/>
            <a:endParaRPr lang="tr-TR" noProof="0" dirty="0"/>
          </a:p>
        </p:txBody>
      </p:sp>
      <p:sp>
        <p:nvSpPr>
          <p:cNvPr id="7" name="6 Slayt Numarası Yer Tutucusu"/>
          <p:cNvSpPr>
            <a:spLocks noGrp="1"/>
          </p:cNvSpPr>
          <p:nvPr>
            <p:ph type="sldNum" sz="quarter" idx="12"/>
          </p:nvPr>
        </p:nvSpPr>
        <p:spPr>
          <a:xfrm>
            <a:off x="195072" y="6208776"/>
            <a:ext cx="609600" cy="457200"/>
          </a:xfrm>
        </p:spPr>
        <p:txBody>
          <a:bodyPr/>
          <a:lstStyle/>
          <a:p>
            <a:fld id="{0FF54DE5-C571-48E8-A5BC-B369434E2F44}" type="slidenum">
              <a:rPr lang="tr-TR" smtClean="0"/>
              <a:pPr/>
              <a:t>‹#›</a:t>
            </a:fld>
            <a:endParaRPr lang="tr-TR" dirty="0"/>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4B0A7983-9BC1-48E3-B0A2-CC979373F1C6}" type="datetime1">
              <a:rPr lang="tr-TR" smtClean="0"/>
              <a:pPr/>
              <a:t>7.09.2022</a:t>
            </a:fld>
            <a:endParaRPr lang="tr-TR" dirty="0"/>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pPr rtl="0"/>
            <a:endParaRPr lang="tr-TR" noProof="0" dirty="0"/>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F54DE5-C571-48E8-A5BC-B369434E2F44}"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akaryaarge.meb.gov.tr/web/tanitim/alan_detay.php?id=14"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1 Başlık"/>
          <p:cNvSpPr>
            <a:spLocks noGrp="1"/>
          </p:cNvSpPr>
          <p:nvPr>
            <p:ph type="ctrTitle"/>
          </p:nvPr>
        </p:nvSpPr>
        <p:spPr/>
        <p:txBody>
          <a:bodyPr>
            <a:normAutofit fontScale="90000"/>
          </a:bodyPr>
          <a:lstStyle/>
          <a:p>
            <a:pPr algn="ctr"/>
            <a:r>
              <a:rPr lang="tr-TR" sz="5400" dirty="0" smtClean="0">
                <a:latin typeface="Broadway" panose="04040905080B02020502" pitchFamily="82" charset="0"/>
              </a:rPr>
              <a:t>LGS VE ÜST ÖĞRENİM KURUMLARI</a:t>
            </a:r>
            <a:endParaRPr lang="tr-TR" sz="5400" dirty="0">
              <a:latin typeface="Broadway" panose="04040905080B02020502" pitchFamily="82" charset="0"/>
            </a:endParaRPr>
          </a:p>
        </p:txBody>
      </p:sp>
      <p:pic>
        <p:nvPicPr>
          <p:cNvPr id="1026" name="Picture 2" descr="C:\Users\Toshiba\Desktop\WhatsApp Image 2022-08-23 at 12.54.29.jpeg"/>
          <p:cNvPicPr>
            <a:picLocks noChangeAspect="1" noChangeArrowheads="1"/>
          </p:cNvPicPr>
          <p:nvPr/>
        </p:nvPicPr>
        <p:blipFill>
          <a:blip r:embed="rId2"/>
          <a:srcRect/>
          <a:stretch>
            <a:fillRect/>
          </a:stretch>
        </p:blipFill>
        <p:spPr bwMode="auto">
          <a:xfrm>
            <a:off x="8336537" y="4391891"/>
            <a:ext cx="3488751" cy="1499322"/>
          </a:xfrm>
          <a:prstGeom prst="rect">
            <a:avLst/>
          </a:prstGeom>
          <a:noFill/>
        </p:spPr>
      </p:pic>
      <p:sp>
        <p:nvSpPr>
          <p:cNvPr id="4" name="3 Metin kutusu"/>
          <p:cNvSpPr txBox="1"/>
          <p:nvPr/>
        </p:nvSpPr>
        <p:spPr>
          <a:xfrm>
            <a:off x="925830" y="4972050"/>
            <a:ext cx="2491740" cy="461665"/>
          </a:xfrm>
          <a:prstGeom prst="rect">
            <a:avLst/>
          </a:prstGeom>
          <a:noFill/>
        </p:spPr>
        <p:txBody>
          <a:bodyPr wrap="square" rtlCol="0">
            <a:spAutoFit/>
          </a:bodyPr>
          <a:lstStyle/>
          <a:p>
            <a:pPr algn="ctr"/>
            <a:r>
              <a:rPr lang="tr-TR" sz="1200" b="1" dirty="0" smtClean="0">
                <a:solidFill>
                  <a:srgbClr val="FF0000"/>
                </a:solidFill>
              </a:rPr>
              <a:t>ORTAOKUL </a:t>
            </a:r>
            <a:r>
              <a:rPr lang="tr-TR" sz="1200" b="1" dirty="0" smtClean="0">
                <a:solidFill>
                  <a:srgbClr val="FF0000"/>
                </a:solidFill>
              </a:rPr>
              <a:t>İÇERİK HAZIRLAMA </a:t>
            </a:r>
            <a:r>
              <a:rPr lang="tr-TR" sz="1200" b="1" dirty="0" smtClean="0">
                <a:solidFill>
                  <a:srgbClr val="FF0000"/>
                </a:solidFill>
              </a:rPr>
              <a:t>KOMİSYONU-2022</a:t>
            </a:r>
            <a:endParaRPr lang="tr-TR" sz="1200" b="1"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9" name="Başlık 1"/>
          <p:cNvSpPr>
            <a:spLocks noGrp="1"/>
          </p:cNvSpPr>
          <p:nvPr>
            <p:ph type="title"/>
          </p:nvPr>
        </p:nvSpPr>
        <p:spPr>
          <a:xfrm>
            <a:off x="956045" y="86833"/>
            <a:ext cx="9980682" cy="1096962"/>
          </a:xfrm>
        </p:spPr>
        <p:txBody>
          <a:bodyPr/>
          <a:lstStyle/>
          <a:p>
            <a:r>
              <a:rPr lang="tr-TR" dirty="0"/>
              <a:t>LİSE TÜRLERİ</a:t>
            </a:r>
          </a:p>
        </p:txBody>
      </p:sp>
      <p:graphicFrame>
        <p:nvGraphicFramePr>
          <p:cNvPr id="4194310" name="Diyagram 4"/>
          <p:cNvGraphicFramePr>
            <a:graphicFrameLocks/>
          </p:cNvGraphicFramePr>
          <p:nvPr/>
        </p:nvGraphicFramePr>
        <p:xfrm>
          <a:off x="1084521" y="1626781"/>
          <a:ext cx="9075479" cy="4511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Başlık 1"/>
          <p:cNvSpPr>
            <a:spLocks noGrp="1"/>
          </p:cNvSpPr>
          <p:nvPr>
            <p:ph type="title"/>
          </p:nvPr>
        </p:nvSpPr>
        <p:spPr>
          <a:xfrm>
            <a:off x="1274618" y="565584"/>
            <a:ext cx="10363200" cy="1143000"/>
          </a:xfrm>
        </p:spPr>
        <p:txBody>
          <a:bodyPr/>
          <a:lstStyle/>
          <a:p>
            <a:r>
              <a:rPr lang="tr-TR" b="1" dirty="0"/>
              <a:t>FEN LİSELERİ</a:t>
            </a:r>
          </a:p>
        </p:txBody>
      </p:sp>
      <p:sp>
        <p:nvSpPr>
          <p:cNvPr id="1048611" name="İçerik Yer Tutucusu 2"/>
          <p:cNvSpPr>
            <a:spLocks noGrp="1"/>
          </p:cNvSpPr>
          <p:nvPr>
            <p:ph sz="quarter" idx="1"/>
          </p:nvPr>
        </p:nvSpPr>
        <p:spPr>
          <a:xfrm>
            <a:off x="1149927" y="1877291"/>
            <a:ext cx="10363200" cy="4572000"/>
          </a:xfrm>
        </p:spPr>
        <p:txBody>
          <a:bodyPr>
            <a:normAutofit/>
          </a:bodyPr>
          <a:lstStyle/>
          <a:p>
            <a:r>
              <a:rPr lang="tr-TR" sz="1800" dirty="0"/>
              <a:t>Fen liseleri; fen ve matematik alanlarındaki yetenekleri yüksek olan öğrencileri, matematik ve fen bilimleri alanında yüksek öğrenime hazırlar.</a:t>
            </a:r>
          </a:p>
          <a:p>
            <a:r>
              <a:rPr lang="tr-TR" sz="1800" dirty="0"/>
              <a:t>Öğrencileri araştırmaya yöneltmeyi, bilimsel ve teknolojik gelişmeler ile yeni buluşlara ilgi duyanların çalışacakları ortamı ve koşulları hazırlar.</a:t>
            </a:r>
          </a:p>
          <a:p>
            <a:r>
              <a:rPr lang="tr-TR" sz="1800" dirty="0"/>
              <a:t>Birinci yabancı dili İngilizcedir.</a:t>
            </a:r>
          </a:p>
          <a:p>
            <a:r>
              <a:rPr lang="tr-TR" sz="1800" dirty="0"/>
              <a:t>Fen Liselerinde öğrenim süresi 4 (dört) yıldır.</a:t>
            </a:r>
          </a:p>
          <a:p>
            <a:r>
              <a:rPr lang="tr-TR" sz="1800" dirty="0"/>
              <a:t>Sayısal derslerin ağırlıklı olarak okutulduğu okullardır.</a:t>
            </a:r>
          </a:p>
          <a:p>
            <a:r>
              <a:rPr lang="tr-TR" sz="1800" u="sng" dirty="0">
                <a:solidFill>
                  <a:srgbClr val="002060"/>
                </a:solidFill>
              </a:rPr>
              <a:t>Merkezi yerleştirme ile öğrenci alan okullardır.</a:t>
            </a:r>
          </a:p>
          <a:p>
            <a:r>
              <a:rPr lang="tr-TR" sz="1800" dirty="0"/>
              <a:t>Üniversite yerleştirme oranları yüksektir.</a:t>
            </a:r>
          </a:p>
          <a:p>
            <a:r>
              <a:rPr lang="tr-TR" sz="1800" dirty="0"/>
              <a:t>Fen liselerinden mezun olan öğrenciler çoğunlukla Tıp, Mühendislik, Eczacılık, Mimarlık gibi sayısal bölümleri tercih etmektedirler</a:t>
            </a:r>
            <a:r>
              <a:rPr lang="tr-TR" dirty="0"/>
              <a:t>.</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Başlık 1"/>
          <p:cNvSpPr>
            <a:spLocks noGrp="1"/>
          </p:cNvSpPr>
          <p:nvPr>
            <p:ph type="title"/>
          </p:nvPr>
        </p:nvSpPr>
        <p:spPr>
          <a:xfrm>
            <a:off x="1318656" y="1398319"/>
            <a:ext cx="9980682" cy="743197"/>
          </a:xfrm>
        </p:spPr>
        <p:txBody>
          <a:bodyPr>
            <a:normAutofit fontScale="90000"/>
          </a:bodyPr>
          <a:lstStyle/>
          <a:p>
            <a:r>
              <a:rPr lang="tr-TR" b="1" dirty="0"/>
              <a:t>SOSYAL BİLİMLER LİSELERİ</a:t>
            </a:r>
            <a:r>
              <a:rPr lang="tr-TR" dirty="0"/>
              <a:t/>
            </a:r>
            <a:br>
              <a:rPr lang="tr-TR" dirty="0"/>
            </a:br>
            <a:endParaRPr lang="tr-TR" dirty="0"/>
          </a:p>
        </p:txBody>
      </p:sp>
      <p:sp>
        <p:nvSpPr>
          <p:cNvPr id="1048613" name="İçerik Yer Tutucusu 2"/>
          <p:cNvSpPr>
            <a:spLocks noGrp="1"/>
          </p:cNvSpPr>
          <p:nvPr>
            <p:ph sz="quarter" idx="1"/>
          </p:nvPr>
        </p:nvSpPr>
        <p:spPr>
          <a:xfrm>
            <a:off x="1122219" y="2182091"/>
            <a:ext cx="10363200" cy="3858491"/>
          </a:xfrm>
        </p:spPr>
        <p:txBody>
          <a:bodyPr>
            <a:normAutofit/>
          </a:bodyPr>
          <a:lstStyle/>
          <a:p>
            <a:r>
              <a:rPr lang="tr-TR" sz="1700" dirty="0"/>
              <a:t>Sosyal Bilimler Lisesi‘nin amaçları arasında; Sosyal Bilimler ve Edebiyat alanında ihtiyaç duyulan nitelikli bilim adamlarını yetiştirmek, zeka düzeyleri ile edebiyat ve sosyal bilimler alanlarındaki ilgi ve yetenekleri üst düzeyde olan öğrencileri bu alanda yüksek öğretime hazırlamak yer almaktadır.</a:t>
            </a:r>
          </a:p>
          <a:p>
            <a:r>
              <a:rPr lang="tr-TR" sz="1700" dirty="0"/>
              <a:t>Ayrıca amaçlarından biri de siyaset ve bürokrasiye kültürlü; devleti ve demokrasiyi iyi tanıyan, ona işlerlik kazandıracak elemanları yetiştirmektir.</a:t>
            </a:r>
          </a:p>
          <a:p>
            <a:r>
              <a:rPr lang="tr-TR" sz="1700" dirty="0"/>
              <a:t>Öğretim süresi 4 yıldır.</a:t>
            </a:r>
          </a:p>
          <a:p>
            <a:r>
              <a:rPr lang="tr-TR" sz="1700" dirty="0"/>
              <a:t>Sözel derslerin ağırlıklı olarak okutulduğu okullardır.</a:t>
            </a:r>
          </a:p>
          <a:p>
            <a:r>
              <a:rPr lang="tr-TR" sz="1700" u="sng" dirty="0">
                <a:solidFill>
                  <a:srgbClr val="002060"/>
                </a:solidFill>
              </a:rPr>
              <a:t>Merkezi  yerleştirme  ile öğrenci alan okullardır.</a:t>
            </a:r>
          </a:p>
          <a:p>
            <a:r>
              <a:rPr lang="tr-TR" sz="1700" dirty="0"/>
              <a:t>Üniversite yerleştirme oranları yüksektir.</a:t>
            </a:r>
          </a:p>
          <a:p>
            <a:r>
              <a:rPr lang="tr-TR" sz="1700" dirty="0"/>
              <a:t>Sosyal Bilimler lisesinden mezun olan öğrenciler yükseköğrenimde daha çok Hukuk, Siyaset Bilimi, Coğrafya, Edebiyat, Kamu Yönetimi gibi pek çok bölümleri tercih etmektedir</a:t>
            </a:r>
            <a:r>
              <a:rPr lang="tr-TR" dirty="0"/>
              <a:t>.</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4" name="Başlık 1"/>
          <p:cNvSpPr>
            <a:spLocks noGrp="1"/>
          </p:cNvSpPr>
          <p:nvPr>
            <p:ph type="title"/>
          </p:nvPr>
        </p:nvSpPr>
        <p:spPr>
          <a:xfrm>
            <a:off x="1081149" y="1534886"/>
            <a:ext cx="9980682" cy="588818"/>
          </a:xfrm>
        </p:spPr>
        <p:txBody>
          <a:bodyPr>
            <a:normAutofit fontScale="90000"/>
          </a:bodyPr>
          <a:lstStyle/>
          <a:p>
            <a:r>
              <a:rPr lang="tr-TR" b="1" dirty="0"/>
              <a:t>ANADOLU LİSELERİ</a:t>
            </a:r>
            <a:r>
              <a:rPr lang="tr-TR" dirty="0"/>
              <a:t/>
            </a:r>
            <a:br>
              <a:rPr lang="tr-TR" dirty="0"/>
            </a:br>
            <a:endParaRPr lang="tr-TR" dirty="0"/>
          </a:p>
        </p:txBody>
      </p:sp>
      <p:sp>
        <p:nvSpPr>
          <p:cNvPr id="1048615" name="İçerik Yer Tutucusu 2"/>
          <p:cNvSpPr>
            <a:spLocks noGrp="1"/>
          </p:cNvSpPr>
          <p:nvPr>
            <p:ph sz="quarter" idx="1"/>
          </p:nvPr>
        </p:nvSpPr>
        <p:spPr>
          <a:xfrm>
            <a:off x="1108364" y="2417618"/>
            <a:ext cx="10363200" cy="3373582"/>
          </a:xfrm>
        </p:spPr>
        <p:txBody>
          <a:bodyPr>
            <a:normAutofit/>
          </a:bodyPr>
          <a:lstStyle/>
          <a:p>
            <a:r>
              <a:rPr lang="tr-TR" sz="1600" dirty="0"/>
              <a:t>Anadolu Lisesi‘nin amaçları; öğrencilerin ilgi, yetenek ve başarılarına göre yükseköğretim programlarına hazırlanmalarını,yabancı dili, dünyadaki bilimsel ve teknolojik gelişmeleri izleyebilecek düzeyde öğrenmelerini sağlamaktır.</a:t>
            </a:r>
          </a:p>
          <a:p>
            <a:r>
              <a:rPr lang="tr-TR" sz="1600" dirty="0"/>
              <a:t>Öğrenim süreleri 4 yıldır.</a:t>
            </a:r>
          </a:p>
          <a:p>
            <a:r>
              <a:rPr lang="tr-TR" sz="1600" dirty="0"/>
              <a:t>Köklü Anadolu Liseleri’nin ortak sınav puanları ortalama 450-500 arasında olup mezunların üniversitelere yerleşme oranı yüksektir.</a:t>
            </a:r>
          </a:p>
          <a:p>
            <a:r>
              <a:rPr lang="tr-TR" sz="1600" u="sng" dirty="0">
                <a:solidFill>
                  <a:srgbClr val="002060"/>
                </a:solidFill>
              </a:rPr>
              <a:t>Proje Anadolu Liselerine merkezi sınav ile yerleştirme yapılırken, diğer Anadolu Liselerine ise ortaöğretim başarı puanı ve ikametgah adresine (kayıt alanı) göre yerleştirme yapılmaktadır</a:t>
            </a:r>
            <a:r>
              <a:rPr lang="tr-TR" sz="1600" dirty="0"/>
              <a:t>.</a:t>
            </a:r>
          </a:p>
          <a:p>
            <a:r>
              <a:rPr lang="tr-TR" sz="1600" dirty="0"/>
              <a:t>Anadolu Lisesinde seçilen alanlar; Sayısal, Eşit Ağırlık, Sözel ve Yabancı Dil’dir.</a:t>
            </a:r>
          </a:p>
          <a:p>
            <a:r>
              <a:rPr lang="tr-TR" sz="1600" dirty="0"/>
              <a:t>Anadolu Lisesi mezunları; Sayısal alanından ( Tıp, Eczacılık, Mühendislik vb.), Eşit Ağırlık alanından (Hukuk, İşletme, Psikoloji vb.), Sözel alanından (Halkla İlişkiler, Gazetecilik, Tarih vb.), Yabancı dil alanından (İngiliz Dili ve Edebiyatı, Mütercim ve Tercümanlık vb.) birçok bölüme yerleşmektedir.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Başlık 1"/>
          <p:cNvSpPr>
            <a:spLocks noGrp="1"/>
          </p:cNvSpPr>
          <p:nvPr>
            <p:ph type="title"/>
          </p:nvPr>
        </p:nvSpPr>
        <p:spPr>
          <a:xfrm>
            <a:off x="1089066" y="1044039"/>
            <a:ext cx="9980682" cy="1096962"/>
          </a:xfrm>
        </p:spPr>
        <p:txBody>
          <a:bodyPr>
            <a:normAutofit fontScale="90000"/>
          </a:bodyPr>
          <a:lstStyle/>
          <a:p>
            <a:r>
              <a:rPr lang="tr-TR" b="1" dirty="0"/>
              <a:t>ANADOLU İMAM HATİP LİSELERİ</a:t>
            </a:r>
            <a:r>
              <a:rPr lang="tr-TR" dirty="0"/>
              <a:t/>
            </a:r>
            <a:br>
              <a:rPr lang="tr-TR" dirty="0"/>
            </a:br>
            <a:endParaRPr lang="tr-TR" dirty="0"/>
          </a:p>
        </p:txBody>
      </p:sp>
      <p:sp>
        <p:nvSpPr>
          <p:cNvPr id="1048617" name="İçerik Yer Tutucusu 2"/>
          <p:cNvSpPr>
            <a:spLocks noGrp="1"/>
          </p:cNvSpPr>
          <p:nvPr>
            <p:ph sz="quarter" idx="1"/>
          </p:nvPr>
        </p:nvSpPr>
        <p:spPr>
          <a:xfrm>
            <a:off x="1080654" y="2362200"/>
            <a:ext cx="10363200" cy="3359727"/>
          </a:xfrm>
        </p:spPr>
        <p:txBody>
          <a:bodyPr>
            <a:normAutofit/>
          </a:bodyPr>
          <a:lstStyle/>
          <a:p>
            <a:r>
              <a:rPr lang="tr-TR" sz="1600" dirty="0"/>
              <a:t>İmamlık, Hatiplik ve Kur’an Kursu Öğreticiliği konularında görevli elemanları yetiştirmek üzere hem mesleğe hem de yükseköğretime hazırlayan ortaöğretim kurumlarıdır.</a:t>
            </a:r>
          </a:p>
          <a:p>
            <a:r>
              <a:rPr lang="tr-TR" sz="1600" dirty="0"/>
              <a:t>Anadolu liselerinde verilen temel derslere ek olarak dini dersler de müfredata eklenmiştir.</a:t>
            </a:r>
          </a:p>
          <a:p>
            <a:r>
              <a:rPr lang="tr-TR" sz="1600" dirty="0"/>
              <a:t>Öğretim süresi 4 yıldır.</a:t>
            </a:r>
          </a:p>
          <a:p>
            <a:r>
              <a:rPr lang="tr-TR" sz="1600" dirty="0"/>
              <a:t>Anadolu imam hatip meslek liselerinde bölüm/alan/dal ayrımı yoktur.</a:t>
            </a:r>
          </a:p>
          <a:p>
            <a:r>
              <a:rPr lang="tr-TR" sz="1600" u="sng" dirty="0">
                <a:solidFill>
                  <a:srgbClr val="002060"/>
                </a:solidFill>
              </a:rPr>
              <a:t>Proje Anadolu İmam Hatip Liseleri merkezi sınav ile öğrenci almaktadır. Diğerleri ise ortaöğretim başarı puanı ve ikametgah adresine göre öğrenci almaktadır.</a:t>
            </a:r>
          </a:p>
          <a:p>
            <a:r>
              <a:rPr lang="tr-TR" sz="1600" dirty="0"/>
              <a:t>Merkezi sınav puanı ile öğrenci alan Anadolu İmam Hatip Liseleri, Fen ve Sosyal Bilimler Programı uygulamaktadır.</a:t>
            </a:r>
          </a:p>
          <a:p>
            <a:r>
              <a:rPr lang="tr-TR" sz="1600" dirty="0"/>
              <a:t>Anadolu İmam-Hatip Liselerinden mezun olanlar, hem kendi alanlarında (İlahiyat gibi) hem de diğer alanlardaki kazandıkları yükseköğretim programlarına devam edebilirler.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Başlık 1"/>
          <p:cNvSpPr>
            <a:spLocks noGrp="1"/>
          </p:cNvSpPr>
          <p:nvPr>
            <p:ph type="title"/>
          </p:nvPr>
        </p:nvSpPr>
        <p:spPr/>
        <p:txBody>
          <a:bodyPr>
            <a:normAutofit/>
          </a:bodyPr>
          <a:lstStyle/>
          <a:p>
            <a:r>
              <a:rPr lang="tr-TR" b="1" dirty="0"/>
              <a:t>ÇOK PROGRAMLI ANADOLU LİSELERİ</a:t>
            </a:r>
          </a:p>
        </p:txBody>
      </p:sp>
      <p:sp>
        <p:nvSpPr>
          <p:cNvPr id="1048619" name="İçerik Yer Tutucusu 2"/>
          <p:cNvSpPr>
            <a:spLocks noGrp="1"/>
          </p:cNvSpPr>
          <p:nvPr>
            <p:ph sz="quarter" idx="1"/>
          </p:nvPr>
        </p:nvSpPr>
        <p:spPr>
          <a:xfrm>
            <a:off x="967298" y="1367641"/>
            <a:ext cx="10213319" cy="4275118"/>
          </a:xfrm>
        </p:spPr>
        <p:txBody>
          <a:bodyPr>
            <a:normAutofit fontScale="32500" lnSpcReduction="20000"/>
          </a:bodyPr>
          <a:lstStyle/>
          <a:p>
            <a:endParaRPr lang="tr-TR" dirty="0"/>
          </a:p>
          <a:p>
            <a:endParaRPr lang="tr-TR" dirty="0"/>
          </a:p>
          <a:p>
            <a:endParaRPr lang="tr-TR" dirty="0"/>
          </a:p>
          <a:p>
            <a:r>
              <a:rPr lang="tr-TR" sz="6400" dirty="0"/>
              <a:t>Birden çok okul programının birlikte bir okulda yer almasıyla oluşan okullardır.</a:t>
            </a:r>
          </a:p>
          <a:p>
            <a:r>
              <a:rPr lang="tr-TR" sz="6400" dirty="0"/>
              <a:t>Çok programlı liselerde:</a:t>
            </a:r>
          </a:p>
          <a:p>
            <a:pPr>
              <a:buNone/>
            </a:pPr>
            <a:r>
              <a:rPr lang="tr-TR" sz="6400" dirty="0"/>
              <a:t>a)Yüksek öğretime hazırlayan programlar,</a:t>
            </a:r>
          </a:p>
          <a:p>
            <a:pPr>
              <a:buNone/>
            </a:pPr>
            <a:r>
              <a:rPr lang="tr-TR" sz="6400" dirty="0"/>
              <a:t>b)Hem mesleğe, hem yüksek öğretime hazırlayan programlar,</a:t>
            </a:r>
          </a:p>
          <a:p>
            <a:pPr>
              <a:buNone/>
            </a:pPr>
            <a:r>
              <a:rPr lang="tr-TR" sz="6400" dirty="0"/>
              <a:t>c)Hayata ve iş alanına hazırlayan programlar uygulanır.</a:t>
            </a:r>
          </a:p>
          <a:p>
            <a:pPr marL="0" indent="0">
              <a:buNone/>
            </a:pPr>
            <a:r>
              <a:rPr lang="tr-TR" sz="6400" dirty="0"/>
              <a:t>     Çok programlı liselerde 3 ana program bulunmaktadır.</a:t>
            </a:r>
          </a:p>
          <a:p>
            <a:pPr>
              <a:buNone/>
            </a:pPr>
            <a:r>
              <a:rPr lang="tr-TR" sz="6400" dirty="0"/>
              <a:t>•Anadolu Mesleki ve Teknik Programı</a:t>
            </a:r>
          </a:p>
          <a:p>
            <a:pPr>
              <a:buNone/>
            </a:pPr>
            <a:r>
              <a:rPr lang="tr-TR" sz="6400" dirty="0"/>
              <a:t>•Anadolu Lisesi</a:t>
            </a:r>
          </a:p>
          <a:p>
            <a:pPr>
              <a:buNone/>
            </a:pPr>
            <a:r>
              <a:rPr lang="tr-TR" sz="6400" dirty="0"/>
              <a:t>•Anadolu İmam Hatip Lisesi programları yer almaktadır.</a:t>
            </a:r>
          </a:p>
          <a:p>
            <a:pPr marL="0" indent="0">
              <a:buNone/>
            </a:pPr>
            <a:r>
              <a:rPr lang="tr-TR" sz="6400" dirty="0"/>
              <a:t>     Bu programların alt dalları ve bölümleri vardır. </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0" name="Başlık 1"/>
          <p:cNvSpPr>
            <a:spLocks noGrp="1"/>
          </p:cNvSpPr>
          <p:nvPr>
            <p:ph type="title"/>
          </p:nvPr>
        </p:nvSpPr>
        <p:spPr>
          <a:xfrm>
            <a:off x="1191491" y="911947"/>
            <a:ext cx="10363200" cy="1143000"/>
          </a:xfrm>
        </p:spPr>
        <p:txBody>
          <a:bodyPr>
            <a:normAutofit/>
          </a:bodyPr>
          <a:lstStyle/>
          <a:p>
            <a:r>
              <a:rPr lang="tr-TR" b="1" dirty="0"/>
              <a:t>MESLEKİ VE TEKNİK ANADOLU LİSELERİ</a:t>
            </a:r>
          </a:p>
        </p:txBody>
      </p:sp>
      <p:sp>
        <p:nvSpPr>
          <p:cNvPr id="1048621" name="İçerik Yer Tutucusu 2"/>
          <p:cNvSpPr>
            <a:spLocks noGrp="1"/>
          </p:cNvSpPr>
          <p:nvPr>
            <p:ph sz="quarter" idx="1"/>
          </p:nvPr>
        </p:nvSpPr>
        <p:spPr>
          <a:xfrm>
            <a:off x="1191490" y="2431473"/>
            <a:ext cx="10363200" cy="3110345"/>
          </a:xfrm>
        </p:spPr>
        <p:txBody>
          <a:bodyPr>
            <a:normAutofit lnSpcReduction="10000"/>
          </a:bodyPr>
          <a:lstStyle/>
          <a:p>
            <a:pPr>
              <a:buFont typeface="Arial" pitchFamily="34" charset="0"/>
              <a:buChar char="•"/>
            </a:pPr>
            <a:r>
              <a:rPr lang="tr-TR" sz="1700" dirty="0"/>
              <a:t>Bünyesinde bilişim teknolojileri, çocuk gelişimi, </a:t>
            </a:r>
            <a:r>
              <a:rPr lang="en-US" altLang="tr" sz="1700" dirty="0"/>
              <a:t>makine,, </a:t>
            </a:r>
            <a:r>
              <a:rPr lang="tr-TR" sz="1700" dirty="0"/>
              <a:t>ticaret, turizm, tarım,  elektrik-elektronik gibi birimleri bulunduran okullardır.</a:t>
            </a:r>
            <a:endParaRPr lang="zh-CN" altLang="en-US" dirty="0"/>
          </a:p>
          <a:p>
            <a:pPr>
              <a:buFont typeface="Arial" pitchFamily="34" charset="0"/>
              <a:buChar char="•"/>
            </a:pPr>
            <a:r>
              <a:rPr lang="tr-TR" sz="1700" u="sng" dirty="0">
                <a:solidFill>
                  <a:srgbClr val="002060"/>
                </a:solidFill>
              </a:rPr>
              <a:t>Merkezi yerleştirme ile öğrenci alan Mesleki ve Teknik Anadolu Liseleri dışında yerel yerleştirme ile de öğrenci alan </a:t>
            </a:r>
            <a:r>
              <a:rPr lang="fi-FI" sz="1700" u="sng" dirty="0">
                <a:solidFill>
                  <a:srgbClr val="002060"/>
                </a:solidFill>
              </a:rPr>
              <a:t>Mesleki ve Teknik Anadolu Liseleri vardır.</a:t>
            </a:r>
            <a:endParaRPr lang="tr-TR" sz="1700" u="sng" dirty="0">
              <a:solidFill>
                <a:srgbClr val="002060"/>
              </a:solidFill>
            </a:endParaRPr>
          </a:p>
          <a:p>
            <a:pPr>
              <a:buFont typeface="Arial" pitchFamily="34" charset="0"/>
              <a:buChar char="•"/>
            </a:pPr>
            <a:r>
              <a:rPr lang="tr-TR" sz="1700" dirty="0"/>
              <a:t>Öğrenim süresi 4 yıl olan bu okul türünde diğer tüm okul türlerinde olduğu gibi 9.sınıf eğitim programı ortaktır.</a:t>
            </a:r>
          </a:p>
          <a:p>
            <a:pPr>
              <a:buFont typeface="Arial" pitchFamily="34" charset="0"/>
              <a:buChar char="•"/>
            </a:pPr>
            <a:r>
              <a:rPr lang="tr-TR" sz="1700" dirty="0"/>
              <a:t>Bu okul türlerinde 9.sınıftan 10.sınıfa geçerken </a:t>
            </a:r>
            <a:r>
              <a:rPr lang="en-US" altLang="tr" sz="1700" dirty="0"/>
              <a:t>dal </a:t>
            </a:r>
            <a:r>
              <a:rPr lang="tr-TR" sz="1700" dirty="0"/>
              <a:t>seçimi </a:t>
            </a:r>
            <a:r>
              <a:rPr lang="en-US" altLang="tr" sz="1700" dirty="0"/>
              <a:t>yapılır. </a:t>
            </a:r>
            <a:endParaRPr lang="tr-TR" sz="1700" dirty="0"/>
          </a:p>
          <a:p>
            <a:pPr>
              <a:buFont typeface="Arial" pitchFamily="34" charset="0"/>
              <a:buChar char="•"/>
            </a:pPr>
            <a:r>
              <a:rPr lang="tr-TR" sz="1700" dirty="0"/>
              <a:t>Mesleki ve Teknik Anadolu liselerinde öğrencilere zorunlu derslerle beraber mesleki dersler verilir.</a:t>
            </a:r>
          </a:p>
          <a:p>
            <a:pPr>
              <a:buFont typeface="Arial" pitchFamily="34" charset="0"/>
              <a:buChar char="•"/>
            </a:pPr>
            <a:r>
              <a:rPr lang="tr-TR" sz="1700" dirty="0"/>
              <a:t>Okul öğrencilerine tercih ettikleri alana yönelik meslek becerisi de kazandırır.</a:t>
            </a:r>
          </a:p>
          <a:p>
            <a:endParaRPr lang="tr-TR" sz="1700" dirty="0"/>
          </a:p>
          <a:p>
            <a:pPr marL="0" indent="0">
              <a:buNone/>
            </a:pPr>
            <a:r>
              <a:rPr lang="tr-TR" sz="1700" dirty="0"/>
              <a:t>.</a:t>
            </a:r>
          </a:p>
          <a:p>
            <a:pPr marL="0" indent="0">
              <a:buNone/>
            </a:pPr>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İçerik Yer Tutucusu 2"/>
          <p:cNvSpPr>
            <a:spLocks noGrp="1"/>
          </p:cNvSpPr>
          <p:nvPr>
            <p:ph sz="quarter" idx="1"/>
          </p:nvPr>
        </p:nvSpPr>
        <p:spPr>
          <a:xfrm>
            <a:off x="1104900" y="1600200"/>
            <a:ext cx="5508551" cy="4572000"/>
          </a:xfrm>
        </p:spPr>
        <p:txBody>
          <a:bodyPr/>
          <a:lstStyle/>
          <a:p>
            <a:endParaRPr lang="tr-TR" altLang="tr-TR" dirty="0">
              <a:solidFill>
                <a:schemeClr val="tx2">
                  <a:lumMod val="75000"/>
                </a:schemeClr>
              </a:solidFill>
            </a:endParaRPr>
          </a:p>
          <a:p>
            <a:endParaRPr lang="tr-TR" dirty="0"/>
          </a:p>
        </p:txBody>
      </p:sp>
      <p:pic>
        <p:nvPicPr>
          <p:cNvPr id="2097156" name="Picture 4" descr="meslek lisesi ile ilgili gÃ¶rsel sonucu"/>
          <p:cNvPicPr>
            <a:picLocks noChangeAspect="1" noChangeArrowheads="1"/>
          </p:cNvPicPr>
          <p:nvPr/>
        </p:nvPicPr>
        <p:blipFill>
          <a:blip r:embed="rId2"/>
          <a:srcRect/>
          <a:stretch>
            <a:fillRect/>
          </a:stretch>
        </p:blipFill>
        <p:spPr bwMode="auto">
          <a:xfrm>
            <a:off x="6570921" y="2155381"/>
            <a:ext cx="4316818" cy="325987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
        <p:nvSpPr>
          <p:cNvPr id="1048623" name="Akış Çizelgesi: Sıralı Erişimli Depolama 5"/>
          <p:cNvSpPr/>
          <p:nvPr/>
        </p:nvSpPr>
        <p:spPr>
          <a:xfrm>
            <a:off x="669851" y="1853352"/>
            <a:ext cx="5273749" cy="3718107"/>
          </a:xfrm>
          <a:prstGeom prst="flowChartMagneticTap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altLang="tr-TR" dirty="0">
                <a:solidFill>
                  <a:schemeClr val="tx2">
                    <a:lumMod val="75000"/>
                  </a:schemeClr>
                </a:solidFill>
              </a:rPr>
              <a:t>Meslek lisesini bitiren öğrencilere ustalık belgesinin yetki ve sorumluluklarına sahip </a:t>
            </a:r>
          </a:p>
          <a:p>
            <a:r>
              <a:rPr lang="tr-TR" altLang="tr-TR" b="1" i="1" dirty="0">
                <a:solidFill>
                  <a:schemeClr val="tx2">
                    <a:lumMod val="75000"/>
                  </a:schemeClr>
                </a:solidFill>
              </a:rPr>
              <a:t>İŞ YERİ AÇMA BELGESİ </a:t>
            </a:r>
            <a:r>
              <a:rPr lang="tr-TR" altLang="tr-TR" dirty="0">
                <a:solidFill>
                  <a:schemeClr val="tx2">
                    <a:lumMod val="75000"/>
                  </a:schemeClr>
                </a:solidFill>
              </a:rPr>
              <a:t>verilir, </a:t>
            </a:r>
          </a:p>
          <a:p>
            <a:r>
              <a:rPr lang="tr-TR" altLang="tr-TR" dirty="0">
                <a:solidFill>
                  <a:schemeClr val="tx2">
                    <a:lumMod val="75000"/>
                  </a:schemeClr>
                </a:solidFill>
              </a:rPr>
              <a:t>ayrıca </a:t>
            </a:r>
            <a:r>
              <a:rPr lang="tr-TR" altLang="tr-TR" b="1" i="1" dirty="0">
                <a:solidFill>
                  <a:schemeClr val="tx2">
                    <a:lumMod val="75000"/>
                  </a:schemeClr>
                </a:solidFill>
              </a:rPr>
              <a:t>TEKNİSYEN</a:t>
            </a:r>
            <a:r>
              <a:rPr lang="tr-TR" altLang="tr-TR" i="1" dirty="0">
                <a:solidFill>
                  <a:schemeClr val="tx2">
                    <a:lumMod val="75000"/>
                  </a:schemeClr>
                </a:solidFill>
              </a:rPr>
              <a:t> </a:t>
            </a:r>
            <a:r>
              <a:rPr lang="tr-TR" altLang="tr-TR" dirty="0">
                <a:solidFill>
                  <a:schemeClr val="tx2">
                    <a:lumMod val="75000"/>
                  </a:schemeClr>
                </a:solidFill>
              </a:rPr>
              <a:t>unvanı ile istihdam </a:t>
            </a:r>
            <a:r>
              <a:rPr lang="tr-TR" altLang="tr-TR" dirty="0" smtClean="0">
                <a:solidFill>
                  <a:schemeClr val="tx2">
                    <a:lumMod val="75000"/>
                  </a:schemeClr>
                </a:solidFill>
              </a:rPr>
              <a:t>edilirler.</a:t>
            </a:r>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Başlık 1"/>
          <p:cNvSpPr>
            <a:spLocks noGrp="1"/>
          </p:cNvSpPr>
          <p:nvPr>
            <p:ph type="title"/>
          </p:nvPr>
        </p:nvSpPr>
        <p:spPr/>
        <p:txBody>
          <a:bodyPr>
            <a:normAutofit/>
          </a:bodyPr>
          <a:lstStyle/>
          <a:p>
            <a:r>
              <a:rPr lang="tr-TR" dirty="0"/>
              <a:t>MESLEK LİSESİNDE ÜNİVERSİTE OLANAKLARI</a:t>
            </a:r>
          </a:p>
        </p:txBody>
      </p:sp>
      <p:sp>
        <p:nvSpPr>
          <p:cNvPr id="1048625" name="İçerik Yer Tutucusu 2"/>
          <p:cNvSpPr>
            <a:spLocks noGrp="1"/>
          </p:cNvSpPr>
          <p:nvPr>
            <p:ph sz="quarter" idx="1"/>
          </p:nvPr>
        </p:nvSpPr>
        <p:spPr>
          <a:xfrm>
            <a:off x="1104900" y="1600200"/>
            <a:ext cx="5402226" cy="4572000"/>
          </a:xfrm>
        </p:spPr>
        <p:txBody>
          <a:bodyPr>
            <a:normAutofit/>
          </a:bodyPr>
          <a:lstStyle/>
          <a:p>
            <a:pPr marL="0" indent="0">
              <a:buNone/>
            </a:pPr>
            <a:r>
              <a:rPr lang="tr-TR" dirty="0"/>
              <a:t>Meslek lisesi mezunları, mezun oldukları bölümlerin devamı niteliğinde olan 2 yıllık ön lisans programlarını seçmeleri halinde ek puan almaktadırlar.</a:t>
            </a:r>
          </a:p>
          <a:p>
            <a:pPr marL="0" indent="0">
              <a:buNone/>
            </a:pPr>
            <a:r>
              <a:rPr lang="tr-TR" dirty="0"/>
              <a:t>Örneğin; Elektrik -elektronik bölümünden mezun bir öğrenci,2 yıllık elektrik bölümüne gitmek isterse ortaöğretim başarı puanının üzerine ,en fazla 30 puan olacak şekilde ek puan alır.</a:t>
            </a:r>
          </a:p>
          <a:p>
            <a:pPr marL="0" indent="0">
              <a:buNone/>
            </a:pPr>
            <a:endParaRPr lang="tr-TR" dirty="0">
              <a:effectLst>
                <a:outerShdw blurRad="38100" dist="38100" dir="2700000" algn="tl">
                  <a:srgbClr val="000000">
                    <a:alpha val="43137"/>
                  </a:srgbClr>
                </a:outerShdw>
              </a:effectLst>
            </a:endParaRPr>
          </a:p>
        </p:txBody>
      </p:sp>
      <p:pic>
        <p:nvPicPr>
          <p:cNvPr id="2097157" name="Picture 2" descr="Ä°lgili resim"/>
          <p:cNvPicPr>
            <a:picLocks noChangeAspect="1" noChangeArrowheads="1"/>
          </p:cNvPicPr>
          <p:nvPr/>
        </p:nvPicPr>
        <p:blipFill>
          <a:blip r:embed="rId2"/>
          <a:srcRect/>
          <a:stretch>
            <a:fillRect/>
          </a:stretch>
        </p:blipFill>
        <p:spPr bwMode="auto">
          <a:xfrm>
            <a:off x="7608998" y="1984189"/>
            <a:ext cx="3927328" cy="2979847"/>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Başlık 1"/>
          <p:cNvSpPr>
            <a:spLocks noGrp="1"/>
          </p:cNvSpPr>
          <p:nvPr>
            <p:ph type="title"/>
          </p:nvPr>
        </p:nvSpPr>
        <p:spPr/>
        <p:txBody>
          <a:bodyPr>
            <a:normAutofit fontScale="90000"/>
          </a:bodyPr>
          <a:lstStyle/>
          <a:p>
            <a:r>
              <a:rPr lang="tr-TR" b="1" u="sng" dirty="0">
                <a:effectLst>
                  <a:outerShdw blurRad="38100" dist="38100" dir="2700000" algn="tl">
                    <a:srgbClr val="000000">
                      <a:alpha val="43137"/>
                    </a:srgbClr>
                  </a:outerShdw>
                </a:effectLst>
              </a:rPr>
              <a:t>MTOK NEDİR?</a:t>
            </a:r>
            <a:br>
              <a:rPr lang="tr-TR" b="1" u="sng" dirty="0">
                <a:effectLst>
                  <a:outerShdw blurRad="38100" dist="38100" dir="2700000" algn="tl">
                    <a:srgbClr val="000000">
                      <a:alpha val="43137"/>
                    </a:srgbClr>
                  </a:outerShdw>
                </a:effectLst>
              </a:rPr>
            </a:br>
            <a:endParaRPr lang="tr-TR" dirty="0"/>
          </a:p>
        </p:txBody>
      </p:sp>
      <p:sp>
        <p:nvSpPr>
          <p:cNvPr id="1048627" name="İçerik Yer Tutucusu 2"/>
          <p:cNvSpPr>
            <a:spLocks noGrp="1"/>
          </p:cNvSpPr>
          <p:nvPr>
            <p:ph sz="quarter" idx="1"/>
          </p:nvPr>
        </p:nvSpPr>
        <p:spPr/>
        <p:txBody>
          <a:bodyPr/>
          <a:lstStyle/>
          <a:p>
            <a:pPr marL="0" indent="0" algn="just">
              <a:buNone/>
            </a:pPr>
            <a:r>
              <a:rPr lang="tr-TR" dirty="0"/>
              <a:t>  </a:t>
            </a:r>
          </a:p>
        </p:txBody>
      </p:sp>
      <p:graphicFrame>
        <p:nvGraphicFramePr>
          <p:cNvPr id="4194311" name="Diyagram 6"/>
          <p:cNvGraphicFramePr>
            <a:graphicFrameLocks/>
          </p:cNvGraphicFramePr>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94308" name="Diyagram 1"/>
          <p:cNvGraphicFramePr>
            <a:graphicFrameLocks/>
          </p:cNvGraphicFramePr>
          <p:nvPr/>
        </p:nvGraphicFramePr>
        <p:xfrm>
          <a:off x="437115" y="1620982"/>
          <a:ext cx="10826629" cy="3900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Başlık 1"/>
          <p:cNvSpPr>
            <a:spLocks noGrp="1"/>
          </p:cNvSpPr>
          <p:nvPr>
            <p:ph type="title"/>
          </p:nvPr>
        </p:nvSpPr>
        <p:spPr>
          <a:xfrm>
            <a:off x="1191491" y="801111"/>
            <a:ext cx="10363200" cy="1143000"/>
          </a:xfrm>
        </p:spPr>
        <p:txBody>
          <a:bodyPr/>
          <a:lstStyle/>
          <a:p>
            <a:r>
              <a:rPr lang="tr-TR" b="1" dirty="0"/>
              <a:t>SAĞLIK MESLEK LİSESİ</a:t>
            </a:r>
          </a:p>
        </p:txBody>
      </p:sp>
      <p:sp>
        <p:nvSpPr>
          <p:cNvPr id="1048629" name="İçerik Yer Tutucusu 2"/>
          <p:cNvSpPr>
            <a:spLocks noGrp="1"/>
          </p:cNvSpPr>
          <p:nvPr>
            <p:ph sz="quarter" idx="1"/>
          </p:nvPr>
        </p:nvSpPr>
        <p:spPr>
          <a:xfrm>
            <a:off x="1205346" y="2154382"/>
            <a:ext cx="10363200" cy="2667000"/>
          </a:xfrm>
        </p:spPr>
        <p:txBody>
          <a:bodyPr>
            <a:normAutofit/>
          </a:bodyPr>
          <a:lstStyle/>
          <a:p>
            <a:pPr marL="0" indent="0">
              <a:buNone/>
            </a:pPr>
            <a:r>
              <a:rPr lang="tr-TR" sz="1400" dirty="0">
                <a:cs typeface="Times New Roman" pitchFamily="18" charset="0"/>
              </a:rPr>
              <a:t>    </a:t>
            </a:r>
          </a:p>
          <a:p>
            <a:pPr marL="0" indent="0">
              <a:buNone/>
            </a:pPr>
            <a:r>
              <a:rPr lang="tr-TR" sz="1400" dirty="0">
                <a:cs typeface="Times New Roman" pitchFamily="18" charset="0"/>
              </a:rPr>
              <a:t>  </a:t>
            </a:r>
            <a:r>
              <a:rPr lang="tr-TR" sz="2000" dirty="0">
                <a:cs typeface="Times New Roman" pitchFamily="18" charset="0"/>
              </a:rPr>
              <a:t>Sağlık meslek lisesinde yer alan alanlar;</a:t>
            </a:r>
          </a:p>
          <a:p>
            <a:pPr marL="0" indent="0">
              <a:buNone/>
            </a:pPr>
            <a:r>
              <a:rPr lang="tr-TR" sz="2000" dirty="0">
                <a:cs typeface="Times New Roman" pitchFamily="18" charset="0"/>
              </a:rPr>
              <a:t>	</a:t>
            </a:r>
            <a:r>
              <a:rPr lang="tr-TR" sz="2000" dirty="0">
                <a:solidFill>
                  <a:srgbClr val="FF0000"/>
                </a:solidFill>
                <a:cs typeface="Times New Roman" pitchFamily="18" charset="0"/>
              </a:rPr>
              <a:t>“</a:t>
            </a:r>
            <a:r>
              <a:rPr lang="tr-TR" sz="2000" b="1" dirty="0">
                <a:solidFill>
                  <a:srgbClr val="FF0000"/>
                </a:solidFill>
                <a:cs typeface="Times New Roman" pitchFamily="18" charset="0"/>
              </a:rPr>
              <a:t>hemşire yardımcısı</a:t>
            </a:r>
            <a:r>
              <a:rPr lang="tr-TR" sz="2000" b="1" dirty="0" smtClean="0">
                <a:solidFill>
                  <a:srgbClr val="FF0000"/>
                </a:solidFill>
                <a:cs typeface="Times New Roman" pitchFamily="18" charset="0"/>
              </a:rPr>
              <a:t>”</a:t>
            </a:r>
            <a:endParaRPr lang="tr-TR" sz="2000" b="1" dirty="0">
              <a:solidFill>
                <a:srgbClr val="FF0000"/>
              </a:solidFill>
              <a:cs typeface="Times New Roman" pitchFamily="18" charset="0"/>
            </a:endParaRPr>
          </a:p>
          <a:p>
            <a:pPr marL="0" indent="0">
              <a:buNone/>
            </a:pPr>
            <a:r>
              <a:rPr lang="tr-TR" sz="2000" b="1" dirty="0">
                <a:solidFill>
                  <a:srgbClr val="FF0000"/>
                </a:solidFill>
                <a:cs typeface="Times New Roman" pitchFamily="18" charset="0"/>
              </a:rPr>
              <a:t>	“ebe yardımcısı” </a:t>
            </a:r>
          </a:p>
          <a:p>
            <a:pPr marL="0" indent="0">
              <a:buNone/>
            </a:pPr>
            <a:r>
              <a:rPr lang="tr-TR" sz="2000" b="1" dirty="0">
                <a:solidFill>
                  <a:srgbClr val="FF0000"/>
                </a:solidFill>
                <a:cs typeface="Times New Roman" pitchFamily="18" charset="0"/>
              </a:rPr>
              <a:t>	“sağlık bakım teknisyeni” </a:t>
            </a:r>
            <a:r>
              <a:rPr lang="tr-TR" sz="2000" dirty="0">
                <a:cs typeface="Times New Roman" pitchFamily="18" charset="0"/>
              </a:rPr>
              <a:t>unvanları ile mezun olunabilecek.</a:t>
            </a:r>
          </a:p>
          <a:p>
            <a:pPr marL="0" indent="0">
              <a:buNone/>
            </a:pPr>
            <a:r>
              <a:rPr lang="tr-TR" sz="2000" b="1" dirty="0">
                <a:solidFill>
                  <a:srgbClr val="FF0000"/>
                </a:solidFill>
                <a:cs typeface="Times New Roman" pitchFamily="18" charset="0"/>
              </a:rPr>
              <a:t>***Bu alanlar dışında  Konaklama ve Seyahat Hizmetleri alanı da yer almaktadır.</a:t>
            </a:r>
          </a:p>
          <a:p>
            <a:pPr>
              <a:buNone/>
            </a:pPr>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0" name="Başlık 1"/>
          <p:cNvSpPr>
            <a:spLocks noGrp="1"/>
          </p:cNvSpPr>
          <p:nvPr>
            <p:ph type="title"/>
          </p:nvPr>
        </p:nvSpPr>
        <p:spPr>
          <a:xfrm>
            <a:off x="1066800" y="1216747"/>
            <a:ext cx="10363200" cy="1143000"/>
          </a:xfrm>
        </p:spPr>
        <p:txBody>
          <a:bodyPr/>
          <a:lstStyle/>
          <a:p>
            <a:r>
              <a:rPr lang="tr-TR" b="1" dirty="0"/>
              <a:t>SAĞLIK MESLEK LİSESİ</a:t>
            </a:r>
            <a:endParaRPr lang="tr-TR" dirty="0"/>
          </a:p>
        </p:txBody>
      </p:sp>
      <p:sp>
        <p:nvSpPr>
          <p:cNvPr id="1048631" name="İçerik Yer Tutucusu 2"/>
          <p:cNvSpPr>
            <a:spLocks noGrp="1"/>
          </p:cNvSpPr>
          <p:nvPr>
            <p:ph sz="quarter" idx="1"/>
          </p:nvPr>
        </p:nvSpPr>
        <p:spPr>
          <a:xfrm>
            <a:off x="1094509" y="2791691"/>
            <a:ext cx="10363200" cy="3151909"/>
          </a:xfrm>
        </p:spPr>
        <p:txBody>
          <a:bodyPr>
            <a:normAutofit/>
          </a:bodyPr>
          <a:lstStyle/>
          <a:p>
            <a:pPr marL="0" indent="0">
              <a:buNone/>
            </a:pPr>
            <a:r>
              <a:rPr lang="tr-TR" sz="1600" b="1" dirty="0">
                <a:cs typeface="Times New Roman" pitchFamily="18" charset="0"/>
              </a:rPr>
              <a:t>Hemşire yardımcısı; </a:t>
            </a:r>
            <a:r>
              <a:rPr lang="tr-TR" sz="1600" dirty="0">
                <a:cs typeface="Times New Roman" pitchFamily="18" charset="0"/>
              </a:rPr>
              <a:t>sağlık meslek liselerinin hemşire yardımcılığı programından mezun olup hemşire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buNone/>
            </a:pPr>
            <a:r>
              <a:rPr lang="tr-TR" sz="1600" b="1" dirty="0">
                <a:cs typeface="Times New Roman" pitchFamily="18" charset="0"/>
              </a:rPr>
              <a:t>Ebe yardımcısı; </a:t>
            </a:r>
            <a:r>
              <a:rPr lang="tr-TR" sz="1600" dirty="0">
                <a:cs typeface="Times New Roman" pitchFamily="18" charset="0"/>
              </a:rPr>
              <a:t>sağlık meslek liselerinin ebe yardımcılığı programından mezun olup ebelerin nezaretinde yardımcı olarak çalışan, ayrıca hastaların günlük yaşam aktivitelerinin yerine getirilmesi, beslenme programının uygulanması, kişisel bakım ve temizliği ile sağlık hizmetlerine ulaşımında yardımcı olan ve refakat eden sağlık teknisyenidir.</a:t>
            </a:r>
          </a:p>
          <a:p>
            <a:pPr marL="0" indent="0">
              <a:buNone/>
            </a:pPr>
            <a:r>
              <a:rPr lang="tr-TR" sz="1600" b="1" dirty="0">
                <a:cs typeface="Times New Roman" pitchFamily="18" charset="0"/>
              </a:rPr>
              <a:t>Sağlık bakım teknisyeni; </a:t>
            </a:r>
            <a:r>
              <a:rPr lang="tr-TR" sz="1600" dirty="0">
                <a:cs typeface="Times New Roman" pitchFamily="18" charset="0"/>
              </a:rPr>
              <a:t>sağlık meslek liselerinin sağlık bakım teknisyenliği programından mezun olup en az tekniker düzeyindeki sağlık meslek mensuplarının nezaretinde yardımcı olarak çalışan, ayrıca hastaların günlük yaşam aktivitelerinin yerine getirilmesi, beslenme programının uygulanması, kişisel bakım ve temizliği ile sağlık hizmetlerine ulaşımında yardımcı olan ve refakat eden sağlık meslek mensubudur.”</a:t>
            </a:r>
          </a:p>
          <a:p>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2" name="1 Başlık"/>
          <p:cNvSpPr>
            <a:spLocks noGrp="1"/>
          </p:cNvSpPr>
          <p:nvPr>
            <p:ph type="title"/>
          </p:nvPr>
        </p:nvSpPr>
        <p:spPr>
          <a:xfrm>
            <a:off x="1150620" y="1406208"/>
            <a:ext cx="10363200" cy="1143000"/>
          </a:xfrm>
        </p:spPr>
        <p:txBody>
          <a:bodyPr>
            <a:normAutofit fontScale="90000"/>
          </a:bodyPr>
          <a:lstStyle/>
          <a:p>
            <a:r>
              <a:rPr lang="tr-TR" b="1" dirty="0"/>
              <a:t>KONAKLAMA VE SEYAHAT HİZMETLERİ ALANI:</a:t>
            </a:r>
            <a:br>
              <a:rPr lang="tr-TR" b="1" dirty="0"/>
            </a:br>
            <a:endParaRPr lang="tr-TR" dirty="0"/>
          </a:p>
        </p:txBody>
      </p:sp>
      <p:sp>
        <p:nvSpPr>
          <p:cNvPr id="1048633" name="2 İçerik Yer Tutucusu"/>
          <p:cNvSpPr>
            <a:spLocks noGrp="1"/>
          </p:cNvSpPr>
          <p:nvPr>
            <p:ph sz="quarter" idx="1"/>
          </p:nvPr>
        </p:nvSpPr>
        <p:spPr>
          <a:xfrm>
            <a:off x="1093470" y="2693670"/>
            <a:ext cx="10363200" cy="3169920"/>
          </a:xfrm>
        </p:spPr>
        <p:txBody>
          <a:bodyPr>
            <a:normAutofit/>
          </a:bodyPr>
          <a:lstStyle/>
          <a:p>
            <a:r>
              <a:rPr lang="tr-TR" sz="1800" dirty="0"/>
              <a:t>Konaklama ve seyahat hizmetleri, konaklama tesisleri, konukların karşılanması, konuk ihtiyaçları ve kayıtları, konaklama tesisleri, kat hizmetleri, konuk hizmetleri, departmanın temizlik ve düzeni, tur programları, transfer işlemleri ve konukların karşılanması, yer ayırtma, konaklama işletmeleri ve rezervasyon ile ilgili yeterlikleri kazandırmaya yönelik eğitim ve öğretim verildiği alandır. </a:t>
            </a:r>
          </a:p>
          <a:p>
            <a:pPr>
              <a:buNone/>
            </a:pPr>
            <a:r>
              <a:rPr lang="tr-TR" sz="1800" b="1" u="sng" dirty="0">
                <a:hlinkClick r:id="rId2"/>
              </a:rPr>
              <a:t>Alana Ait Dal Bilgileri</a:t>
            </a:r>
            <a:endParaRPr lang="tr-TR" sz="1800" b="1" u="sng" dirty="0"/>
          </a:p>
          <a:p>
            <a:pPr>
              <a:buNone/>
            </a:pPr>
            <a:r>
              <a:rPr lang="tr-TR" sz="1800" b="1" dirty="0"/>
              <a:t>Ön Büro:</a:t>
            </a:r>
          </a:p>
          <a:p>
            <a:r>
              <a:rPr lang="tr-TR" sz="1800" dirty="0"/>
              <a:t>Tesis yönetiminin belirlediği prosedüre uygun olarak konukları karşılama, etkili ve verimli bir şekilde oda satışı yapma, konuk istek ve şikayetleriyle ilgilenme, göreviyle ilgili raporları hazırlayabilme bilgi ve becerisine sahip sorumluluk alan nitelikli kişidir.</a:t>
            </a:r>
          </a:p>
          <a:p>
            <a:endParaRPr lang="tr-TR" dirty="0"/>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4" name="Başlık 1"/>
          <p:cNvSpPr>
            <a:spLocks noGrp="1"/>
          </p:cNvSpPr>
          <p:nvPr>
            <p:ph type="title"/>
          </p:nvPr>
        </p:nvSpPr>
        <p:spPr>
          <a:xfrm>
            <a:off x="1128650" y="420585"/>
            <a:ext cx="9980682" cy="1096962"/>
          </a:xfrm>
        </p:spPr>
        <p:txBody>
          <a:bodyPr>
            <a:normAutofit fontScale="90000"/>
          </a:bodyPr>
          <a:lstStyle/>
          <a:p>
            <a:r>
              <a:rPr lang="tr-TR" b="1" u="sng" dirty="0"/>
              <a:t>GÜZEL SANATLAR LİSELERİ</a:t>
            </a:r>
            <a:r>
              <a:rPr lang="tr-TR" dirty="0"/>
              <a:t/>
            </a:r>
            <a:br>
              <a:rPr lang="tr-TR" dirty="0"/>
            </a:br>
            <a:endParaRPr lang="tr-TR" dirty="0"/>
          </a:p>
        </p:txBody>
      </p:sp>
      <p:sp>
        <p:nvSpPr>
          <p:cNvPr id="1048635" name="İçerik Yer Tutucusu 2"/>
          <p:cNvSpPr>
            <a:spLocks noGrp="1"/>
          </p:cNvSpPr>
          <p:nvPr>
            <p:ph sz="quarter" idx="1"/>
          </p:nvPr>
        </p:nvSpPr>
        <p:spPr/>
        <p:txBody>
          <a:bodyPr>
            <a:normAutofit/>
          </a:bodyPr>
          <a:lstStyle/>
          <a:p>
            <a:r>
              <a:rPr lang="tr-TR" sz="1600" dirty="0"/>
              <a:t>Güzel Sanatlar Lisesinin amacı; yetenekli olan öğrencilerin yaratıcı, yapıcı ve yorum yeteneklerini geliştirmek, öğrencileri yetenekleri doğrultusunda araştırıcı ve geliştirici çalışmalara yöneltmektir.</a:t>
            </a:r>
          </a:p>
          <a:p>
            <a:r>
              <a:rPr lang="tr-TR" sz="1600" dirty="0"/>
              <a:t>Müzik, Halk Müziği, Sanat Müziği ve Görsel Sanatlar bölümleri vardır.</a:t>
            </a:r>
          </a:p>
          <a:p>
            <a:r>
              <a:rPr lang="tr-TR" sz="1600" dirty="0"/>
              <a:t>Seçilen bölüme yönelik dersler müfredatta ayrıca verilmektedir.</a:t>
            </a:r>
          </a:p>
          <a:p>
            <a:r>
              <a:rPr lang="tr-TR" sz="1600" u="sng" dirty="0">
                <a:solidFill>
                  <a:srgbClr val="002060"/>
                </a:solidFill>
              </a:rPr>
              <a:t>Bu okullara yetenek sınavı ile öğrenci alınmaktadır.</a:t>
            </a:r>
          </a:p>
          <a:p>
            <a:r>
              <a:rPr lang="tr-TR" sz="1600" dirty="0"/>
              <a:t>Yetenek sınavında 50 (elli) ve üzerinde puan alanların; yetenek sınavının % 70’i ile ortaokul başarı puanının % 30’u alınarak 100 (yüz) tam puan üzerinden puan üstünlüğüne göre değerlendirme ve sıralama yapılarak öğrenci alınmaktadır.</a:t>
            </a:r>
          </a:p>
          <a:p>
            <a:r>
              <a:rPr lang="tr-TR" sz="1600" dirty="0"/>
              <a:t>Yetenek sınavı ilen öğrenci alan liseler için ayrıca yetenek sınavı ile öğrenci alan başvuru kılavuzu yayınlanmaktadır.</a:t>
            </a:r>
          </a:p>
          <a:p>
            <a:r>
              <a:rPr lang="tr-TR" sz="1600" dirty="0"/>
              <a:t>İlimizdeki lise Orhan </a:t>
            </a:r>
            <a:r>
              <a:rPr lang="tr-TR" sz="1600" dirty="0" err="1"/>
              <a:t>Şaik</a:t>
            </a:r>
            <a:r>
              <a:rPr lang="tr-TR" sz="1600" dirty="0"/>
              <a:t> Gökyay Güzel Sanatlar Lisesidir.</a:t>
            </a:r>
          </a:p>
          <a:p>
            <a:r>
              <a:rPr lang="tr-TR" sz="1600" dirty="0"/>
              <a:t>Yetenek sınavı takvimi ve alım şartları için kılavuz incelenmelidir.</a:t>
            </a:r>
          </a:p>
          <a:p>
            <a:r>
              <a:rPr lang="tr-TR" sz="1600" dirty="0"/>
              <a:t>Güzel Sanatlar Lisesinden mezun olanlar daha çok konservatuarları, ilgili bölümün eğitim fakültelerini (müzik öğretmenliği, resim öğretmenliği vb.) grafik tasarım gibi alanları seçmektedirler.</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1 Başlık"/>
          <p:cNvSpPr txBox="1"/>
          <p:nvPr/>
        </p:nvSpPr>
        <p:spPr>
          <a:xfrm>
            <a:off x="1867532" y="168559"/>
            <a:ext cx="8229600" cy="1228998"/>
          </a:xfrm>
          <a:prstGeom prst="rect">
            <a:avLst/>
          </a:prstGeom>
          <a:solidFill>
            <a:schemeClr val="accent3">
              <a:lumMod val="60000"/>
              <a:lumOff val="40000"/>
            </a:schemeClr>
          </a:solidFill>
          <a:ln cmpd="sng">
            <a:solidFill>
              <a:schemeClr val="tx1"/>
            </a:solidFill>
          </a:ln>
        </p:spPr>
        <p:txBody>
          <a:bodyPr vert="horz" lIns="0" tIns="45720" rIns="0" bIns="45720" rtlCol="0" anchor="b">
            <a:norm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tr-TR" b="1">
                <a:solidFill>
                  <a:srgbClr val="7030A0"/>
                </a:solidFill>
              </a:rPr>
              <a:t>MERKEZİ SINAVLA ÖĞRENCİ ALAN LİSELER</a:t>
            </a:r>
            <a:endParaRPr lang="tr-TR" b="1" dirty="0">
              <a:solidFill>
                <a:srgbClr val="7030A0"/>
              </a:solidFill>
            </a:endParaRPr>
          </a:p>
        </p:txBody>
      </p:sp>
      <p:sp>
        <p:nvSpPr>
          <p:cNvPr id="1048652" name="3 İçerik Yer Tutucusu"/>
          <p:cNvSpPr txBox="1"/>
          <p:nvPr/>
        </p:nvSpPr>
        <p:spPr>
          <a:xfrm>
            <a:off x="1133872" y="2314802"/>
            <a:ext cx="2267744" cy="2232249"/>
          </a:xfrm>
          <a:prstGeom prst="rightArrow">
            <a:avLst/>
          </a:prstGeom>
          <a:solidFill>
            <a:srgbClr val="FF0000"/>
          </a:solidFill>
        </p:spPr>
        <p:style>
          <a:lnRef idx="1">
            <a:schemeClr val="accent5"/>
          </a:lnRef>
          <a:fillRef idx="3">
            <a:schemeClr val="accent5"/>
          </a:fillRef>
          <a:effectRef idx="2">
            <a:schemeClr val="accent5"/>
          </a:effectRef>
          <a:fontRef idx="minor">
            <a:schemeClr val="lt1"/>
          </a:fontRef>
        </p:style>
        <p:txBody>
          <a:bodyPr vert="horz" lIns="0" tIns="45720" rIns="0" bIns="45720" rtlCol="0" anchor="ctr">
            <a:normAutofit/>
          </a:bodyPr>
          <a:lst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lt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lt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lt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lt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lt1"/>
                </a:solidFill>
                <a:latin typeface="+mn-lt"/>
                <a:ea typeface="+mn-ea"/>
                <a:cs typeface="+mn-cs"/>
              </a:defRPr>
            </a:lvl9pPr>
          </a:lstStyle>
          <a:p>
            <a:pPr algn="ctr">
              <a:buFont typeface="Wingdings" panose="05000000000000000000" pitchFamily="2" charset="2"/>
              <a:buNone/>
            </a:pPr>
            <a:r>
              <a:rPr lang="tr-TR" sz="2400" dirty="0">
                <a:solidFill>
                  <a:schemeClr val="tx1"/>
                </a:solidFill>
              </a:rPr>
              <a:t>    </a:t>
            </a:r>
            <a:r>
              <a:rPr lang="tr-TR" sz="2400" b="1" dirty="0">
                <a:solidFill>
                  <a:schemeClr val="tx1"/>
                </a:solidFill>
              </a:rPr>
              <a:t>FEN LİSELERİ</a:t>
            </a:r>
          </a:p>
        </p:txBody>
      </p:sp>
      <p:sp>
        <p:nvSpPr>
          <p:cNvPr id="1048653" name="3 İçerik Yer Tutucusu"/>
          <p:cNvSpPr txBox="1"/>
          <p:nvPr/>
        </p:nvSpPr>
        <p:spPr>
          <a:xfrm>
            <a:off x="4265712" y="2420887"/>
            <a:ext cx="2267744" cy="2232249"/>
          </a:xfrm>
          <a:prstGeom prst="rightArrow">
            <a:avLst/>
          </a:prstGeom>
          <a:solidFill>
            <a:srgbClr val="FFFF00"/>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83804" lnSpcReduction="10000"/>
          </a:bodyPr>
          <a:lstStyle/>
          <a:p>
            <a:pPr marL="342900" marR="0" lvl="0" indent="-342900" algn="ctr" defTabSz="914400" rtl="0" eaLnBrk="1" fontAlgn="auto" latinLnBrk="0" hangingPunct="1">
              <a:lnSpc>
                <a:spcPct val="100000"/>
              </a:lnSpc>
              <a:spcBef>
                <a:spcPct val="20000"/>
              </a:spcBef>
              <a:spcAft>
                <a:spcPts val="0"/>
              </a:spcAft>
              <a:buClrTx/>
              <a:buSzTx/>
            </a:pPr>
            <a:r>
              <a:rPr kumimoji="0" lang="tr-TR" sz="3200" b="1" i="0" u="none" strike="noStrike" kern="1200" cap="none" spc="0" normalizeH="0" baseline="0" noProof="0" dirty="0">
                <a:ln>
                  <a:noFill/>
                </a:ln>
                <a:solidFill>
                  <a:schemeClr val="tx1"/>
                </a:solidFill>
                <a:effectLst/>
                <a:uLnTx/>
                <a:uFillTx/>
                <a:latin typeface="+mn-lt"/>
                <a:ea typeface="+mn-ea"/>
                <a:cs typeface="+mn-cs"/>
              </a:rPr>
              <a:t>     </a:t>
            </a:r>
            <a:r>
              <a:rPr kumimoji="0" lang="tr-TR" sz="2300" b="1" i="0" u="none" strike="noStrike" kern="1200" cap="none" spc="0" normalizeH="0" baseline="0" noProof="0" dirty="0">
                <a:ln>
                  <a:noFill/>
                </a:ln>
                <a:solidFill>
                  <a:schemeClr val="tx1"/>
                </a:solidFill>
                <a:effectLst/>
                <a:uLnTx/>
                <a:uFillTx/>
                <a:latin typeface="+mn-lt"/>
                <a:ea typeface="+mn-ea"/>
                <a:cs typeface="+mn-cs"/>
              </a:rPr>
              <a:t>SOSYAL</a:t>
            </a:r>
            <a:r>
              <a:rPr kumimoji="0" lang="tr-TR" sz="2300" b="1" i="0" u="none" strike="noStrike" kern="1200" cap="none" spc="0" normalizeH="0" noProof="0" dirty="0">
                <a:ln>
                  <a:noFill/>
                </a:ln>
                <a:solidFill>
                  <a:schemeClr val="tx1"/>
                </a:solidFill>
                <a:effectLst/>
                <a:uLnTx/>
                <a:uFillTx/>
                <a:latin typeface="+mn-lt"/>
                <a:ea typeface="+mn-ea"/>
                <a:cs typeface="+mn-cs"/>
              </a:rPr>
              <a:t> BİLİMLER LİSELERİ</a:t>
            </a:r>
            <a:endParaRPr kumimoji="0" lang="tr-TR" sz="2300" b="1" i="0" u="none" strike="noStrike" kern="1200" cap="none" spc="0" normalizeH="0" baseline="0" noProof="0" dirty="0">
              <a:ln>
                <a:noFill/>
              </a:ln>
              <a:solidFill>
                <a:schemeClr val="tx1"/>
              </a:solidFill>
              <a:effectLst/>
              <a:uLnTx/>
              <a:uFillTx/>
              <a:latin typeface="+mn-lt"/>
              <a:ea typeface="+mn-ea"/>
              <a:cs typeface="+mn-cs"/>
            </a:endParaRPr>
          </a:p>
        </p:txBody>
      </p:sp>
      <p:sp>
        <p:nvSpPr>
          <p:cNvPr id="1048654" name="3 İçerik Yer Tutucusu"/>
          <p:cNvSpPr txBox="1"/>
          <p:nvPr/>
        </p:nvSpPr>
        <p:spPr>
          <a:xfrm>
            <a:off x="8123921" y="2314803"/>
            <a:ext cx="2267744" cy="2232249"/>
          </a:xfrm>
          <a:prstGeom prst="rightArrow">
            <a:avLst/>
          </a:prstGeom>
          <a:solidFill>
            <a:schemeClr val="accent1"/>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25000" lnSpcReduction="20000"/>
          </a:bodyPr>
          <a:lstStyle/>
          <a:p>
            <a:pPr marL="342900" lvl="0" indent="-342900" algn="ctr">
              <a:spcBef>
                <a:spcPct val="20000"/>
              </a:spcBef>
            </a:pPr>
            <a:r>
              <a:rPr kumimoji="0" lang="tr-TR" sz="4800" b="1" i="0" u="none" strike="noStrike" kern="1200" cap="none" spc="0" normalizeH="0" baseline="0" noProof="0" dirty="0">
                <a:ln>
                  <a:noFill/>
                </a:ln>
                <a:solidFill>
                  <a:schemeClr val="tx1"/>
                </a:solidFill>
                <a:effectLst/>
                <a:uLnTx/>
                <a:uFillTx/>
              </a:rPr>
              <a:t>       ÖZEL</a:t>
            </a:r>
            <a:r>
              <a:rPr kumimoji="0" lang="tr-TR" sz="4800" b="1" i="0" u="none" strike="noStrike" kern="1200" cap="none" spc="0" normalizeH="0" noProof="0" dirty="0">
                <a:ln>
                  <a:noFill/>
                </a:ln>
                <a:solidFill>
                  <a:schemeClr val="tx1"/>
                </a:solidFill>
                <a:effectLst/>
                <a:uLnTx/>
                <a:uFillTx/>
              </a:rPr>
              <a:t> </a:t>
            </a:r>
            <a:r>
              <a:rPr lang="tr-TR" sz="4800" b="1" dirty="0">
                <a:solidFill>
                  <a:schemeClr val="bg1"/>
                </a:solidFill>
              </a:rPr>
              <a:t> </a:t>
            </a:r>
          </a:p>
          <a:p>
            <a:pPr marL="342900" lvl="0" indent="-342900" algn="ctr">
              <a:spcBef>
                <a:spcPct val="20000"/>
              </a:spcBef>
            </a:pPr>
            <a:r>
              <a:rPr lang="tr-TR" sz="4800" b="1" dirty="0">
                <a:solidFill>
                  <a:schemeClr val="bg1"/>
                </a:solidFill>
              </a:rPr>
              <a:t>ÖZEL PROGRAM</a:t>
            </a:r>
          </a:p>
          <a:p>
            <a:pPr marL="342900" lvl="0" indent="-342900" algn="ctr">
              <a:spcBef>
                <a:spcPct val="20000"/>
              </a:spcBef>
            </a:pPr>
            <a:r>
              <a:rPr lang="tr-TR" sz="4800" b="1" dirty="0">
                <a:solidFill>
                  <a:schemeClr val="bg1"/>
                </a:solidFill>
              </a:rPr>
              <a:t> YA DA </a:t>
            </a:r>
          </a:p>
          <a:p>
            <a:pPr marL="342900" lvl="0" indent="-342900" algn="ctr">
              <a:spcBef>
                <a:spcPct val="20000"/>
              </a:spcBef>
            </a:pPr>
            <a:r>
              <a:rPr lang="tr-TR" sz="4800" b="1" dirty="0">
                <a:solidFill>
                  <a:schemeClr val="bg1"/>
                </a:solidFill>
              </a:rPr>
              <a:t>PROJE UYGULAYAN LİSELER </a:t>
            </a:r>
            <a:r>
              <a:rPr kumimoji="0" lang="tr-TR" sz="3200" b="1" i="0" u="none" strike="noStrike" kern="1200" cap="none" spc="0" normalizeH="0" noProof="0" dirty="0">
                <a:ln>
                  <a:noFill/>
                </a:ln>
                <a:solidFill>
                  <a:schemeClr val="tx1"/>
                </a:solidFill>
                <a:effectLst/>
                <a:uLnTx/>
                <a:uFillTx/>
                <a:latin typeface="+mn-lt"/>
                <a:ea typeface="+mn-ea"/>
                <a:cs typeface="+mn-cs"/>
              </a:rPr>
              <a:t>PROGRAM YA DA PROJE UYGULAYAN LİSELER</a:t>
            </a:r>
            <a:endParaRPr kumimoji="0" lang="tr-TR" sz="3200" b="1" i="0" u="none" strike="noStrike" kern="1200" cap="none" spc="0" normalizeH="0" baseline="0" noProof="0" dirty="0">
              <a:ln>
                <a:noFill/>
              </a:ln>
              <a:solidFill>
                <a:schemeClr val="tx1"/>
              </a:solidFill>
              <a:effectLst/>
              <a:uLnTx/>
              <a:uFillTx/>
              <a:latin typeface="+mn-lt"/>
              <a:ea typeface="+mn-ea"/>
              <a:cs typeface="+mn-cs"/>
            </a:endParaRPr>
          </a:p>
        </p:txBody>
      </p:sp>
      <p:sp>
        <p:nvSpPr>
          <p:cNvPr id="1048655" name="3 İçerik Yer Tutucusu"/>
          <p:cNvSpPr txBox="1"/>
          <p:nvPr/>
        </p:nvSpPr>
        <p:spPr>
          <a:xfrm>
            <a:off x="6194816" y="4547051"/>
            <a:ext cx="2267744" cy="2232249"/>
          </a:xfrm>
          <a:prstGeom prst="rightArrow">
            <a:avLst/>
          </a:prstGeom>
          <a:solidFill>
            <a:srgbClr val="FFFF00"/>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fontScale="79457" lnSpcReduction="10000"/>
          </a:bodyPr>
          <a:lstStyle/>
          <a:p>
            <a:pPr marL="342900" marR="0" lvl="0" indent="-342900" algn="ctr" defTabSz="914400" rtl="0" eaLnBrk="1" fontAlgn="auto" latinLnBrk="0" hangingPunct="1">
              <a:lnSpc>
                <a:spcPct val="100000"/>
              </a:lnSpc>
              <a:spcBef>
                <a:spcPct val="20000"/>
              </a:spcBef>
              <a:spcAft>
                <a:spcPts val="0"/>
              </a:spcAft>
              <a:buClrTx/>
              <a:buSzTx/>
            </a:pPr>
            <a:r>
              <a:rPr kumimoji="0" lang="tr-TR" sz="3200" b="1" i="0" u="none" strike="noStrike" kern="1200" cap="none" spc="0" normalizeH="0" baseline="0" noProof="0" dirty="0">
                <a:ln>
                  <a:noFill/>
                </a:ln>
                <a:solidFill>
                  <a:schemeClr val="tx1"/>
                </a:solidFill>
                <a:effectLst/>
                <a:uLnTx/>
                <a:uFillTx/>
                <a:latin typeface="+mn-lt"/>
                <a:ea typeface="+mn-ea"/>
                <a:cs typeface="+mn-cs"/>
              </a:rPr>
              <a:t>     </a:t>
            </a:r>
            <a:r>
              <a:rPr kumimoji="0" lang="en-US" altLang="tr" sz="2300" b="1" i="0" u="none" strike="noStrike" kern="1200" cap="none" spc="0" normalizeH="0" baseline="0" noProof="0" dirty="0">
                <a:ln>
                  <a:noFill/>
                </a:ln>
                <a:solidFill>
                  <a:schemeClr val="tx1"/>
                </a:solidFill>
                <a:effectLst/>
                <a:uLnTx/>
                <a:uFillTx/>
                <a:latin typeface="+mn-lt"/>
                <a:ea typeface="+mn-ea"/>
                <a:cs typeface="+mn-cs"/>
              </a:rPr>
              <a:t>BAZI ANADOLU </a:t>
            </a:r>
            <a:r>
              <a:rPr kumimoji="0" lang="tr-TR" sz="2300" b="1" i="0" u="none" strike="noStrike" kern="1200" cap="none" spc="0" normalizeH="0" noProof="0" dirty="0">
                <a:ln>
                  <a:noFill/>
                </a:ln>
                <a:solidFill>
                  <a:schemeClr val="tx1"/>
                </a:solidFill>
                <a:effectLst/>
                <a:uLnTx/>
                <a:uFillTx/>
                <a:latin typeface="+mn-lt"/>
                <a:ea typeface="+mn-ea"/>
                <a:cs typeface="+mn-cs"/>
              </a:rPr>
              <a:t>LİSELERİ</a:t>
            </a:r>
            <a:endParaRPr kumimoji="0" lang="tr-TR" sz="23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Başlık 1"/>
          <p:cNvSpPr>
            <a:spLocks noGrp="1"/>
          </p:cNvSpPr>
          <p:nvPr>
            <p:ph type="title"/>
          </p:nvPr>
        </p:nvSpPr>
        <p:spPr>
          <a:xfrm>
            <a:off x="1230132" y="240030"/>
            <a:ext cx="10414165" cy="1096962"/>
          </a:xfrm>
        </p:spPr>
        <p:txBody>
          <a:bodyPr>
            <a:normAutofit fontScale="90000"/>
          </a:bodyPr>
          <a:lstStyle/>
          <a:p>
            <a:r>
              <a:rPr lang="tr-TR" dirty="0"/>
              <a:t>Kastamonu’da Merkezi Yerleştirme(Sınavla) Öğrenci Alan Okullar</a:t>
            </a:r>
          </a:p>
        </p:txBody>
      </p:sp>
      <p:sp>
        <p:nvSpPr>
          <p:cNvPr id="1048657" name="İçerik Yer Tutucusu 2"/>
          <p:cNvSpPr>
            <a:spLocks noGrp="1"/>
          </p:cNvSpPr>
          <p:nvPr>
            <p:ph sz="quarter" idx="1"/>
          </p:nvPr>
        </p:nvSpPr>
        <p:spPr>
          <a:xfrm>
            <a:off x="457202" y="1399430"/>
            <a:ext cx="10578904" cy="5287618"/>
          </a:xfrm>
        </p:spPr>
        <p:txBody>
          <a:bodyPr>
            <a:noAutofit/>
          </a:bodyPr>
          <a:lstStyle/>
          <a:p>
            <a:pPr>
              <a:lnSpc>
                <a:spcPct val="100000"/>
              </a:lnSpc>
              <a:spcBef>
                <a:spcPts val="1200"/>
              </a:spcBef>
            </a:pPr>
            <a:r>
              <a:rPr lang="tr-TR" sz="1400" dirty="0">
                <a:solidFill>
                  <a:srgbClr val="002060"/>
                </a:solidFill>
              </a:rPr>
              <a:t>Kastamonu Fen Lisesi</a:t>
            </a:r>
          </a:p>
          <a:p>
            <a:pPr>
              <a:lnSpc>
                <a:spcPct val="100000"/>
              </a:lnSpc>
              <a:spcBef>
                <a:spcPts val="1200"/>
              </a:spcBef>
            </a:pPr>
            <a:r>
              <a:rPr lang="tr-TR" sz="1400" dirty="0">
                <a:solidFill>
                  <a:srgbClr val="002060"/>
                </a:solidFill>
              </a:rPr>
              <a:t>Taşköprü Fen Lisesi</a:t>
            </a:r>
          </a:p>
          <a:p>
            <a:pPr>
              <a:lnSpc>
                <a:spcPct val="100000"/>
              </a:lnSpc>
              <a:spcBef>
                <a:spcPts val="1200"/>
              </a:spcBef>
            </a:pPr>
            <a:r>
              <a:rPr lang="tr-TR" sz="1400" dirty="0">
                <a:solidFill>
                  <a:srgbClr val="002060"/>
                </a:solidFill>
              </a:rPr>
              <a:t>Tosya Fen Lisesi</a:t>
            </a:r>
          </a:p>
          <a:p>
            <a:pPr>
              <a:lnSpc>
                <a:spcPct val="100000"/>
              </a:lnSpc>
              <a:spcBef>
                <a:spcPts val="1200"/>
              </a:spcBef>
            </a:pPr>
            <a:r>
              <a:rPr lang="tr-TR" sz="1400" dirty="0">
                <a:solidFill>
                  <a:srgbClr val="002060"/>
                </a:solidFill>
              </a:rPr>
              <a:t>Abdurrahmanpaşa Lisesi</a:t>
            </a:r>
          </a:p>
          <a:p>
            <a:pPr>
              <a:lnSpc>
                <a:spcPct val="100000"/>
              </a:lnSpc>
              <a:spcBef>
                <a:spcPts val="1200"/>
              </a:spcBef>
            </a:pPr>
            <a:r>
              <a:rPr lang="tr-TR" sz="1400" dirty="0">
                <a:solidFill>
                  <a:srgbClr val="002060"/>
                </a:solidFill>
              </a:rPr>
              <a:t>İnebolu Prof. Dr. Fuat Sezgin Anadolu Lisesi</a:t>
            </a:r>
          </a:p>
          <a:p>
            <a:pPr>
              <a:lnSpc>
                <a:spcPct val="100000"/>
              </a:lnSpc>
              <a:spcBef>
                <a:spcPts val="1200"/>
              </a:spcBef>
            </a:pPr>
            <a:r>
              <a:rPr lang="tr-TR" sz="1400" dirty="0">
                <a:solidFill>
                  <a:srgbClr val="002060"/>
                </a:solidFill>
              </a:rPr>
              <a:t>Prof. Dr. Saime İnal </a:t>
            </a:r>
            <a:r>
              <a:rPr lang="tr-TR" sz="1400" dirty="0" err="1">
                <a:solidFill>
                  <a:srgbClr val="002060"/>
                </a:solidFill>
              </a:rPr>
              <a:t>Savi</a:t>
            </a:r>
            <a:r>
              <a:rPr lang="tr-TR" sz="1400" dirty="0">
                <a:solidFill>
                  <a:srgbClr val="002060"/>
                </a:solidFill>
              </a:rPr>
              <a:t> Sosyal Bilimler Lisesi</a:t>
            </a:r>
          </a:p>
          <a:p>
            <a:pPr>
              <a:lnSpc>
                <a:spcPct val="100000"/>
              </a:lnSpc>
              <a:spcBef>
                <a:spcPts val="1200"/>
              </a:spcBef>
            </a:pPr>
            <a:r>
              <a:rPr lang="tr-TR" sz="1400" dirty="0">
                <a:solidFill>
                  <a:srgbClr val="002060"/>
                </a:solidFill>
              </a:rPr>
              <a:t>Hüma Hatun Kız Anadolu İmam Hatip Lisesi</a:t>
            </a:r>
          </a:p>
          <a:p>
            <a:pPr>
              <a:lnSpc>
                <a:spcPct val="100000"/>
              </a:lnSpc>
              <a:spcBef>
                <a:spcPts val="1200"/>
              </a:spcBef>
            </a:pPr>
            <a:r>
              <a:rPr lang="tr-TR" sz="1400" dirty="0">
                <a:solidFill>
                  <a:srgbClr val="002060"/>
                </a:solidFill>
              </a:rPr>
              <a:t>Tosya Kız Anadolu İmam Hatip Lisesi</a:t>
            </a:r>
          </a:p>
          <a:p>
            <a:pPr>
              <a:lnSpc>
                <a:spcPct val="100000"/>
              </a:lnSpc>
              <a:spcBef>
                <a:spcPts val="1200"/>
              </a:spcBef>
            </a:pPr>
            <a:r>
              <a:rPr lang="tr-TR" sz="1400" dirty="0">
                <a:solidFill>
                  <a:srgbClr val="002060"/>
                </a:solidFill>
              </a:rPr>
              <a:t>Taşköprü  </a:t>
            </a:r>
            <a:r>
              <a:rPr lang="tr-TR" sz="1400" dirty="0" smtClean="0">
                <a:solidFill>
                  <a:srgbClr val="002060"/>
                </a:solidFill>
              </a:rPr>
              <a:t>Anadolu </a:t>
            </a:r>
            <a:r>
              <a:rPr lang="tr-TR" sz="1400" dirty="0">
                <a:solidFill>
                  <a:srgbClr val="002060"/>
                </a:solidFill>
              </a:rPr>
              <a:t>İmam Hatip Lisesi</a:t>
            </a:r>
          </a:p>
          <a:p>
            <a:pPr>
              <a:lnSpc>
                <a:spcPct val="100000"/>
              </a:lnSpc>
              <a:spcBef>
                <a:spcPts val="1200"/>
              </a:spcBef>
            </a:pPr>
            <a:r>
              <a:rPr lang="tr-TR" sz="1400" dirty="0">
                <a:solidFill>
                  <a:srgbClr val="002060"/>
                </a:solidFill>
              </a:rPr>
              <a:t>Kastamonu Anadolu İmam Hatip Lisesi</a:t>
            </a:r>
          </a:p>
          <a:p>
            <a:pPr>
              <a:lnSpc>
                <a:spcPct val="100000"/>
              </a:lnSpc>
              <a:spcBef>
                <a:spcPts val="1200"/>
              </a:spcBef>
            </a:pPr>
            <a:r>
              <a:rPr lang="tr-TR" sz="1400" dirty="0">
                <a:solidFill>
                  <a:srgbClr val="002060"/>
                </a:solidFill>
              </a:rPr>
              <a:t>Özlem Burma Mesleki ve Teknik Anadolu Lisesi(Endüstriyel Otomasyon Bölümü)</a:t>
            </a:r>
          </a:p>
          <a:p>
            <a:pPr>
              <a:lnSpc>
                <a:spcPct val="100000"/>
              </a:lnSpc>
              <a:spcBef>
                <a:spcPts val="1200"/>
              </a:spcBef>
            </a:pPr>
            <a:r>
              <a:rPr lang="fi-FI" sz="1400" dirty="0">
                <a:solidFill>
                  <a:srgbClr val="002060"/>
                </a:solidFill>
              </a:rPr>
              <a:t>Kastamonu </a:t>
            </a:r>
            <a:r>
              <a:rPr lang="tr-TR" sz="1400" dirty="0" smtClean="0">
                <a:solidFill>
                  <a:srgbClr val="002060"/>
                </a:solidFill>
              </a:rPr>
              <a:t> Taşmektep </a:t>
            </a:r>
            <a:r>
              <a:rPr lang="fi-FI" sz="1400" dirty="0" smtClean="0">
                <a:solidFill>
                  <a:srgbClr val="002060"/>
                </a:solidFill>
              </a:rPr>
              <a:t>Mesleki </a:t>
            </a:r>
            <a:r>
              <a:rPr lang="fi-FI" sz="1400" dirty="0">
                <a:solidFill>
                  <a:srgbClr val="002060"/>
                </a:solidFill>
              </a:rPr>
              <a:t>ve Teknik Anadolu Lisesi</a:t>
            </a:r>
            <a:r>
              <a:rPr lang="tr-TR" sz="1400" dirty="0">
                <a:solidFill>
                  <a:srgbClr val="002060"/>
                </a:solidFill>
              </a:rPr>
              <a:t> (Bilişim Teknolojileri Bölümü)</a:t>
            </a:r>
          </a:p>
          <a:p>
            <a:pPr>
              <a:lnSpc>
                <a:spcPct val="100000"/>
              </a:lnSpc>
              <a:spcBef>
                <a:spcPts val="1200"/>
              </a:spcBef>
            </a:pPr>
            <a:r>
              <a:rPr lang="fi-FI" sz="1400" dirty="0">
                <a:solidFill>
                  <a:srgbClr val="002060"/>
                </a:solidFill>
              </a:rPr>
              <a:t>Kastamonu </a:t>
            </a:r>
            <a:r>
              <a:rPr lang="tr-TR" sz="1400" dirty="0" smtClean="0">
                <a:solidFill>
                  <a:srgbClr val="002060"/>
                </a:solidFill>
              </a:rPr>
              <a:t> Taşmektep </a:t>
            </a:r>
            <a:r>
              <a:rPr lang="fi-FI" sz="1400" dirty="0" smtClean="0">
                <a:solidFill>
                  <a:srgbClr val="002060"/>
                </a:solidFill>
              </a:rPr>
              <a:t>Mesleki </a:t>
            </a:r>
            <a:r>
              <a:rPr lang="fi-FI" sz="1400" dirty="0">
                <a:solidFill>
                  <a:srgbClr val="002060"/>
                </a:solidFill>
              </a:rPr>
              <a:t>ve Teknik Anadolu Lisesi</a:t>
            </a:r>
            <a:r>
              <a:rPr lang="tr-TR" sz="1400" dirty="0">
                <a:solidFill>
                  <a:srgbClr val="002060"/>
                </a:solidFill>
              </a:rPr>
              <a:t> (Motorlu Araçlar Teknolojisi Bölümü)   </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5" name="Başlık 1"/>
          <p:cNvSpPr txBox="1">
            <a:spLocks noGrp="1"/>
          </p:cNvSpPr>
          <p:nvPr>
            <p:ph idx="4294967295"/>
          </p:nvPr>
        </p:nvSpPr>
        <p:spPr>
          <a:xfrm>
            <a:off x="1135380" y="2181543"/>
            <a:ext cx="9982200" cy="1739900"/>
          </a:xfrm>
          <a:prstGeom prst="rect">
            <a:avLst/>
          </a:prstGeom>
        </p:spPr>
        <p:txBody>
          <a:bodyPr>
            <a:norm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tr-TR" sz="3600" b="1" dirty="0">
                <a:solidFill>
                  <a:schemeClr val="accent6">
                    <a:lumMod val="50000"/>
                  </a:schemeClr>
                </a:solidFill>
              </a:rPr>
              <a:t>DİNLEDİĞİNİZ İÇİN TEŞEKKÜRLER</a:t>
            </a:r>
            <a:r>
              <a:rPr lang="tr-TR" sz="3600" b="1" dirty="0">
                <a:solidFill>
                  <a:schemeClr val="accent6">
                    <a:lumMod val="50000"/>
                  </a:schemeClr>
                </a:solidFill>
                <a:sym typeface="Wingdings" pitchFamily="2" charset="2"/>
              </a:rPr>
              <a:t>.</a:t>
            </a:r>
            <a:r>
              <a:rPr lang="tr-TR" sz="2400" dirty="0"/>
              <a:t/>
            </a:r>
            <a:br>
              <a:rPr lang="tr-TR" sz="2400" dirty="0"/>
            </a:br>
            <a:r>
              <a:rPr lang="tr-TR" dirty="0"/>
              <a:t/>
            </a:r>
            <a:br>
              <a:rPr lang="tr-TR" dirty="0"/>
            </a:br>
            <a:endParaRPr lang="tr-TR" dirty="0"/>
          </a:p>
        </p:txBody>
      </p:sp>
      <p:pic>
        <p:nvPicPr>
          <p:cNvPr id="3" name="Picture 2" descr="C:\Users\Toshiba\Desktop\WhatsApp Image 2022-08-23 at 12.54.29.jpeg"/>
          <p:cNvPicPr>
            <a:picLocks noChangeAspect="1" noChangeArrowheads="1"/>
          </p:cNvPicPr>
          <p:nvPr/>
        </p:nvPicPr>
        <p:blipFill>
          <a:blip r:embed="rId2"/>
          <a:srcRect/>
          <a:stretch>
            <a:fillRect/>
          </a:stretch>
        </p:blipFill>
        <p:spPr bwMode="auto">
          <a:xfrm>
            <a:off x="8336537" y="4391891"/>
            <a:ext cx="3488751" cy="1499322"/>
          </a:xfrm>
          <a:prstGeom prst="rect">
            <a:avLst/>
          </a:prstGeom>
          <a:noFill/>
        </p:spPr>
      </p:pic>
      <p:sp>
        <p:nvSpPr>
          <p:cNvPr id="4" name="3 Metin kutusu"/>
          <p:cNvSpPr txBox="1"/>
          <p:nvPr/>
        </p:nvSpPr>
        <p:spPr>
          <a:xfrm>
            <a:off x="925830" y="4972050"/>
            <a:ext cx="2491740" cy="461665"/>
          </a:xfrm>
          <a:prstGeom prst="rect">
            <a:avLst/>
          </a:prstGeom>
          <a:noFill/>
        </p:spPr>
        <p:txBody>
          <a:bodyPr wrap="square" rtlCol="0">
            <a:spAutoFit/>
          </a:bodyPr>
          <a:lstStyle/>
          <a:p>
            <a:pPr algn="ctr"/>
            <a:r>
              <a:rPr lang="tr-TR" sz="1200" b="1" dirty="0" smtClean="0">
                <a:solidFill>
                  <a:srgbClr val="FF0000"/>
                </a:solidFill>
              </a:rPr>
              <a:t>ORTAOKUL </a:t>
            </a:r>
            <a:r>
              <a:rPr lang="tr-TR" sz="1200" b="1" dirty="0" smtClean="0">
                <a:solidFill>
                  <a:srgbClr val="FF0000"/>
                </a:solidFill>
              </a:rPr>
              <a:t>İÇERİK HAZIRLAMA </a:t>
            </a:r>
            <a:r>
              <a:rPr lang="tr-TR" sz="1200" b="1" dirty="0" smtClean="0">
                <a:solidFill>
                  <a:srgbClr val="FF0000"/>
                </a:solidFill>
              </a:rPr>
              <a:t>KOMİSYONU-2022</a:t>
            </a:r>
            <a:endParaRPr lang="tr-TR" sz="1200" b="1" dirty="0">
              <a:solidFill>
                <a:srgbClr val="FF0000"/>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E2EA49D-2D23-2D2B-E76E-8DAB5B59277B}"/>
              </a:ext>
            </a:extLst>
          </p:cNvPr>
          <p:cNvSpPr>
            <a:spLocks noGrp="1"/>
          </p:cNvSpPr>
          <p:nvPr>
            <p:ph idx="1"/>
          </p:nvPr>
        </p:nvSpPr>
        <p:spPr>
          <a:xfrm>
            <a:off x="795867" y="922867"/>
            <a:ext cx="10557933" cy="5254096"/>
          </a:xfrm>
        </p:spPr>
        <p:txBody>
          <a:bodyPr>
            <a:normAutofit/>
          </a:bodyPr>
          <a:lstStyle/>
          <a:p>
            <a:endParaRPr lang="tr-TR" dirty="0"/>
          </a:p>
          <a:p>
            <a:endParaRPr lang="tr-TR" dirty="0">
              <a:latin typeface="Comic Sans MS" pitchFamily="66" charset="0"/>
            </a:endParaRPr>
          </a:p>
          <a:p>
            <a:r>
              <a:rPr lang="tr-TR" dirty="0"/>
              <a:t>Liselere yerleştirmede temel olarak 2 sistem kullanılır.</a:t>
            </a:r>
          </a:p>
          <a:p>
            <a:endParaRPr lang="tr-TR" dirty="0"/>
          </a:p>
          <a:p>
            <a:pPr marL="0" indent="0">
              <a:buNone/>
            </a:pPr>
            <a:r>
              <a:rPr lang="tr-TR" b="1" dirty="0"/>
              <a:t>1.Merkezi Yerleştirme </a:t>
            </a:r>
            <a:r>
              <a:rPr lang="tr-TR" dirty="0"/>
              <a:t>(Sınavla öğrenci alan okullar)</a:t>
            </a:r>
          </a:p>
          <a:p>
            <a:endParaRPr lang="tr-TR" dirty="0"/>
          </a:p>
          <a:p>
            <a:pPr marL="0" indent="0">
              <a:buNone/>
            </a:pPr>
            <a:r>
              <a:rPr lang="tr-TR" b="1" dirty="0"/>
              <a:t>2.Yerel Yerleştirme </a:t>
            </a:r>
            <a:r>
              <a:rPr lang="tr-TR" dirty="0"/>
              <a:t>(İkamet adresine göre öğrenci alan okullar)</a:t>
            </a:r>
          </a:p>
          <a:p>
            <a:endParaRPr lang="tr-TR" dirty="0"/>
          </a:p>
          <a:p>
            <a:r>
              <a:rPr lang="tr-TR" dirty="0"/>
              <a:t>Yetenek Sınavı (Güzel Sanatlar Liseleri, Spor Liseleri, Bazı Anadolu İmam Hatip Liseleri)</a:t>
            </a:r>
          </a:p>
        </p:txBody>
      </p:sp>
    </p:spTree>
    <p:extLst>
      <p:ext uri="{BB962C8B-B14F-4D97-AF65-F5344CB8AC3E}">
        <p14:creationId xmlns="" xmlns:p14="http://schemas.microsoft.com/office/powerpoint/2010/main" val="1937069267"/>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9214261-786E-C14B-9B2C-AFB21CC5D5EF}"/>
              </a:ext>
            </a:extLst>
          </p:cNvPr>
          <p:cNvSpPr>
            <a:spLocks noGrp="1"/>
          </p:cNvSpPr>
          <p:nvPr>
            <p:ph type="title"/>
          </p:nvPr>
        </p:nvSpPr>
        <p:spPr>
          <a:xfrm>
            <a:off x="748146" y="1133620"/>
            <a:ext cx="10363200" cy="1143000"/>
          </a:xfrm>
        </p:spPr>
        <p:txBody>
          <a:bodyPr>
            <a:normAutofit fontScale="90000"/>
          </a:bodyPr>
          <a:lstStyle/>
          <a:p>
            <a:r>
              <a:rPr lang="tr-TR" b="1" dirty="0">
                <a:solidFill>
                  <a:schemeClr val="accent1"/>
                </a:solidFill>
              </a:rPr>
              <a:t>MERKEZİ YERLEŞTİRME SİSTEMİ</a:t>
            </a:r>
            <a:r>
              <a:rPr lang="tr-TR" dirty="0">
                <a:solidFill>
                  <a:srgbClr val="00B050"/>
                </a:solidFill>
              </a:rPr>
              <a:t/>
            </a:r>
            <a:br>
              <a:rPr lang="tr-TR" dirty="0">
                <a:solidFill>
                  <a:srgbClr val="00B050"/>
                </a:solidFill>
              </a:rPr>
            </a:br>
            <a:endParaRPr lang="tr-TR" dirty="0"/>
          </a:p>
        </p:txBody>
      </p:sp>
      <p:sp>
        <p:nvSpPr>
          <p:cNvPr id="3" name="İçerik Yer Tutucusu 2">
            <a:extLst>
              <a:ext uri="{FF2B5EF4-FFF2-40B4-BE49-F238E27FC236}">
                <a16:creationId xmlns="" xmlns:a16="http://schemas.microsoft.com/office/drawing/2014/main" id="{CA280AD8-D4B2-EE9F-38C0-C8B8CC822888}"/>
              </a:ext>
            </a:extLst>
          </p:cNvPr>
          <p:cNvSpPr>
            <a:spLocks noGrp="1"/>
          </p:cNvSpPr>
          <p:nvPr>
            <p:ph idx="1"/>
          </p:nvPr>
        </p:nvSpPr>
        <p:spPr>
          <a:xfrm>
            <a:off x="651164" y="2286000"/>
            <a:ext cx="10931236" cy="3733800"/>
          </a:xfrm>
        </p:spPr>
        <p:txBody>
          <a:bodyPr>
            <a:normAutofit/>
          </a:bodyPr>
          <a:lstStyle/>
          <a:p>
            <a:endParaRPr lang="tr-TR" dirty="0">
              <a:solidFill>
                <a:srgbClr val="00B050"/>
              </a:solidFill>
            </a:endParaRPr>
          </a:p>
          <a:p>
            <a:r>
              <a:rPr lang="tr-TR" dirty="0">
                <a:ea typeface="Batang" pitchFamily="18" charset="-127"/>
              </a:rPr>
              <a:t>Milli Eğitim Bakanlığı tarafından her sene sınavla öğrenci alacak okullar belirlenir ve kontenjanları kamuoyuna açıklanır.</a:t>
            </a:r>
          </a:p>
          <a:p>
            <a:r>
              <a:rPr lang="tr-TR" dirty="0">
                <a:ea typeface="Batang" pitchFamily="18" charset="-127"/>
              </a:rPr>
              <a:t>Haziran ayında Liselere Giriş Sınavı yapılır.</a:t>
            </a:r>
          </a:p>
          <a:p>
            <a:pPr marL="0" indent="0">
              <a:buNone/>
            </a:pPr>
            <a:endParaRPr lang="tr-TR" dirty="0"/>
          </a:p>
          <a:p>
            <a:r>
              <a:rPr lang="tr-TR" i="1" u="sng" dirty="0"/>
              <a:t>Bu sınava girmek zorunlu değildir.</a:t>
            </a:r>
          </a:p>
        </p:txBody>
      </p:sp>
    </p:spTree>
    <p:extLst>
      <p:ext uri="{BB962C8B-B14F-4D97-AF65-F5344CB8AC3E}">
        <p14:creationId xmlns="" xmlns:p14="http://schemas.microsoft.com/office/powerpoint/2010/main" val="170142728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4A81B0D-D0B4-78FC-44AC-F4C5D74695DD}"/>
              </a:ext>
            </a:extLst>
          </p:cNvPr>
          <p:cNvSpPr>
            <a:spLocks noGrp="1"/>
          </p:cNvSpPr>
          <p:nvPr>
            <p:ph idx="1"/>
          </p:nvPr>
        </p:nvSpPr>
        <p:spPr>
          <a:xfrm>
            <a:off x="1018309" y="1233055"/>
            <a:ext cx="10203873" cy="4599709"/>
          </a:xfrm>
        </p:spPr>
        <p:txBody>
          <a:bodyPr>
            <a:normAutofit fontScale="85000" lnSpcReduction="10000"/>
          </a:bodyPr>
          <a:lstStyle/>
          <a:p>
            <a:r>
              <a:rPr lang="tr-TR" dirty="0"/>
              <a:t>Merkezi yerleştirme </a:t>
            </a:r>
            <a:r>
              <a:rPr lang="tr-TR" dirty="0" smtClean="0"/>
              <a:t>sisteminde;</a:t>
            </a:r>
          </a:p>
          <a:p>
            <a:pPr>
              <a:buNone/>
            </a:pPr>
            <a:r>
              <a:rPr lang="tr-TR" dirty="0" smtClean="0"/>
              <a:t>Öncelikle </a:t>
            </a:r>
            <a:r>
              <a:rPr lang="tr-TR" dirty="0"/>
              <a:t>öğrencilerin sınav puanlarına bakılır ve puanı yüksek olan öğrenci önce yerleştirilir</a:t>
            </a:r>
            <a:r>
              <a:rPr lang="tr-TR" dirty="0" smtClean="0"/>
              <a:t>.</a:t>
            </a:r>
          </a:p>
          <a:p>
            <a:pPr>
              <a:buNone/>
            </a:pPr>
            <a:endParaRPr lang="tr-TR" dirty="0"/>
          </a:p>
          <a:p>
            <a:pPr marL="0" indent="0">
              <a:buNone/>
            </a:pPr>
            <a:r>
              <a:rPr lang="tr-TR" b="1" dirty="0" smtClean="0"/>
              <a:t>Puanlarda </a:t>
            </a:r>
            <a:r>
              <a:rPr lang="tr-TR" b="1" dirty="0"/>
              <a:t>eşitlik </a:t>
            </a:r>
            <a:r>
              <a:rPr lang="tr-TR" b="1" dirty="0" smtClean="0"/>
              <a:t>varsa sırasıyla;</a:t>
            </a:r>
            <a:endParaRPr lang="tr-TR" b="1" dirty="0"/>
          </a:p>
          <a:p>
            <a:pPr marL="0" indent="0">
              <a:buNone/>
            </a:pPr>
            <a:endParaRPr lang="tr-TR" dirty="0"/>
          </a:p>
          <a:p>
            <a:pPr marL="0" indent="0">
              <a:buFont typeface="Wingdings" pitchFamily="2" charset="2"/>
              <a:buChar char="ü"/>
            </a:pPr>
            <a:r>
              <a:rPr lang="tr-TR" dirty="0" smtClean="0"/>
              <a:t>Ortaöğretim </a:t>
            </a:r>
            <a:r>
              <a:rPr lang="tr-TR" dirty="0"/>
              <a:t>Başarı Puan </a:t>
            </a:r>
            <a:r>
              <a:rPr lang="tr-TR" dirty="0" smtClean="0"/>
              <a:t>üstünlüğüne,</a:t>
            </a:r>
            <a:endParaRPr lang="tr-TR" dirty="0"/>
          </a:p>
          <a:p>
            <a:pPr marL="0" indent="0">
              <a:buFont typeface="Wingdings" pitchFamily="2" charset="2"/>
              <a:buChar char="ü"/>
            </a:pPr>
            <a:endParaRPr lang="tr-TR" dirty="0"/>
          </a:p>
          <a:p>
            <a:pPr marL="0" indent="0">
              <a:buFont typeface="Wingdings" pitchFamily="2" charset="2"/>
              <a:buChar char="ü"/>
            </a:pPr>
            <a:r>
              <a:rPr lang="tr-TR" dirty="0" smtClean="0"/>
              <a:t>Sırasıyla </a:t>
            </a:r>
            <a:r>
              <a:rPr lang="tr-TR" dirty="0"/>
              <a:t>8,7,6.sınıf Yıl son Başarı Puan </a:t>
            </a:r>
            <a:r>
              <a:rPr lang="tr-TR" dirty="0" smtClean="0"/>
              <a:t>üstünlüğüne,</a:t>
            </a:r>
            <a:endParaRPr lang="tr-TR" dirty="0"/>
          </a:p>
          <a:p>
            <a:pPr marL="0" indent="0">
              <a:buFont typeface="Wingdings" pitchFamily="2" charset="2"/>
              <a:buChar char="ü"/>
            </a:pPr>
            <a:endParaRPr lang="tr-TR" dirty="0"/>
          </a:p>
          <a:p>
            <a:pPr marL="0" indent="0">
              <a:buFont typeface="Wingdings" pitchFamily="2" charset="2"/>
              <a:buChar char="ü"/>
            </a:pPr>
            <a:r>
              <a:rPr lang="tr-TR" dirty="0" smtClean="0"/>
              <a:t>Tercih </a:t>
            </a:r>
            <a:r>
              <a:rPr lang="tr-TR" dirty="0" smtClean="0"/>
              <a:t>önceliğine,</a:t>
            </a:r>
            <a:endParaRPr lang="tr-TR" dirty="0"/>
          </a:p>
          <a:p>
            <a:pPr marL="0" indent="0">
              <a:buFont typeface="Wingdings" pitchFamily="2" charset="2"/>
              <a:buChar char="ü"/>
            </a:pPr>
            <a:endParaRPr lang="tr-TR" dirty="0"/>
          </a:p>
          <a:p>
            <a:pPr marL="0" indent="0">
              <a:buFont typeface="Wingdings" pitchFamily="2" charset="2"/>
              <a:buChar char="ü"/>
            </a:pPr>
            <a:r>
              <a:rPr lang="tr-TR" dirty="0" smtClean="0"/>
              <a:t>Doğum </a:t>
            </a:r>
            <a:r>
              <a:rPr lang="tr-TR" dirty="0"/>
              <a:t>tarihine göre yaşı küçük olana öncelik verilir.</a:t>
            </a:r>
          </a:p>
        </p:txBody>
      </p:sp>
    </p:spTree>
    <p:extLst>
      <p:ext uri="{BB962C8B-B14F-4D97-AF65-F5344CB8AC3E}">
        <p14:creationId xmlns="" xmlns:p14="http://schemas.microsoft.com/office/powerpoint/2010/main" val="814424794"/>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accent1"/>
                </a:solidFill>
              </a:rPr>
              <a:t>YEREL YERLEŞTİRME SİSTEMİ</a:t>
            </a:r>
            <a:endParaRPr lang="tr-TR" dirty="0">
              <a:solidFill>
                <a:schemeClr val="accent1"/>
              </a:solidFill>
            </a:endParaRPr>
          </a:p>
        </p:txBody>
      </p:sp>
      <p:sp>
        <p:nvSpPr>
          <p:cNvPr id="3" name="2 İçerik Yer Tutucusu"/>
          <p:cNvSpPr>
            <a:spLocks noGrp="1"/>
          </p:cNvSpPr>
          <p:nvPr>
            <p:ph sz="quarter" idx="1"/>
          </p:nvPr>
        </p:nvSpPr>
        <p:spPr>
          <a:xfrm>
            <a:off x="789709" y="1814944"/>
            <a:ext cx="10792691" cy="4204855"/>
          </a:xfrm>
        </p:spPr>
        <p:txBody>
          <a:bodyPr/>
          <a:lstStyle/>
          <a:p>
            <a:pPr>
              <a:buFont typeface="Wingdings" pitchFamily="2" charset="2"/>
              <a:buChar char="Ø"/>
            </a:pPr>
            <a:r>
              <a:rPr lang="tr-TR" dirty="0" smtClean="0"/>
              <a:t>Yerel yerleştirme sistemine göre öğrenciler, ikamet adreslerine göre okullara yerleştirilirler.</a:t>
            </a:r>
          </a:p>
          <a:p>
            <a:pPr>
              <a:buFont typeface="Wingdings" pitchFamily="2" charset="2"/>
              <a:buChar char="Ø"/>
            </a:pPr>
            <a:endParaRPr lang="tr-TR" dirty="0" smtClean="0"/>
          </a:p>
          <a:p>
            <a:pPr>
              <a:buFont typeface="Wingdings" pitchFamily="2" charset="2"/>
              <a:buChar char="Ø"/>
            </a:pPr>
            <a:r>
              <a:rPr lang="tr-TR" dirty="0" smtClean="0"/>
              <a:t>İkamet adresinde eşitlik bozulmazsa yani iki öğrencide kayıt alanında ise, </a:t>
            </a:r>
            <a:r>
              <a:rPr lang="tr-TR" dirty="0" err="1" smtClean="0"/>
              <a:t>OBP’si</a:t>
            </a:r>
            <a:r>
              <a:rPr lang="tr-TR" dirty="0" smtClean="0"/>
              <a:t> yüksek olan öğrenci okula yerleştirilir.</a:t>
            </a:r>
          </a:p>
          <a:p>
            <a:pPr>
              <a:buFont typeface="Wingdings" pitchFamily="2" charset="2"/>
              <a:buChar char="Ø"/>
            </a:pPr>
            <a:endParaRPr lang="tr-TR" dirty="0" smtClean="0"/>
          </a:p>
          <a:p>
            <a:pPr>
              <a:buFont typeface="Wingdings" pitchFamily="2" charset="2"/>
              <a:buChar char="Ø"/>
            </a:pPr>
            <a:r>
              <a:rPr lang="tr-TR" dirty="0" smtClean="0"/>
              <a:t>Eşitlik devam ederse sırasıyla 8,7,6.sınıf  </a:t>
            </a:r>
            <a:r>
              <a:rPr lang="tr-TR" dirty="0" err="1" smtClean="0"/>
              <a:t>YBP’larına</a:t>
            </a:r>
            <a:r>
              <a:rPr lang="tr-TR" dirty="0" smtClean="0"/>
              <a:t> bakılır.</a:t>
            </a:r>
            <a:endParaRPr lang="tr-TR" dirty="0"/>
          </a:p>
        </p:txBody>
      </p:sp>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6CD1A4D-0F75-D630-62BB-624B6E300EC9}"/>
              </a:ext>
            </a:extLst>
          </p:cNvPr>
          <p:cNvSpPr>
            <a:spLocks noGrp="1"/>
          </p:cNvSpPr>
          <p:nvPr>
            <p:ph type="title"/>
          </p:nvPr>
        </p:nvSpPr>
        <p:spPr>
          <a:xfrm>
            <a:off x="237068" y="956732"/>
            <a:ext cx="6993466" cy="1380067"/>
          </a:xfrm>
        </p:spPr>
        <p:txBody>
          <a:bodyPr>
            <a:noAutofit/>
          </a:bodyPr>
          <a:lstStyle/>
          <a:p>
            <a:r>
              <a:rPr lang="tr-TR" sz="2800" dirty="0">
                <a:solidFill>
                  <a:srgbClr val="FF0000"/>
                </a:solidFill>
              </a:rPr>
              <a:t>Yetenek Sınavı </a:t>
            </a:r>
            <a:br>
              <a:rPr lang="tr-TR" sz="2800" dirty="0">
                <a:solidFill>
                  <a:srgbClr val="FF0000"/>
                </a:solidFill>
              </a:rPr>
            </a:br>
            <a:r>
              <a:rPr lang="tr-TR" sz="2800" dirty="0">
                <a:solidFill>
                  <a:srgbClr val="FF0000"/>
                </a:solidFill>
              </a:rPr>
              <a:t>(Güzel Sanatlar Liseleri, Spor Liseleri, Bazı Anadolu İmam Hatip Liseleri)</a:t>
            </a:r>
            <a:br>
              <a:rPr lang="tr-TR" sz="2800" dirty="0">
                <a:solidFill>
                  <a:srgbClr val="FF0000"/>
                </a:solidFill>
              </a:rPr>
            </a:br>
            <a:endParaRPr lang="tr-TR" sz="2800" dirty="0"/>
          </a:p>
        </p:txBody>
      </p:sp>
      <p:sp>
        <p:nvSpPr>
          <p:cNvPr id="3" name="İçerik Yer Tutucusu 2">
            <a:extLst>
              <a:ext uri="{FF2B5EF4-FFF2-40B4-BE49-F238E27FC236}">
                <a16:creationId xmlns="" xmlns:a16="http://schemas.microsoft.com/office/drawing/2014/main" id="{28BE934B-971C-0365-8E84-A11C7DB5BBAF}"/>
              </a:ext>
            </a:extLst>
          </p:cNvPr>
          <p:cNvSpPr>
            <a:spLocks noGrp="1"/>
          </p:cNvSpPr>
          <p:nvPr>
            <p:ph idx="1"/>
          </p:nvPr>
        </p:nvSpPr>
        <p:spPr>
          <a:xfrm>
            <a:off x="719667" y="2404533"/>
            <a:ext cx="6062133" cy="3823229"/>
          </a:xfrm>
        </p:spPr>
        <p:txBody>
          <a:bodyPr/>
          <a:lstStyle/>
          <a:p>
            <a:r>
              <a:rPr lang="tr-TR" dirty="0"/>
              <a:t>Resim alanı, müzik alanı, Türk sanat müziği, Türk halk müziği, spor alanı gibi yetenek alanlarına ilişkin eğitim veren </a:t>
            </a:r>
            <a:r>
              <a:rPr lang="tr-TR" dirty="0" smtClean="0"/>
              <a:t>Güzel </a:t>
            </a:r>
            <a:r>
              <a:rPr lang="tr-TR" dirty="0"/>
              <a:t>S</a:t>
            </a:r>
            <a:r>
              <a:rPr lang="tr-TR" dirty="0" smtClean="0"/>
              <a:t>anatlar  </a:t>
            </a:r>
            <a:r>
              <a:rPr lang="tr-TR" dirty="0"/>
              <a:t>L</a:t>
            </a:r>
            <a:r>
              <a:rPr lang="tr-TR" dirty="0" smtClean="0"/>
              <a:t>iseleri</a:t>
            </a:r>
            <a:r>
              <a:rPr lang="tr-TR" dirty="0"/>
              <a:t>, </a:t>
            </a:r>
            <a:r>
              <a:rPr lang="tr-TR" dirty="0" smtClean="0"/>
              <a:t>Spor </a:t>
            </a:r>
            <a:r>
              <a:rPr lang="tr-TR" dirty="0"/>
              <a:t>liseleri ve bazı A</a:t>
            </a:r>
            <a:r>
              <a:rPr lang="tr-TR" dirty="0" smtClean="0"/>
              <a:t>nadolu </a:t>
            </a:r>
            <a:r>
              <a:rPr lang="tr-TR" dirty="0"/>
              <a:t>İ</a:t>
            </a:r>
            <a:r>
              <a:rPr lang="tr-TR" dirty="0" smtClean="0"/>
              <a:t>mam </a:t>
            </a:r>
            <a:r>
              <a:rPr lang="tr-TR" dirty="0"/>
              <a:t>H</a:t>
            </a:r>
            <a:r>
              <a:rPr lang="tr-TR" dirty="0" smtClean="0"/>
              <a:t>atip </a:t>
            </a:r>
            <a:r>
              <a:rPr lang="tr-TR" dirty="0"/>
              <a:t>L</a:t>
            </a:r>
            <a:r>
              <a:rPr lang="tr-TR" dirty="0" smtClean="0"/>
              <a:t>iselerine </a:t>
            </a:r>
            <a:r>
              <a:rPr lang="tr-TR" dirty="0"/>
              <a:t>yapılan yerleştirme sistemidir.</a:t>
            </a:r>
          </a:p>
          <a:p>
            <a:endParaRPr lang="tr-TR" dirty="0"/>
          </a:p>
          <a:p>
            <a:r>
              <a:rPr lang="tr-TR" dirty="0"/>
              <a:t>Merkezi sınavdan (LGS) sonra sınav başvuruları başlar ve okulların kendisi tarafından yetenek sınavları yapılır.</a:t>
            </a:r>
          </a:p>
        </p:txBody>
      </p:sp>
      <p:pic>
        <p:nvPicPr>
          <p:cNvPr id="5" name="Resim 4">
            <a:extLst>
              <a:ext uri="{FF2B5EF4-FFF2-40B4-BE49-F238E27FC236}">
                <a16:creationId xmlns="" xmlns:a16="http://schemas.microsoft.com/office/drawing/2014/main" id="{5FA3F4CD-9E1E-5E3A-09EE-36AB29D556CD}"/>
              </a:ext>
            </a:extLst>
          </p:cNvPr>
          <p:cNvPicPr>
            <a:picLocks noChangeAspect="1"/>
          </p:cNvPicPr>
          <p:nvPr/>
        </p:nvPicPr>
        <p:blipFill>
          <a:blip r:embed="rId2"/>
          <a:stretch>
            <a:fillRect/>
          </a:stretch>
        </p:blipFill>
        <p:spPr>
          <a:xfrm>
            <a:off x="7230534" y="1370012"/>
            <a:ext cx="4368800" cy="4857750"/>
          </a:xfrm>
          <a:prstGeom prst="rect">
            <a:avLst/>
          </a:prstGeom>
          <a:solidFill>
            <a:schemeClr val="accent1"/>
          </a:solidFill>
          <a:ln>
            <a:solidFill>
              <a:schemeClr val="accent1"/>
            </a:solidFill>
          </a:ln>
          <a:scene3d>
            <a:camera prst="orthographicFront"/>
            <a:lightRig rig="threePt" dir="t"/>
          </a:scene3d>
          <a:sp3d>
            <a:bevelT/>
          </a:sp3d>
        </p:spPr>
      </p:pic>
    </p:spTree>
    <p:extLst>
      <p:ext uri="{BB962C8B-B14F-4D97-AF65-F5344CB8AC3E}">
        <p14:creationId xmlns="" xmlns:p14="http://schemas.microsoft.com/office/powerpoint/2010/main" val="2609055962"/>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a:t>Tem</a:t>
            </a:r>
          </a:p>
          <a:p>
            <a:endParaRPr lang="tr-TR" dirty="0"/>
          </a:p>
        </p:txBody>
      </p:sp>
      <p:graphicFrame>
        <p:nvGraphicFramePr>
          <p:cNvPr id="4" name="Diyagram 3"/>
          <p:cNvGraphicFramePr/>
          <p:nvPr/>
        </p:nvGraphicFramePr>
        <p:xfrm>
          <a:off x="782378" y="1208765"/>
          <a:ext cx="98027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Başlık 1"/>
          <p:cNvSpPr>
            <a:spLocks noGrp="1"/>
          </p:cNvSpPr>
          <p:nvPr>
            <p:ph type="title"/>
          </p:nvPr>
        </p:nvSpPr>
        <p:spPr/>
        <p:txBody>
          <a:bodyPr>
            <a:normAutofit/>
          </a:bodyPr>
          <a:lstStyle/>
          <a:p>
            <a:pPr algn="ctr"/>
            <a:r>
              <a:rPr lang="tr-TR" sz="4400" dirty="0">
                <a:solidFill>
                  <a:schemeClr val="bg2">
                    <a:lumMod val="25000"/>
                  </a:schemeClr>
                </a:solidFill>
              </a:rPr>
              <a:t>Tercih İşlemleri</a:t>
            </a:r>
          </a:p>
        </p:txBody>
      </p:sp>
      <p:sp>
        <p:nvSpPr>
          <p:cNvPr id="1048671" name="İçerik Yer Tutucusu 3"/>
          <p:cNvSpPr>
            <a:spLocks noGrp="1" noChangeArrowheads="1"/>
          </p:cNvSpPr>
          <p:nvPr>
            <p:ph sz="quarter" idx="1"/>
          </p:nvPr>
        </p:nvSpPr>
        <p:spPr bwMode="auto">
          <a:xfrm>
            <a:off x="1094961" y="1321904"/>
            <a:ext cx="10321183" cy="4862870"/>
          </a:xfrm>
          <a:prstGeom prst="rect">
            <a:avLst/>
          </a:prstGeom>
          <a:noFill/>
          <a:ln w="9525">
            <a:noFill/>
            <a:miter lim="800000"/>
            <a:headEnd/>
            <a:tailEnd/>
          </a:ln>
        </p:spPr>
        <p:txBody>
          <a:bodyPr wrap="square">
            <a:spAutoFit/>
          </a:bodyPr>
          <a:lstStyle/>
          <a:p>
            <a:pPr marL="342900" indent="-342900" eaLnBrk="1" hangingPunct="1">
              <a:buFont typeface="Arial" charset="0"/>
              <a:buChar char="•"/>
            </a:pPr>
            <a:r>
              <a:rPr lang="tr-TR" altLang="tr-TR" dirty="0"/>
              <a:t>Öğrenciler; </a:t>
            </a:r>
          </a:p>
          <a:p>
            <a:pPr marL="800100" lvl="1" indent="-342900" eaLnBrk="1" hangingPunct="1">
              <a:buFont typeface="Arial" charset="0"/>
              <a:buChar char="•"/>
            </a:pPr>
            <a:r>
              <a:rPr lang="tr-TR" altLang="tr-TR" dirty="0"/>
              <a:t>Merkezî Sınav Puanı İle Öğrenci Alan Okullar, </a:t>
            </a:r>
          </a:p>
          <a:p>
            <a:pPr marL="800100" lvl="1" indent="-342900" eaLnBrk="1" hangingPunct="1">
              <a:buFont typeface="Arial" charset="0"/>
              <a:buChar char="•"/>
            </a:pPr>
            <a:r>
              <a:rPr lang="tr-TR" altLang="tr-TR" dirty="0"/>
              <a:t>Yerel Yerleştirme İle Öğrenci Alan Okullar ve </a:t>
            </a:r>
          </a:p>
          <a:p>
            <a:pPr marL="800100" lvl="1" indent="-342900" eaLnBrk="1" hangingPunct="1">
              <a:buFont typeface="Arial" charset="0"/>
              <a:buChar char="•"/>
            </a:pPr>
            <a:r>
              <a:rPr lang="tr-TR" altLang="tr-TR" dirty="0"/>
              <a:t>Pansiyonlu Okullar olmak üzere 3 (üç) grupta tercih yapabileceklerdir. </a:t>
            </a:r>
          </a:p>
          <a:p>
            <a:pPr marL="342900" indent="-342900" eaLnBrk="1" hangingPunct="1">
              <a:buFont typeface="Arial" charset="0"/>
              <a:buChar char="•"/>
            </a:pPr>
            <a:r>
              <a:rPr lang="en-US" altLang="tr" dirty="0"/>
              <a:t>Merkezi sınav  puanı ile en fazla 10 okul tercihinde bulunabileceklerdir. </a:t>
            </a:r>
            <a:endParaRPr lang="tr-TR" altLang="tr-TR" dirty="0"/>
          </a:p>
          <a:p>
            <a:pPr marL="342900" indent="-342900" eaLnBrk="1" hangingPunct="1">
              <a:buFont typeface="Arial" charset="0"/>
              <a:buChar char="•"/>
            </a:pPr>
            <a:r>
              <a:rPr lang="tr-TR" altLang="tr-TR" dirty="0"/>
              <a:t>Merkezî Sınava girmeyen öğrenciler ise Yerel Yerleştirme İle Öğrenci Alan Okullar ve Pansiyonlu Okullar olmak üzere 2 (iki) grupta tercih yapabileceklerdir. </a:t>
            </a:r>
          </a:p>
          <a:p>
            <a:pPr marL="342900" indent="-342900" eaLnBrk="1" hangingPunct="1">
              <a:buFont typeface="Arial" charset="0"/>
              <a:buChar char="•"/>
            </a:pPr>
            <a:r>
              <a:rPr lang="tr-TR" altLang="tr-TR" dirty="0">
                <a:solidFill>
                  <a:schemeClr val="bg2">
                    <a:lumMod val="25000"/>
                  </a:schemeClr>
                </a:solidFill>
              </a:rPr>
              <a:t>Yerel Yerleştirmede tercihlerinden ilk 3 (üç) okulu Kayıt Alanından seçmek kaydıyla öğrenciler en fazla 5 (beş) okul tercihinde bulunabileceklerdir. </a:t>
            </a:r>
          </a:p>
          <a:p>
            <a:pPr marL="342900" indent="-342900" eaLnBrk="1" hangingPunct="1">
              <a:buFont typeface="Arial" charset="0"/>
              <a:buChar char="•"/>
            </a:pPr>
            <a:r>
              <a:rPr lang="tr-TR" altLang="tr-TR" dirty="0">
                <a:solidFill>
                  <a:schemeClr val="bg2">
                    <a:lumMod val="25000"/>
                  </a:schemeClr>
                </a:solidFill>
              </a:rPr>
              <a:t>Yapılan tercihlerde aynı okul türünden (Anadolu Lisesi, Meslekî ve Teknik Anadolu Lisesi, Anadolu İmam Hatip Lisesi) en fazla 3 (üç) okul seçilebilecektir. </a:t>
            </a:r>
          </a:p>
        </p:txBody>
      </p:sp>
    </p:spTree>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eması">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8D077A-A222-4974-AFE7-D3F9EC47B2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Equity</Template>
  <TotalTime>0</TotalTime>
  <Words>1781</Words>
  <Application>Microsoft Office PowerPoint</Application>
  <PresentationFormat>Özel</PresentationFormat>
  <Paragraphs>178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Hisse Senedi</vt:lpstr>
      <vt:lpstr>LGS VE ÜST ÖĞRENİM KURUMLARI</vt:lpstr>
      <vt:lpstr>Slayt 2</vt:lpstr>
      <vt:lpstr>Slayt 3</vt:lpstr>
      <vt:lpstr>MERKEZİ YERLEŞTİRME SİSTEMİ </vt:lpstr>
      <vt:lpstr>Slayt 5</vt:lpstr>
      <vt:lpstr>YEREL YERLEŞTİRME SİSTEMİ</vt:lpstr>
      <vt:lpstr>Yetenek Sınavı  (Güzel Sanatlar Liseleri, Spor Liseleri, Bazı Anadolu İmam Hatip Liseleri) </vt:lpstr>
      <vt:lpstr>Slayt 8</vt:lpstr>
      <vt:lpstr>Tercih İşlemleri</vt:lpstr>
      <vt:lpstr>LİSE TÜRLERİ</vt:lpstr>
      <vt:lpstr>FEN LİSELERİ</vt:lpstr>
      <vt:lpstr>SOSYAL BİLİMLER LİSELERİ </vt:lpstr>
      <vt:lpstr>ANADOLU LİSELERİ </vt:lpstr>
      <vt:lpstr>ANADOLU İMAM HATİP LİSELERİ </vt:lpstr>
      <vt:lpstr>ÇOK PROGRAMLI ANADOLU LİSELERİ</vt:lpstr>
      <vt:lpstr>MESLEKİ VE TEKNİK ANADOLU LİSELERİ</vt:lpstr>
      <vt:lpstr>Slayt 17</vt:lpstr>
      <vt:lpstr>MESLEK LİSESİNDE ÜNİVERSİTE OLANAKLARI</vt:lpstr>
      <vt:lpstr>MTOK NEDİR? </vt:lpstr>
      <vt:lpstr>SAĞLIK MESLEK LİSESİ</vt:lpstr>
      <vt:lpstr>SAĞLIK MESLEK LİSESİ</vt:lpstr>
      <vt:lpstr>KONAKLAMA VE SEYAHAT HİZMETLERİ ALANI: </vt:lpstr>
      <vt:lpstr>GÜZEL SANATLAR LİSELERİ </vt:lpstr>
      <vt:lpstr>Slayt 24</vt:lpstr>
      <vt:lpstr>Kastamonu’da Merkezi Yerleştirme(Sınavla) Öğrenci Alan Okullar</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2018-10-31T14:46:55Z</dcterms:created>
  <dcterms:modified xsi:type="dcterms:W3CDTF">2022-09-07T08:21:24Z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CV">
    <vt:lpwstr>818389cbc6824fac97deaf9b7e4bb9b5</vt:lpwstr>
  </property>
</Properties>
</file>