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355" r:id="rId2"/>
    <p:sldId id="323" r:id="rId3"/>
    <p:sldId id="324" r:id="rId4"/>
    <p:sldId id="320" r:id="rId5"/>
    <p:sldId id="326" r:id="rId6"/>
    <p:sldId id="325" r:id="rId7"/>
    <p:sldId id="328" r:id="rId8"/>
    <p:sldId id="284" r:id="rId9"/>
    <p:sldId id="338" r:id="rId10"/>
    <p:sldId id="313" r:id="rId11"/>
    <p:sldId id="340" r:id="rId12"/>
    <p:sldId id="334" r:id="rId13"/>
    <p:sldId id="309" r:id="rId14"/>
    <p:sldId id="341" r:id="rId15"/>
    <p:sldId id="349" r:id="rId16"/>
    <p:sldId id="311" r:id="rId17"/>
    <p:sldId id="312" r:id="rId18"/>
    <p:sldId id="351" r:id="rId19"/>
    <p:sldId id="316" r:id="rId20"/>
    <p:sldId id="315" r:id="rId21"/>
    <p:sldId id="342" r:id="rId22"/>
    <p:sldId id="343" r:id="rId23"/>
    <p:sldId id="337" r:id="rId24"/>
    <p:sldId id="352" r:id="rId25"/>
    <p:sldId id="353"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9" autoAdjust="0"/>
  </p:normalViewPr>
  <p:slideViewPr>
    <p:cSldViewPr>
      <p:cViewPr varScale="1">
        <p:scale>
          <a:sx n="87" d="100"/>
          <a:sy n="87" d="100"/>
        </p:scale>
        <p:origin x="-14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7.09.2023</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302176B-0E47-46AC-8F43-DAB4B8A37D06}" type="slidenum">
              <a:rPr lang="tr-TR" smtClean="0"/>
              <a:t>‹#›</a:t>
            </a:fld>
            <a:endParaRPr lang="tr-T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7.09.2023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7.09.2023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7.09.2023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7.09.2023</a:t>
            </a:fld>
            <a:endParaRPr lang="tr-T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tr-TR" smtClean="0"/>
              <a:t>Asıl başlık stili için tıklatın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7.09.2023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7.09.2023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7.09.2023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23720DD-5B6D-40BF-8493-A6B52D484E6B}" type="datetimeFigureOut">
              <a:rPr lang="tr-TR" smtClean="0"/>
              <a:t>7.09.2023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7.09.2023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tr-TR" smtClean="0"/>
              <a:t>Asıl başlık stili için tıklatın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7.09.2023</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tr-TR" smtClean="0"/>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7.09.2023</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ugla.meb.gov.tr/meb_iys_dosyalar/2019_09/16141626_HayYr_diyorum_oYrenci_moduller.pdf" TargetMode="External"/><Relationship Id="rId2" Type="http://schemas.openxmlformats.org/officeDocument/2006/relationships/hyperlink" Target="https://valirecaigureliilkokulu.meb.k12.tr/meb_iys_dosyalar/48/05/717114/dosyalar/2019_10/10110847_HAYIR_DYYEBYLME_VELY_SUNUMU.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SINIR KOYMA</a:t>
            </a:r>
            <a:endParaRPr lang="tr-TR" sz="4000" dirty="0"/>
          </a:p>
        </p:txBody>
      </p:sp>
      <p:sp>
        <p:nvSpPr>
          <p:cNvPr id="4" name="Metin Yer Tutucusu 3"/>
          <p:cNvSpPr>
            <a:spLocks noGrp="1"/>
          </p:cNvSpPr>
          <p:nvPr>
            <p:ph type="body" sz="half" idx="2"/>
          </p:nvPr>
        </p:nvSpPr>
        <p:spPr/>
        <p:txBody>
          <a:bodyPr>
            <a:normAutofit/>
          </a:bodyPr>
          <a:lstStyle/>
          <a:p>
            <a:r>
              <a:rPr lang="tr-TR" sz="1800" dirty="0" smtClean="0">
                <a:solidFill>
                  <a:schemeClr val="tx1"/>
                </a:solidFill>
              </a:rPr>
              <a:t>ORTAOKUL ÖĞRENCİ</a:t>
            </a:r>
            <a:endParaRPr lang="tr-TR" sz="18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61048"/>
            <a:ext cx="23050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199" y="3861048"/>
            <a:ext cx="2090737" cy="68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4269" r="4269"/>
          <a:stretch>
            <a:fillRect/>
          </a:stretch>
        </p:blipFill>
        <p:spPr bwMode="auto">
          <a:xfrm>
            <a:off x="685800" y="621437"/>
            <a:ext cx="7772400" cy="295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59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132856"/>
            <a:ext cx="8229600" cy="4104456"/>
          </a:xfrm>
        </p:spPr>
        <p:txBody>
          <a:bodyPr>
            <a:noAutofit/>
          </a:bodyPr>
          <a:lstStyle/>
          <a:p>
            <a:pPr marL="114300" indent="0" algn="just">
              <a:buNone/>
            </a:pPr>
            <a:r>
              <a:rPr lang="tr-TR" sz="2200" dirty="0" smtClean="0">
                <a:latin typeface="Calibri" panose="020F0502020204030204" pitchFamily="34" charset="0"/>
                <a:cs typeface="Calibri" panose="020F0502020204030204" pitchFamily="34" charset="0"/>
              </a:rPr>
              <a:t>Sürekli </a:t>
            </a:r>
            <a:r>
              <a:rPr lang="tr-TR" sz="2200" dirty="0">
                <a:latin typeface="Calibri" panose="020F0502020204030204" pitchFamily="34" charset="0"/>
                <a:cs typeface="Calibri" panose="020F0502020204030204" pitchFamily="34" charset="0"/>
              </a:rPr>
              <a:t>olarak başkalarının istek ve beklentilerine evet diyen insanlar kendi kişiliklerini yeterince geliştirememiş, özgüveni zayıf, kendisiyle barışık olmayan, bağımlı ve en önemlisi de mutsuz insanlardır. </a:t>
            </a:r>
            <a:endParaRPr lang="tr-TR" sz="2200" dirty="0" smtClean="0">
              <a:latin typeface="Calibri" panose="020F0502020204030204" pitchFamily="34" charset="0"/>
              <a:cs typeface="Calibri" panose="020F0502020204030204" pitchFamily="34" charset="0"/>
            </a:endParaRPr>
          </a:p>
          <a:p>
            <a:pPr marL="114300" indent="0" algn="just">
              <a:buNone/>
            </a:pPr>
            <a:r>
              <a:rPr lang="tr-TR" sz="2200" dirty="0" smtClean="0">
                <a:latin typeface="Calibri" panose="020F0502020204030204" pitchFamily="34" charset="0"/>
                <a:cs typeface="Calibri" panose="020F0502020204030204" pitchFamily="34" charset="0"/>
              </a:rPr>
              <a:t>Her </a:t>
            </a:r>
            <a:r>
              <a:rPr lang="tr-TR" sz="2200" dirty="0">
                <a:latin typeface="Calibri" panose="020F0502020204030204" pitchFamily="34" charset="0"/>
                <a:cs typeface="Calibri" panose="020F0502020204030204" pitchFamily="34" charset="0"/>
              </a:rPr>
              <a:t>zaman kendi ihtiyaç, istek ve beklentilerimizle diğer insanlarınkini dengeleyerek kuracağımız ilişkiler daha sağlıklı olacaktır</a:t>
            </a:r>
            <a:r>
              <a:rPr lang="tr-TR" sz="2200" dirty="0" smtClean="0">
                <a:latin typeface="Calibri" panose="020F0502020204030204" pitchFamily="34" charset="0"/>
                <a:cs typeface="Calibri" panose="020F0502020204030204" pitchFamily="34" charset="0"/>
              </a:rPr>
              <a:t>.</a:t>
            </a:r>
          </a:p>
          <a:p>
            <a:pPr marL="114300" indent="0" algn="just">
              <a:buNone/>
            </a:pPr>
            <a:r>
              <a:rPr lang="tr-TR" sz="2200" dirty="0" smtClean="0">
                <a:latin typeface="Calibri" panose="020F0502020204030204" pitchFamily="34" charset="0"/>
                <a:cs typeface="Calibri" panose="020F0502020204030204" pitchFamily="34" charset="0"/>
              </a:rPr>
              <a:t>Hayır </a:t>
            </a:r>
            <a:r>
              <a:rPr lang="tr-TR" sz="2200" dirty="0">
                <a:latin typeface="Calibri" panose="020F0502020204030204" pitchFamily="34" charset="0"/>
                <a:cs typeface="Calibri" panose="020F0502020204030204" pitchFamily="34" charset="0"/>
              </a:rPr>
              <a:t>diyebilmeyi bilen insan önüne çıkabilecek pek çok yaşamsal tehdit karşısında çok daha güçlü ve donanımlı olacak, kendisini pek çok tehlikeden koruyabilecektir. O zaman tehlikelerden korunabilmek için </a:t>
            </a:r>
            <a:r>
              <a:rPr lang="tr-TR" sz="2200" dirty="0">
                <a:solidFill>
                  <a:srgbClr val="FF0000"/>
                </a:solidFill>
                <a:latin typeface="Calibri" panose="020F0502020204030204" pitchFamily="34" charset="0"/>
                <a:cs typeface="Calibri" panose="020F0502020204030204" pitchFamily="34" charset="0"/>
              </a:rPr>
              <a:t>“HAYIR’’ </a:t>
            </a:r>
            <a:r>
              <a:rPr lang="tr-TR" sz="2200" dirty="0">
                <a:latin typeface="Calibri" panose="020F0502020204030204" pitchFamily="34" charset="0"/>
                <a:cs typeface="Calibri" panose="020F0502020204030204" pitchFamily="34" charset="0"/>
              </a:rPr>
              <a:t>demeliyiz. </a:t>
            </a:r>
          </a:p>
        </p:txBody>
      </p:sp>
      <p:sp>
        <p:nvSpPr>
          <p:cNvPr id="4" name="Başlık 1"/>
          <p:cNvSpPr>
            <a:spLocks noGrp="1"/>
          </p:cNvSpPr>
          <p:nvPr>
            <p:ph type="title"/>
          </p:nvPr>
        </p:nvSpPr>
        <p:spPr>
          <a:xfrm>
            <a:off x="426128" y="408372"/>
            <a:ext cx="8260672" cy="1039427"/>
          </a:xfrm>
        </p:spPr>
        <p:txBody>
          <a:bodyPr/>
          <a:lstStyle/>
          <a:p>
            <a:r>
              <a:rPr lang="tr-TR" dirty="0" smtClean="0"/>
              <a:t>HAYIR DİYEBİLME</a:t>
            </a:r>
            <a:endParaRPr lang="tr-TR" dirty="0"/>
          </a:p>
        </p:txBody>
      </p:sp>
    </p:spTree>
    <p:extLst>
      <p:ext uri="{BB962C8B-B14F-4D97-AF65-F5344CB8AC3E}">
        <p14:creationId xmlns:p14="http://schemas.microsoft.com/office/powerpoint/2010/main" val="58984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827584" y="1785868"/>
            <a:ext cx="3312368" cy="2396480"/>
          </a:xfrm>
        </p:spPr>
        <p:txBody>
          <a:bodyPr>
            <a:noAutofit/>
          </a:bodyPr>
          <a:lstStyle/>
          <a:p>
            <a:pPr marL="0" indent="0" algn="just">
              <a:buFontTx/>
              <a:buNone/>
            </a:pPr>
            <a:r>
              <a:rPr lang="tr-TR" altLang="tr-TR" sz="2000" dirty="0">
                <a:latin typeface="Calibri" panose="020F0502020204030204" pitchFamily="34" charset="0"/>
                <a:cs typeface="Calibri" panose="020F0502020204030204" pitchFamily="34" charset="0"/>
              </a:rPr>
              <a:t>Yerinde ve zamanında 'hayır' demeyi öğrenen çocuk ve gençler, akran baskısına daha az maruz kalmaktadır. </a:t>
            </a:r>
            <a:endParaRPr lang="tr-TR" altLang="tr-TR" sz="2000" dirty="0" smtClean="0">
              <a:latin typeface="Calibri" panose="020F0502020204030204" pitchFamily="34" charset="0"/>
              <a:cs typeface="Calibri" panose="020F0502020204030204" pitchFamily="34" charset="0"/>
            </a:endParaRPr>
          </a:p>
          <a:p>
            <a:pPr marL="0" indent="0" algn="just">
              <a:buFontTx/>
              <a:buNone/>
            </a:pPr>
            <a:endParaRPr lang="tr-TR" altLang="tr-TR" sz="2000" dirty="0">
              <a:latin typeface="Calibri" panose="020F0502020204030204" pitchFamily="34" charset="0"/>
              <a:cs typeface="Calibri" panose="020F0502020204030204" pitchFamily="34" charset="0"/>
            </a:endParaRPr>
          </a:p>
          <a:p>
            <a:pPr marL="0" indent="0" algn="just">
              <a:buFontTx/>
              <a:buNone/>
            </a:pPr>
            <a:r>
              <a:rPr lang="tr-TR" altLang="tr-TR" sz="2000" dirty="0">
                <a:latin typeface="Calibri" panose="020F0502020204030204" pitchFamily="34" charset="0"/>
                <a:cs typeface="Calibri" panose="020F0502020204030204" pitchFamily="34" charset="0"/>
              </a:rPr>
              <a:t>'Hayır' diyebilen çocuk ve gençler alkol, madde bağımlılığı, cinsel istismar gibi hem bedensel hem de psikolojik açıdan kendisine zarar verecek etkenlere karşı çok daha güçlü ve donanımlı olur.</a:t>
            </a:r>
          </a:p>
        </p:txBody>
      </p:sp>
      <p:sp>
        <p:nvSpPr>
          <p:cNvPr id="5" name="Başlık 1"/>
          <p:cNvSpPr>
            <a:spLocks noGrp="1"/>
          </p:cNvSpPr>
          <p:nvPr>
            <p:ph type="title"/>
          </p:nvPr>
        </p:nvSpPr>
        <p:spPr/>
        <p:txBody>
          <a:bodyPr/>
          <a:lstStyle/>
          <a:p>
            <a:r>
              <a:rPr lang="tr-TR" dirty="0" smtClean="0"/>
              <a:t>HAYIR DİYEBİLME</a:t>
            </a: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00808"/>
            <a:ext cx="2901948" cy="492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92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916832"/>
            <a:ext cx="8424936" cy="4608512"/>
          </a:xfrm>
        </p:spPr>
        <p:txBody>
          <a:bodyPr>
            <a:normAutofit/>
          </a:bodyPr>
          <a:lstStyle/>
          <a:p>
            <a:pPr marL="114300" indent="0" algn="just">
              <a:buNone/>
            </a:pPr>
            <a:r>
              <a:rPr lang="tr-TR" sz="2200" dirty="0" smtClean="0">
                <a:latin typeface="Calibri" panose="020F0502020204030204" pitchFamily="34" charset="0"/>
                <a:cs typeface="Calibri" panose="020F0502020204030204" pitchFamily="34" charset="0"/>
              </a:rPr>
              <a:t>Düşünce ve duygularımızı açıkça iletip veya iletmemek bizim seçimimizdir. Kendimizi ifade etmenin ya da etmemenin sonuçlarına bakmamız gerekir. </a:t>
            </a:r>
          </a:p>
          <a:p>
            <a:pPr marL="114300" indent="0" algn="just">
              <a:buNone/>
            </a:pPr>
            <a:endParaRPr lang="tr-TR" sz="2200" dirty="0" smtClean="0">
              <a:latin typeface="Calibri" panose="020F0502020204030204" pitchFamily="34" charset="0"/>
              <a:cs typeface="Calibri" panose="020F0502020204030204" pitchFamily="34" charset="0"/>
            </a:endParaRPr>
          </a:p>
          <a:p>
            <a:pPr marL="114300" indent="0" algn="just">
              <a:buNone/>
            </a:pPr>
            <a:r>
              <a:rPr lang="tr-TR" sz="2200" dirty="0" smtClean="0">
                <a:latin typeface="Calibri" panose="020F0502020204030204" pitchFamily="34" charset="0"/>
                <a:cs typeface="Calibri" panose="020F0502020204030204" pitchFamily="34" charset="0"/>
              </a:rPr>
              <a:t>Eğer karşımızdakine ne istediğimizi zamanında söylemezsek  daha sonra küçük bir şey yüzünden öfkelenip kırıcı olabiliriz. </a:t>
            </a:r>
          </a:p>
          <a:p>
            <a:pPr marL="114300" indent="0" algn="just">
              <a:buNone/>
            </a:pPr>
            <a:endParaRPr lang="tr-TR" sz="2200" dirty="0" smtClean="0">
              <a:latin typeface="Calibri" panose="020F0502020204030204" pitchFamily="34" charset="0"/>
              <a:cs typeface="Calibri" panose="020F0502020204030204" pitchFamily="34" charset="0"/>
            </a:endParaRPr>
          </a:p>
          <a:p>
            <a:pPr marL="114300" indent="0" algn="just">
              <a:buNone/>
            </a:pPr>
            <a:r>
              <a:rPr lang="tr-TR" sz="2200" dirty="0">
                <a:latin typeface="Calibri" panose="020F0502020204030204" pitchFamily="34" charset="0"/>
                <a:cs typeface="Calibri" panose="020F0502020204030204" pitchFamily="34" charset="0"/>
              </a:rPr>
              <a:t>Bunun yerine rahatsız olduğumuz davranışı ya da duyguları uygun bir dille </a:t>
            </a:r>
            <a:r>
              <a:rPr lang="tr-TR" sz="2200" dirty="0" smtClean="0">
                <a:latin typeface="Calibri" panose="020F0502020204030204" pitchFamily="34" charset="0"/>
                <a:cs typeface="Calibri" panose="020F0502020204030204" pitchFamily="34" charset="0"/>
              </a:rPr>
              <a:t>iletebiliriz. Böylelikle</a:t>
            </a:r>
            <a:r>
              <a:rPr lang="tr-TR" sz="2200" dirty="0">
                <a:latin typeface="Calibri" panose="020F0502020204030204" pitchFamily="34" charset="0"/>
                <a:cs typeface="Calibri" panose="020F0502020204030204" pitchFamily="34" charset="0"/>
              </a:rPr>
              <a:t>, duygularımızı içimize atıp zaman içinde birikmesini ve ilişkimize zarar gelmesini önlemiş oluruz. </a:t>
            </a:r>
          </a:p>
          <a:p>
            <a:pPr marL="114300" indent="0" algn="just">
              <a:buNone/>
            </a:pPr>
            <a:endParaRPr lang="tr-TR" dirty="0" smtClean="0">
              <a:latin typeface="Calibri" panose="020F0502020204030204" pitchFamily="34" charset="0"/>
              <a:cs typeface="Calibri" panose="020F0502020204030204" pitchFamily="34" charset="0"/>
            </a:endParaRPr>
          </a:p>
          <a:p>
            <a:pPr algn="just"/>
            <a:endParaRPr lang="tr-TR" dirty="0"/>
          </a:p>
        </p:txBody>
      </p:sp>
      <p:sp>
        <p:nvSpPr>
          <p:cNvPr id="6" name="Başlık 1"/>
          <p:cNvSpPr>
            <a:spLocks noGrp="1"/>
          </p:cNvSpPr>
          <p:nvPr>
            <p:ph type="title"/>
          </p:nvPr>
        </p:nvSpPr>
        <p:spPr/>
        <p:txBody>
          <a:bodyPr/>
          <a:lstStyle/>
          <a:p>
            <a:r>
              <a:rPr lang="tr-TR" dirty="0" smtClean="0"/>
              <a:t>HAYIR DİYEBİLME</a:t>
            </a:r>
            <a:endParaRPr lang="tr-TR" dirty="0"/>
          </a:p>
        </p:txBody>
      </p:sp>
    </p:spTree>
    <p:extLst>
      <p:ext uri="{BB962C8B-B14F-4D97-AF65-F5344CB8AC3E}">
        <p14:creationId xmlns:p14="http://schemas.microsoft.com/office/powerpoint/2010/main" val="413608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dirty="0">
                <a:latin typeface="Calibri" panose="020F0502020204030204" pitchFamily="34" charset="0"/>
                <a:cs typeface="Calibri" panose="020F0502020204030204" pitchFamily="34" charset="0"/>
              </a:rPr>
              <a:t>HAYIR DEMEK NEDEN ZORDUR? </a:t>
            </a:r>
            <a:br>
              <a:rPr lang="tr-TR" sz="3600" dirty="0">
                <a:latin typeface="Calibri" panose="020F0502020204030204" pitchFamily="34" charset="0"/>
                <a:cs typeface="Calibri" panose="020F0502020204030204" pitchFamily="34" charset="0"/>
              </a:rPr>
            </a:br>
            <a:endParaRPr lang="tr-TR" dirty="0"/>
          </a:p>
        </p:txBody>
      </p:sp>
      <p:sp>
        <p:nvSpPr>
          <p:cNvPr id="3" name="İçerik Yer Tutucusu 2"/>
          <p:cNvSpPr>
            <a:spLocks noGrp="1"/>
          </p:cNvSpPr>
          <p:nvPr>
            <p:ph idx="1"/>
          </p:nvPr>
        </p:nvSpPr>
        <p:spPr/>
        <p:txBody>
          <a:bodyPr>
            <a:normAutofit fontScale="85000" lnSpcReduction="20000"/>
          </a:bodyPr>
          <a:lstStyle/>
          <a:p>
            <a:r>
              <a:rPr lang="tr-TR" sz="2800" dirty="0" smtClean="0">
                <a:latin typeface="Calibri" panose="020F0502020204030204" pitchFamily="34" charset="0"/>
                <a:cs typeface="Calibri" panose="020F0502020204030204" pitchFamily="34" charset="0"/>
              </a:rPr>
              <a:t>Hayır </a:t>
            </a:r>
            <a:r>
              <a:rPr lang="tr-TR" sz="2800" dirty="0">
                <a:latin typeface="Calibri" panose="020F0502020204030204" pitchFamily="34" charset="0"/>
                <a:cs typeface="Calibri" panose="020F0502020204030204" pitchFamily="34" charset="0"/>
              </a:rPr>
              <a:t>dersem karşımdaki kişiyle olan ilişkim zedelenir hatta ilişkim bitebilir.</a:t>
            </a:r>
          </a:p>
          <a:p>
            <a:r>
              <a:rPr lang="tr-TR" sz="2800" dirty="0" smtClean="0">
                <a:latin typeface="Calibri" panose="020F0502020204030204" pitchFamily="34" charset="0"/>
                <a:cs typeface="Calibri" panose="020F0502020204030204" pitchFamily="34" charset="0"/>
              </a:rPr>
              <a:t>İnsanlara </a:t>
            </a:r>
            <a:r>
              <a:rPr lang="tr-TR" sz="2800" dirty="0">
                <a:latin typeface="Calibri" panose="020F0502020204030204" pitchFamily="34" charset="0"/>
                <a:cs typeface="Calibri" panose="020F0502020204030204" pitchFamily="34" charset="0"/>
              </a:rPr>
              <a:t>olumsuz yanıt verirsem onları reddetmiş ve geri çevirmiş olurum.</a:t>
            </a:r>
          </a:p>
          <a:p>
            <a:r>
              <a:rPr lang="tr-TR" sz="2800" dirty="0" smtClean="0">
                <a:latin typeface="Calibri" panose="020F0502020204030204" pitchFamily="34" charset="0"/>
                <a:cs typeface="Calibri" panose="020F0502020204030204" pitchFamily="34" charset="0"/>
              </a:rPr>
              <a:t>Bencil </a:t>
            </a:r>
            <a:r>
              <a:rPr lang="tr-TR" sz="2800" dirty="0">
                <a:latin typeface="Calibri" panose="020F0502020204030204" pitchFamily="34" charset="0"/>
                <a:cs typeface="Calibri" panose="020F0502020204030204" pitchFamily="34" charset="0"/>
              </a:rPr>
              <a:t>ve kaba biri olarak algılanırım.</a:t>
            </a:r>
          </a:p>
          <a:p>
            <a:r>
              <a:rPr lang="tr-TR" sz="2800" dirty="0" smtClean="0">
                <a:latin typeface="Calibri" panose="020F0502020204030204" pitchFamily="34" charset="0"/>
                <a:cs typeface="Calibri" panose="020F0502020204030204" pitchFamily="34" charset="0"/>
              </a:rPr>
              <a:t>Hayır </a:t>
            </a:r>
            <a:r>
              <a:rPr lang="tr-TR" sz="2800" dirty="0">
                <a:latin typeface="Calibri" panose="020F0502020204030204" pitchFamily="34" charset="0"/>
                <a:cs typeface="Calibri" panose="020F0502020204030204" pitchFamily="34" charset="0"/>
              </a:rPr>
              <a:t>dersem beni sevmezler. Herkes beni sevmeli.</a:t>
            </a:r>
          </a:p>
          <a:p>
            <a:r>
              <a:rPr lang="tr-TR" sz="2800" dirty="0" smtClean="0">
                <a:latin typeface="Calibri" panose="020F0502020204030204" pitchFamily="34" charset="0"/>
                <a:cs typeface="Calibri" panose="020F0502020204030204" pitchFamily="34" charset="0"/>
              </a:rPr>
              <a:t>Bana </a:t>
            </a:r>
            <a:r>
              <a:rPr lang="tr-TR" sz="2800" dirty="0">
                <a:latin typeface="Calibri" panose="020F0502020204030204" pitchFamily="34" charset="0"/>
                <a:cs typeface="Calibri" panose="020F0502020204030204" pitchFamily="34" charset="0"/>
              </a:rPr>
              <a:t>hayır deseler üzülürdüm.</a:t>
            </a:r>
          </a:p>
          <a:p>
            <a:r>
              <a:rPr lang="tr-TR" sz="2800" dirty="0" smtClean="0">
                <a:latin typeface="Calibri" panose="020F0502020204030204" pitchFamily="34" charset="0"/>
                <a:cs typeface="Calibri" panose="020F0502020204030204" pitchFamily="34" charset="0"/>
              </a:rPr>
              <a:t>Hayır </a:t>
            </a:r>
            <a:r>
              <a:rPr lang="tr-TR" sz="2800" dirty="0">
                <a:latin typeface="Calibri" panose="020F0502020204030204" pitchFamily="34" charset="0"/>
                <a:cs typeface="Calibri" panose="020F0502020204030204" pitchFamily="34" charset="0"/>
              </a:rPr>
              <a:t>dediğim zaman, karşımdaki kişiden bir istekte bulunma hakkım kalmaz.</a:t>
            </a:r>
          </a:p>
          <a:p>
            <a:r>
              <a:rPr lang="tr-TR" sz="2800" dirty="0" smtClean="0">
                <a:latin typeface="Calibri" panose="020F0502020204030204" pitchFamily="34" charset="0"/>
                <a:cs typeface="Calibri" panose="020F0502020204030204" pitchFamily="34" charset="0"/>
              </a:rPr>
              <a:t>Karşıma </a:t>
            </a:r>
            <a:r>
              <a:rPr lang="tr-TR" sz="2800" dirty="0">
                <a:latin typeface="Calibri" panose="020F0502020204030204" pitchFamily="34" charset="0"/>
                <a:cs typeface="Calibri" panose="020F0502020204030204" pitchFamily="34" charset="0"/>
              </a:rPr>
              <a:t>çıkan fırsatları kaçırabilirim.</a:t>
            </a:r>
          </a:p>
          <a:p>
            <a:r>
              <a:rPr lang="tr-TR" sz="2800" dirty="0" smtClean="0">
                <a:latin typeface="Calibri" panose="020F0502020204030204" pitchFamily="34" charset="0"/>
                <a:cs typeface="Calibri" panose="020F0502020204030204" pitchFamily="34" charset="0"/>
              </a:rPr>
              <a:t>Ne </a:t>
            </a:r>
            <a:r>
              <a:rPr lang="tr-TR" sz="2800" dirty="0">
                <a:latin typeface="Calibri" panose="020F0502020204030204" pitchFamily="34" charset="0"/>
                <a:cs typeface="Calibri" panose="020F0502020204030204" pitchFamily="34" charset="0"/>
              </a:rPr>
              <a:t>zaman, nasıl söyleyeceğimi bilmiyorum.</a:t>
            </a:r>
          </a:p>
          <a:p>
            <a:r>
              <a:rPr lang="tr-TR" sz="2800" dirty="0" smtClean="0">
                <a:latin typeface="Calibri" panose="020F0502020204030204" pitchFamily="34" charset="0"/>
                <a:cs typeface="Calibri" panose="020F0502020204030204" pitchFamily="34" charset="0"/>
              </a:rPr>
              <a:t>Hayır </a:t>
            </a:r>
            <a:r>
              <a:rPr lang="tr-TR" sz="2800" dirty="0">
                <a:latin typeface="Calibri" panose="020F0502020204030204" pitchFamily="34" charset="0"/>
                <a:cs typeface="Calibri" panose="020F0502020204030204" pitchFamily="34" charset="0"/>
              </a:rPr>
              <a:t>demek saygısızlıktır.</a:t>
            </a:r>
          </a:p>
          <a:p>
            <a:endParaRPr lang="tr-TR" dirty="0"/>
          </a:p>
        </p:txBody>
      </p:sp>
    </p:spTree>
    <p:extLst>
      <p:ext uri="{BB962C8B-B14F-4D97-AF65-F5344CB8AC3E}">
        <p14:creationId xmlns:p14="http://schemas.microsoft.com/office/powerpoint/2010/main" val="390232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114300" indent="0">
              <a:buNone/>
            </a:pPr>
            <a:r>
              <a:rPr lang="tr-TR" altLang="tr-TR" dirty="0">
                <a:solidFill>
                  <a:srgbClr val="C00000"/>
                </a:solidFill>
                <a:latin typeface="Calibri" panose="020F0502020204030204" pitchFamily="34" charset="0"/>
                <a:cs typeface="Calibri" panose="020F0502020204030204" pitchFamily="34" charset="0"/>
              </a:rPr>
              <a:t>HAYIR</a:t>
            </a:r>
            <a:r>
              <a:rPr lang="tr-TR" altLang="tr-TR" dirty="0">
                <a:latin typeface="Calibri" panose="020F0502020204030204" pitchFamily="34" charset="0"/>
                <a:cs typeface="Calibri" panose="020F0502020204030204" pitchFamily="34" charset="0"/>
              </a:rPr>
              <a:t> kelimesini olumsuzluk anlamı taşımasından, sertliğinden ve keskinliğinden dolayı çoğu zaman kullanmaktan çekiniriz</a:t>
            </a:r>
            <a:r>
              <a:rPr lang="tr-TR" altLang="tr-TR" dirty="0" smtClean="0">
                <a:latin typeface="Calibri" panose="020F0502020204030204" pitchFamily="34" charset="0"/>
                <a:cs typeface="Calibri" panose="020F0502020204030204" pitchFamily="34" charset="0"/>
              </a:rPr>
              <a:t>.</a:t>
            </a:r>
          </a:p>
          <a:p>
            <a:pPr marL="114300" indent="0">
              <a:buNone/>
            </a:pPr>
            <a:endParaRPr lang="tr-TR" altLang="tr-TR" dirty="0">
              <a:latin typeface="Calibri" panose="020F0502020204030204" pitchFamily="34" charset="0"/>
              <a:cs typeface="Calibri" panose="020F0502020204030204" pitchFamily="34" charset="0"/>
            </a:endParaRPr>
          </a:p>
          <a:p>
            <a:pPr marL="114300" indent="0">
              <a:buNone/>
            </a:pPr>
            <a:r>
              <a:rPr lang="en-US" altLang="tr-TR" dirty="0" err="1">
                <a:latin typeface="Calibri" panose="020F0502020204030204" pitchFamily="34" charset="0"/>
                <a:cs typeface="Calibri" panose="020F0502020204030204" pitchFamily="34" charset="0"/>
              </a:rPr>
              <a:t>Hayır</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diyebilmek</a:t>
            </a:r>
            <a:r>
              <a:rPr lang="en-US" altLang="tr-TR" dirty="0">
                <a:latin typeface="Calibri" panose="020F0502020204030204" pitchFamily="34" charset="0"/>
                <a:cs typeface="Calibri" panose="020F0502020204030204" pitchFamily="34" charset="0"/>
              </a:rPr>
              <a:t> öğrenilen ve </a:t>
            </a:r>
            <a:r>
              <a:rPr lang="en-US" altLang="tr-TR" dirty="0" err="1">
                <a:latin typeface="Calibri" panose="020F0502020204030204" pitchFamily="34" charset="0"/>
                <a:cs typeface="Calibri" panose="020F0502020204030204" pitchFamily="34" charset="0"/>
              </a:rPr>
              <a:t>öğretilebilen</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sosyal</a:t>
            </a:r>
            <a:r>
              <a:rPr lang="en-US" altLang="tr-TR" dirty="0">
                <a:latin typeface="Calibri" panose="020F0502020204030204" pitchFamily="34" charset="0"/>
                <a:cs typeface="Calibri" panose="020F0502020204030204" pitchFamily="34" charset="0"/>
              </a:rPr>
              <a:t> bir </a:t>
            </a:r>
            <a:r>
              <a:rPr lang="en-US" altLang="tr-TR" dirty="0" err="1">
                <a:latin typeface="Calibri" panose="020F0502020204030204" pitchFamily="34" charset="0"/>
                <a:cs typeface="Calibri" panose="020F0502020204030204" pitchFamily="34" charset="0"/>
              </a:rPr>
              <a:t>beceridir</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Hayır</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demeyi</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öğrenmek</a:t>
            </a:r>
            <a:r>
              <a:rPr lang="en-US" altLang="tr-TR" dirty="0">
                <a:latin typeface="Calibri" panose="020F0502020204030204" pitchFamily="34" charset="0"/>
                <a:cs typeface="Calibri" panose="020F0502020204030204" pitchFamily="34" charset="0"/>
              </a:rPr>
              <a:t> için </a:t>
            </a:r>
            <a:r>
              <a:rPr lang="en-US" altLang="tr-TR" dirty="0" err="1">
                <a:latin typeface="Calibri" panose="020F0502020204030204" pitchFamily="34" charset="0"/>
                <a:cs typeface="Calibri" panose="020F0502020204030204" pitchFamily="34" charset="0"/>
              </a:rPr>
              <a:t>öncelikle</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neden</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nerede</a:t>
            </a:r>
            <a:r>
              <a:rPr lang="en-US" altLang="tr-TR" dirty="0">
                <a:latin typeface="Calibri" panose="020F0502020204030204" pitchFamily="34" charset="0"/>
                <a:cs typeface="Calibri" panose="020F0502020204030204" pitchFamily="34" charset="0"/>
              </a:rPr>
              <a:t>, ne zaman, </a:t>
            </a:r>
            <a:r>
              <a:rPr lang="en-US" altLang="tr-TR" dirty="0" err="1">
                <a:latin typeface="Calibri" panose="020F0502020204030204" pitchFamily="34" charset="0"/>
                <a:cs typeface="Calibri" panose="020F0502020204030204" pitchFamily="34" charset="0"/>
              </a:rPr>
              <a:t>kime</a:t>
            </a:r>
            <a:r>
              <a:rPr lang="en-US" altLang="tr-TR" dirty="0">
                <a:latin typeface="Calibri" panose="020F0502020204030204" pitchFamily="34" charset="0"/>
                <a:cs typeface="Calibri" panose="020F0502020204030204" pitchFamily="34" charset="0"/>
              </a:rPr>
              <a:t> ve nasıl ''</a:t>
            </a:r>
            <a:r>
              <a:rPr lang="en-US" altLang="tr-TR" dirty="0" err="1">
                <a:latin typeface="Calibri" panose="020F0502020204030204" pitchFamily="34" charset="0"/>
                <a:cs typeface="Calibri" panose="020F0502020204030204" pitchFamily="34" charset="0"/>
              </a:rPr>
              <a:t>hayır</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denileceğinin</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bilinmesi</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gerekir</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Hayır</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demek</a:t>
            </a:r>
            <a:r>
              <a:rPr lang="en-US" altLang="tr-TR" dirty="0">
                <a:latin typeface="Calibri" panose="020F0502020204030204" pitchFamily="34" charset="0"/>
                <a:cs typeface="Calibri" panose="020F0502020204030204" pitchFamily="34" charset="0"/>
              </a:rPr>
              <a:t> için en </a:t>
            </a:r>
            <a:r>
              <a:rPr lang="en-US" altLang="tr-TR" dirty="0" err="1">
                <a:latin typeface="Calibri" panose="020F0502020204030204" pitchFamily="34" charset="0"/>
                <a:cs typeface="Calibri" panose="020F0502020204030204" pitchFamily="34" charset="0"/>
              </a:rPr>
              <a:t>etkili</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yöntem</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kişinin</a:t>
            </a:r>
            <a:r>
              <a:rPr lang="en-US" altLang="tr-TR" dirty="0">
                <a:latin typeface="Calibri" panose="020F0502020204030204" pitchFamily="34" charset="0"/>
                <a:cs typeface="Calibri" panose="020F0502020204030204" pitchFamily="34" charset="0"/>
              </a:rPr>
              <a:t> ne </a:t>
            </a:r>
            <a:r>
              <a:rPr lang="en-US" altLang="tr-TR" dirty="0" err="1">
                <a:latin typeface="Calibri" panose="020F0502020204030204" pitchFamily="34" charset="0"/>
                <a:cs typeface="Calibri" panose="020F0502020204030204" pitchFamily="34" charset="0"/>
              </a:rPr>
              <a:t>istediğini</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bilmesi</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seçim</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yapması</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karar</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vermesi</a:t>
            </a:r>
            <a:r>
              <a:rPr lang="en-US" altLang="tr-TR" dirty="0">
                <a:latin typeface="Calibri" panose="020F0502020204030204" pitchFamily="34" charset="0"/>
                <a:cs typeface="Calibri" panose="020F0502020204030204" pitchFamily="34" charset="0"/>
              </a:rPr>
              <a:t> ve </a:t>
            </a:r>
            <a:r>
              <a:rPr lang="en-US" altLang="tr-TR" dirty="0" err="1">
                <a:latin typeface="Calibri" panose="020F0502020204030204" pitchFamily="34" charset="0"/>
                <a:cs typeface="Calibri" panose="020F0502020204030204" pitchFamily="34" charset="0"/>
              </a:rPr>
              <a:t>bunu</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karşıdakine</a:t>
            </a:r>
            <a:r>
              <a:rPr lang="en-US" altLang="tr-TR" dirty="0">
                <a:latin typeface="Calibri" panose="020F0502020204030204" pitchFamily="34" charset="0"/>
                <a:cs typeface="Calibri" panose="020F0502020204030204" pitchFamily="34" charset="0"/>
              </a:rPr>
              <a:t> net ve açık bir </a:t>
            </a:r>
            <a:r>
              <a:rPr lang="en-US" altLang="tr-TR" dirty="0" err="1">
                <a:latin typeface="Calibri" panose="020F0502020204030204" pitchFamily="34" charset="0"/>
                <a:cs typeface="Calibri" panose="020F0502020204030204" pitchFamily="34" charset="0"/>
              </a:rPr>
              <a:t>dille</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etkin</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iletişimle</a:t>
            </a:r>
            <a:r>
              <a:rPr lang="en-US" altLang="tr-TR" dirty="0">
                <a:latin typeface="Calibri" panose="020F0502020204030204" pitchFamily="34" charset="0"/>
                <a:cs typeface="Calibri" panose="020F0502020204030204" pitchFamily="34" charset="0"/>
              </a:rPr>
              <a:t> </a:t>
            </a:r>
            <a:r>
              <a:rPr lang="en-US" altLang="tr-TR" dirty="0" err="1">
                <a:latin typeface="Calibri" panose="020F0502020204030204" pitchFamily="34" charset="0"/>
                <a:cs typeface="Calibri" panose="020F0502020204030204" pitchFamily="34" charset="0"/>
              </a:rPr>
              <a:t>aktarabilmesidir</a:t>
            </a:r>
            <a:r>
              <a:rPr lang="en-US" altLang="tr-TR" dirty="0">
                <a:latin typeface="Calibri" panose="020F0502020204030204" pitchFamily="34" charset="0"/>
                <a:cs typeface="Calibri" panose="020F0502020204030204" pitchFamily="34" charset="0"/>
              </a:rPr>
              <a:t>.       </a:t>
            </a:r>
            <a:endParaRPr lang="tr-TR" altLang="tr-TR" dirty="0">
              <a:latin typeface="Calibri" panose="020F0502020204030204" pitchFamily="34" charset="0"/>
              <a:cs typeface="Calibri" panose="020F0502020204030204" pitchFamily="34" charset="0"/>
            </a:endParaRPr>
          </a:p>
          <a:p>
            <a:pPr marL="114300" indent="0">
              <a:buNone/>
            </a:pPr>
            <a:endParaRPr lang="tr-TR" dirty="0"/>
          </a:p>
        </p:txBody>
      </p:sp>
      <p:sp>
        <p:nvSpPr>
          <p:cNvPr id="4" name="Başlık 1"/>
          <p:cNvSpPr>
            <a:spLocks noGrp="1"/>
          </p:cNvSpPr>
          <p:nvPr>
            <p:ph type="title"/>
          </p:nvPr>
        </p:nvSpPr>
        <p:spPr/>
        <p:txBody>
          <a:bodyPr>
            <a:normAutofit fontScale="90000"/>
          </a:bodyPr>
          <a:lstStyle/>
          <a:p>
            <a:r>
              <a:rPr lang="tr-TR" sz="3600" dirty="0">
                <a:latin typeface="Calibri" panose="020F0502020204030204" pitchFamily="34" charset="0"/>
                <a:cs typeface="Calibri" panose="020F0502020204030204" pitchFamily="34" charset="0"/>
              </a:rPr>
              <a:t>HAYIR DEMEK NEDEN ZORDUR? </a:t>
            </a:r>
            <a:br>
              <a:rPr lang="tr-TR" sz="3600" dirty="0">
                <a:latin typeface="Calibri" panose="020F0502020204030204" pitchFamily="34" charset="0"/>
                <a:cs typeface="Calibri" panose="020F0502020204030204" pitchFamily="34" charset="0"/>
              </a:rPr>
            </a:br>
            <a:endParaRPr lang="tr-TR" dirty="0"/>
          </a:p>
        </p:txBody>
      </p:sp>
    </p:spTree>
    <p:extLst>
      <p:ext uri="{BB962C8B-B14F-4D97-AF65-F5344CB8AC3E}">
        <p14:creationId xmlns:p14="http://schemas.microsoft.com/office/powerpoint/2010/main" val="2297219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latin typeface="Calibri" panose="020F0502020204030204" pitchFamily="34" charset="0"/>
                <a:cs typeface="Calibri" panose="020F0502020204030204" pitchFamily="34" charset="0"/>
              </a:rPr>
              <a:t>NASIL HAYIR </a:t>
            </a:r>
            <a:r>
              <a:rPr lang="tr-TR" sz="3200" b="1" dirty="0" smtClean="0">
                <a:latin typeface="Calibri" panose="020F0502020204030204" pitchFamily="34" charset="0"/>
                <a:cs typeface="Calibri" panose="020F0502020204030204" pitchFamily="34" charset="0"/>
              </a:rPr>
              <a:t>DEMELİYİZ?</a:t>
            </a:r>
            <a:endParaRPr lang="tr-TR" dirty="0"/>
          </a:p>
        </p:txBody>
      </p:sp>
      <p:sp>
        <p:nvSpPr>
          <p:cNvPr id="3" name="İçerik Yer Tutucusu 2"/>
          <p:cNvSpPr>
            <a:spLocks noGrp="1"/>
          </p:cNvSpPr>
          <p:nvPr>
            <p:ph idx="1"/>
          </p:nvPr>
        </p:nvSpPr>
        <p:spPr/>
        <p:txBody>
          <a:bodyPr>
            <a:normAutofit fontScale="77500" lnSpcReduction="20000"/>
          </a:bodyPr>
          <a:lstStyle/>
          <a:p>
            <a:pPr indent="-342900" algn="just">
              <a:buFont typeface="Wingdings" panose="05000000000000000000" pitchFamily="2" charset="2"/>
              <a:buChar char="ü"/>
            </a:pPr>
            <a:r>
              <a:rPr lang="en-US" altLang="tr-TR" dirty="0" smtClean="0">
                <a:latin typeface="Calibri" panose="020F0502020204030204" pitchFamily="34" charset="0"/>
                <a:cs typeface="Calibri" panose="020F0502020204030204" pitchFamily="34" charset="0"/>
              </a:rPr>
              <a:t>Önce </a:t>
            </a:r>
            <a:r>
              <a:rPr lang="en-US" altLang="tr-TR" dirty="0">
                <a:latin typeface="Calibri" panose="020F0502020204030204" pitchFamily="34" charset="0"/>
                <a:cs typeface="Calibri" panose="020F0502020204030204" pitchFamily="34" charset="0"/>
              </a:rPr>
              <a:t>anlamak, sonra anlaşılmak! </a:t>
            </a:r>
            <a:r>
              <a:rPr lang="tr-TR" altLang="tr-TR" dirty="0" smtClean="0">
                <a:latin typeface="Calibri" panose="020F0502020204030204" pitchFamily="34" charset="0"/>
                <a:cs typeface="Calibri" panose="020F0502020204030204" pitchFamily="34" charset="0"/>
              </a:rPr>
              <a:t>Karşınızdaki kişiyi</a:t>
            </a:r>
            <a:r>
              <a:rPr lang="en-US" altLang="tr-TR" dirty="0" smtClean="0">
                <a:latin typeface="Calibri" panose="020F0502020204030204" pitchFamily="34" charset="0"/>
                <a:cs typeface="Calibri" panose="020F0502020204030204" pitchFamily="34" charset="0"/>
              </a:rPr>
              <a:t> </a:t>
            </a:r>
            <a:r>
              <a:rPr lang="en-US" altLang="tr-TR" dirty="0">
                <a:latin typeface="Calibri" panose="020F0502020204030204" pitchFamily="34" charset="0"/>
                <a:cs typeface="Calibri" panose="020F0502020204030204" pitchFamily="34" charset="0"/>
              </a:rPr>
              <a:t>saygıyla </a:t>
            </a:r>
            <a:r>
              <a:rPr lang="en-US" altLang="tr-TR" dirty="0" smtClean="0">
                <a:latin typeface="Calibri" panose="020F0502020204030204" pitchFamily="34" charset="0"/>
                <a:cs typeface="Calibri" panose="020F0502020204030204" pitchFamily="34" charset="0"/>
              </a:rPr>
              <a:t>dinleyin.</a:t>
            </a:r>
            <a:r>
              <a:rPr lang="tr-TR" altLang="tr-TR" dirty="0" smtClean="0">
                <a:latin typeface="Calibri" panose="020F0502020204030204" pitchFamily="34" charset="0"/>
                <a:cs typeface="Calibri" panose="020F0502020204030204" pitchFamily="34" charset="0"/>
              </a:rPr>
              <a:t> </a:t>
            </a:r>
            <a:r>
              <a:rPr lang="en-US" altLang="tr-TR" dirty="0" smtClean="0">
                <a:latin typeface="Calibri" panose="020F0502020204030204" pitchFamily="34" charset="0"/>
                <a:cs typeface="Calibri" panose="020F0502020204030204" pitchFamily="34" charset="0"/>
              </a:rPr>
              <a:t>Konuşmasını </a:t>
            </a:r>
            <a:r>
              <a:rPr lang="en-US" altLang="tr-TR" dirty="0">
                <a:latin typeface="Calibri" panose="020F0502020204030204" pitchFamily="34" charset="0"/>
                <a:cs typeface="Calibri" panose="020F0502020204030204" pitchFamily="34" charset="0"/>
              </a:rPr>
              <a:t>tamamlamasını bekleyin. Sözünü kesmeyin.</a:t>
            </a:r>
            <a:endParaRPr lang="tr-TR" altLang="tr-TR" dirty="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r>
              <a:rPr lang="en-US" altLang="tr-TR" dirty="0" smtClean="0">
                <a:latin typeface="Calibri" panose="020F0502020204030204" pitchFamily="34" charset="0"/>
                <a:cs typeface="Calibri" panose="020F0502020204030204" pitchFamily="34" charset="0"/>
              </a:rPr>
              <a:t>Anlaşılabilmek </a:t>
            </a:r>
            <a:r>
              <a:rPr lang="en-US" altLang="tr-TR" dirty="0">
                <a:latin typeface="Calibri" panose="020F0502020204030204" pitchFamily="34" charset="0"/>
                <a:cs typeface="Calibri" panose="020F0502020204030204" pitchFamily="34" charset="0"/>
              </a:rPr>
              <a:t>için dürüst, açık, net ve kararlı olun</a:t>
            </a:r>
            <a:endParaRPr lang="tr-TR" altLang="tr-TR" dirty="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r>
              <a:rPr lang="en-US" altLang="tr-TR" dirty="0" smtClean="0">
                <a:latin typeface="Calibri" panose="020F0502020204030204" pitchFamily="34" charset="0"/>
                <a:cs typeface="Calibri" panose="020F0502020204030204" pitchFamily="34" charset="0"/>
              </a:rPr>
              <a:t>Beden </a:t>
            </a:r>
            <a:r>
              <a:rPr lang="en-US" altLang="tr-TR" dirty="0">
                <a:latin typeface="Calibri" panose="020F0502020204030204" pitchFamily="34" charset="0"/>
                <a:cs typeface="Calibri" panose="020F0502020204030204" pitchFamily="34" charset="0"/>
              </a:rPr>
              <a:t>dilinizle de '</a:t>
            </a:r>
            <a:r>
              <a:rPr lang="en-US" altLang="tr-TR" dirty="0" err="1">
                <a:latin typeface="Calibri" panose="020F0502020204030204" pitchFamily="34" charset="0"/>
                <a:cs typeface="Calibri" panose="020F0502020204030204" pitchFamily="34" charset="0"/>
              </a:rPr>
              <a:t>hayır</a:t>
            </a:r>
            <a:r>
              <a:rPr lang="en-US" altLang="tr-TR" dirty="0">
                <a:latin typeface="Calibri" panose="020F0502020204030204" pitchFamily="34" charset="0"/>
                <a:cs typeface="Calibri" panose="020F0502020204030204" pitchFamily="34" charset="0"/>
              </a:rPr>
              <a:t>' deyin. Muhatabınızın gözlerinin içine bakarak kararlı bir ses tonuyla konuşun. Ne söylediğiniz kadar nasıl söylediğiniz de önemli</a:t>
            </a:r>
            <a:r>
              <a:rPr lang="en-US" altLang="tr-TR" dirty="0" smtClean="0">
                <a:latin typeface="Calibri" panose="020F0502020204030204" pitchFamily="34" charset="0"/>
                <a:cs typeface="Calibri" panose="020F0502020204030204" pitchFamily="34" charset="0"/>
              </a:rPr>
              <a:t>.</a:t>
            </a:r>
            <a:endParaRPr lang="tr-TR" altLang="tr-TR" dirty="0" smtClean="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r>
              <a:rPr lang="en-US" altLang="tr-TR" dirty="0">
                <a:latin typeface="Calibri" panose="020F0502020204030204" pitchFamily="34" charset="0"/>
                <a:cs typeface="Calibri" panose="020F0502020204030204" pitchFamily="34" charset="0"/>
              </a:rPr>
              <a:t>Yalana başvurmadan empatik ve sempatik bir şekilde de '</a:t>
            </a:r>
            <a:r>
              <a:rPr lang="en-US" altLang="tr-TR" dirty="0" err="1">
                <a:latin typeface="Calibri" panose="020F0502020204030204" pitchFamily="34" charset="0"/>
                <a:cs typeface="Calibri" panose="020F0502020204030204" pitchFamily="34" charset="0"/>
              </a:rPr>
              <a:t>hayır</a:t>
            </a:r>
            <a:r>
              <a:rPr lang="en-US" altLang="tr-TR" dirty="0">
                <a:latin typeface="Calibri" panose="020F0502020204030204" pitchFamily="34" charset="0"/>
                <a:cs typeface="Calibri" panose="020F0502020204030204" pitchFamily="34" charset="0"/>
              </a:rPr>
              <a:t>' deyin. Yalnız dikkat, bazen uzun açıklamalar sınırlarımızın test edilmesine imkan tanır.</a:t>
            </a:r>
            <a:endParaRPr lang="tr-TR" altLang="tr-TR" dirty="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endParaRPr lang="tr-TR" altLang="tr-TR" dirty="0" smtClean="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r>
              <a:rPr lang="en-US" altLang="tr-TR" dirty="0">
                <a:latin typeface="Calibri" panose="020F0502020204030204" pitchFamily="34" charset="0"/>
                <a:cs typeface="Calibri" panose="020F0502020204030204" pitchFamily="34" charset="0"/>
              </a:rPr>
              <a:t>Cevabınızı vermeden önce; o an kendinizi iyi ifade edemeyeceğinizi </a:t>
            </a:r>
            <a:r>
              <a:rPr lang="en-US" altLang="tr-TR" dirty="0" err="1">
                <a:latin typeface="Calibri" panose="020F0502020204030204" pitchFamily="34" charset="0"/>
                <a:cs typeface="Calibri" panose="020F0502020204030204" pitchFamily="34" charset="0"/>
              </a:rPr>
              <a:t>ya</a:t>
            </a:r>
            <a:r>
              <a:rPr lang="en-US" altLang="tr-TR" dirty="0">
                <a:latin typeface="Calibri" panose="020F0502020204030204" pitchFamily="34" charset="0"/>
                <a:cs typeface="Calibri" panose="020F0502020204030204" pitchFamily="34" charset="0"/>
              </a:rPr>
              <a:t> da olumsuz bir cevap vermekte çok zorlanacağınızı düşünüyorsanız; durun ve konu hakkında düşünmek için zaman isteyin. Böylelikle reddetme kararınızın gerekçelerini tespit etmek için fırsatınız olur</a:t>
            </a:r>
            <a:r>
              <a:rPr lang="en-US" altLang="tr-TR" dirty="0" smtClean="0">
                <a:latin typeface="Calibri" panose="020F0502020204030204" pitchFamily="34" charset="0"/>
                <a:cs typeface="Calibri" panose="020F0502020204030204" pitchFamily="34" charset="0"/>
              </a:rPr>
              <a:t>.</a:t>
            </a:r>
            <a:endParaRPr lang="tr-TR" altLang="tr-TR" dirty="0" smtClean="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r>
              <a:rPr lang="en-US" altLang="tr-TR" dirty="0">
                <a:latin typeface="Calibri" panose="020F0502020204030204" pitchFamily="34" charset="0"/>
                <a:cs typeface="Calibri" panose="020F0502020204030204" pitchFamily="34" charset="0"/>
              </a:rPr>
              <a:t>Bir öneri </a:t>
            </a:r>
            <a:r>
              <a:rPr lang="en-US" altLang="tr-TR" dirty="0" err="1">
                <a:latin typeface="Calibri" panose="020F0502020204030204" pitchFamily="34" charset="0"/>
                <a:cs typeface="Calibri" panose="020F0502020204030204" pitchFamily="34" charset="0"/>
              </a:rPr>
              <a:t>ya</a:t>
            </a:r>
            <a:r>
              <a:rPr lang="en-US" altLang="tr-TR" dirty="0">
                <a:latin typeface="Calibri" panose="020F0502020204030204" pitchFamily="34" charset="0"/>
                <a:cs typeface="Calibri" panose="020F0502020204030204" pitchFamily="34" charset="0"/>
              </a:rPr>
              <a:t> da alternatif sunabilirsiniz. Örneğin istenen şeyi gerçekten yapmak istiyorsanız ama zamanınız müsait değilse ileri bir tarihe erteleyebilirsiniz.</a:t>
            </a:r>
            <a:endParaRPr lang="tr-TR" altLang="tr-TR" dirty="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endParaRPr lang="tr-TR" altLang="tr-TR" sz="2000" dirty="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endParaRPr lang="tr-TR" altLang="tr-TR" sz="2200" dirty="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endParaRPr lang="tr-TR" altLang="tr-TR" sz="2000" dirty="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endParaRPr lang="tr-TR" altLang="tr-TR" sz="2000" dirty="0">
              <a:latin typeface="Calibri" panose="020F0502020204030204" pitchFamily="34" charset="0"/>
              <a:cs typeface="Calibri" panose="020F0502020204030204" pitchFamily="34" charset="0"/>
            </a:endParaRPr>
          </a:p>
          <a:p>
            <a:pPr indent="-342900" algn="just">
              <a:buFont typeface="Wingdings" panose="05000000000000000000" pitchFamily="2" charset="2"/>
              <a:buChar char="ü"/>
            </a:pPr>
            <a:endParaRPr lang="tr-TR" altLang="tr-TR" sz="2000" dirty="0">
              <a:latin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108383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60672" cy="788380"/>
          </a:xfrm>
        </p:spPr>
        <p:txBody>
          <a:bodyPr>
            <a:normAutofit fontScale="90000"/>
          </a:bodyPr>
          <a:lstStyle/>
          <a:p>
            <a:r>
              <a:rPr lang="tr-TR" sz="3600" b="1" dirty="0">
                <a:latin typeface="Calibri" panose="020F0502020204030204" pitchFamily="34" charset="0"/>
                <a:cs typeface="Calibri" panose="020F0502020204030204" pitchFamily="34" charset="0"/>
              </a:rPr>
              <a:t>NASIL HAYIR </a:t>
            </a:r>
            <a:r>
              <a:rPr lang="tr-TR" sz="3600" b="1" dirty="0" smtClean="0">
                <a:latin typeface="Calibri" panose="020F0502020204030204" pitchFamily="34" charset="0"/>
                <a:cs typeface="Calibri" panose="020F0502020204030204" pitchFamily="34" charset="0"/>
              </a:rPr>
              <a:t>DEMELİYİZ? </a:t>
            </a:r>
            <a:r>
              <a:rPr lang="tr-TR" sz="3600" dirty="0">
                <a:latin typeface="Calibri" panose="020F0502020204030204" pitchFamily="34" charset="0"/>
                <a:cs typeface="Calibri" panose="020F0502020204030204" pitchFamily="34" charset="0"/>
              </a:rPr>
              <a:t/>
            </a:r>
            <a:br>
              <a:rPr lang="tr-TR" sz="3600" dirty="0">
                <a:latin typeface="Calibri" panose="020F0502020204030204" pitchFamily="34" charset="0"/>
                <a:cs typeface="Calibri" panose="020F0502020204030204" pitchFamily="34" charset="0"/>
              </a:rPr>
            </a:br>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ü"/>
            </a:pPr>
            <a:r>
              <a:rPr lang="tr-TR" sz="2000" dirty="0" smtClean="0">
                <a:latin typeface="Calibri" panose="020F0502020204030204" pitchFamily="34" charset="0"/>
                <a:cs typeface="Calibri" panose="020F0502020204030204" pitchFamily="34" charset="0"/>
              </a:rPr>
              <a:t>Kendi </a:t>
            </a:r>
            <a:r>
              <a:rPr lang="tr-TR" sz="2000" dirty="0">
                <a:latin typeface="Calibri" panose="020F0502020204030204" pitchFamily="34" charset="0"/>
                <a:cs typeface="Calibri" panose="020F0502020204030204" pitchFamily="34" charset="0"/>
              </a:rPr>
              <a:t>duygularımızı uygun bir şekilde iletirsek, cevabımız olumsuz bile olsa karşımızdaki kişiyi incitmeyecektir. Karşı tarafı suçlamadan, sadece kendi istek ve duygularımızı ifade ederek hayır </a:t>
            </a:r>
            <a:r>
              <a:rPr lang="tr-TR" sz="2000" dirty="0" smtClean="0">
                <a:latin typeface="Calibri" panose="020F0502020204030204" pitchFamily="34" charset="0"/>
                <a:cs typeface="Calibri" panose="020F0502020204030204" pitchFamily="34" charset="0"/>
              </a:rPr>
              <a:t>diyebiliriz.</a:t>
            </a:r>
            <a:endParaRPr lang="tr-TR" sz="2000"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tr-TR" sz="2000" dirty="0" smtClean="0">
                <a:latin typeface="Calibri" panose="020F0502020204030204" pitchFamily="34" charset="0"/>
                <a:cs typeface="Calibri" panose="020F0502020204030204" pitchFamily="34" charset="0"/>
              </a:rPr>
              <a:t>Yapmak </a:t>
            </a:r>
            <a:r>
              <a:rPr lang="tr-TR" sz="2000" dirty="0">
                <a:latin typeface="Calibri" panose="020F0502020204030204" pitchFamily="34" charset="0"/>
                <a:cs typeface="Calibri" panose="020F0502020204030204" pitchFamily="34" charset="0"/>
              </a:rPr>
              <a:t>istemediğiniz davranışla ilgili kendi gerçeklerinizi ve duygularınızı anlatın. Bu davranışı yaparsanız kendinizi nasıl hissedeceğinizi, üzerinizdeki etkisini tanımlamaya çalışın. “</a:t>
            </a:r>
            <a:r>
              <a:rPr lang="tr-TR" sz="2000" b="1" dirty="0">
                <a:latin typeface="Calibri" panose="020F0502020204030204" pitchFamily="34" charset="0"/>
                <a:cs typeface="Calibri" panose="020F0502020204030204" pitchFamily="34" charset="0"/>
              </a:rPr>
              <a:t>................... yaparsam kendimi kötü hissedeceğim bu da işlerimi aksatacak.” </a:t>
            </a:r>
            <a:r>
              <a:rPr lang="tr-TR" sz="2000" dirty="0">
                <a:latin typeface="Calibri" panose="020F0502020204030204" pitchFamily="34" charset="0"/>
                <a:cs typeface="Calibri" panose="020F0502020204030204" pitchFamily="34" charset="0"/>
              </a:rPr>
              <a:t>gibi. </a:t>
            </a:r>
          </a:p>
          <a:p>
            <a:pPr algn="just">
              <a:buFont typeface="Wingdings" panose="05000000000000000000" pitchFamily="2" charset="2"/>
              <a:buChar char="ü"/>
            </a:pPr>
            <a:r>
              <a:rPr lang="tr-TR" sz="2000" dirty="0" smtClean="0">
                <a:latin typeface="Calibri" panose="020F0502020204030204" pitchFamily="34" charset="0"/>
                <a:cs typeface="Calibri" panose="020F0502020204030204" pitchFamily="34" charset="0"/>
              </a:rPr>
              <a:t>Hayır </a:t>
            </a:r>
            <a:r>
              <a:rPr lang="tr-TR" sz="2000" dirty="0">
                <a:latin typeface="Calibri" panose="020F0502020204030204" pitchFamily="34" charset="0"/>
                <a:cs typeface="Calibri" panose="020F0502020204030204" pitchFamily="34" charset="0"/>
              </a:rPr>
              <a:t>demenizin nedenlerini saydıktan sonra neden yapamayacağınızı söylemek daha kolay olacaktır. </a:t>
            </a:r>
            <a:r>
              <a:rPr lang="tr-TR" sz="2000" b="1" dirty="0">
                <a:latin typeface="Calibri" panose="020F0502020204030204" pitchFamily="34" charset="0"/>
                <a:cs typeface="Calibri" panose="020F0502020204030204" pitchFamily="34" charset="0"/>
              </a:rPr>
              <a:t>“Okul çıkışı seninle gelirsem, anneme yalan söyleyeceğim için kendimi kötü hissedeceğim” gibi duygu ve istekleri anlatan cümlelerle hayır diyebilir ve nedenlerini de karşı tarafı kırmadan anlatabiliriz.” </a:t>
            </a:r>
            <a:r>
              <a:rPr lang="tr-TR" sz="2000" dirty="0">
                <a:latin typeface="Calibri" panose="020F0502020204030204" pitchFamily="34" charset="0"/>
                <a:cs typeface="Calibri" panose="020F0502020204030204" pitchFamily="34" charset="0"/>
              </a:rPr>
              <a:t>gibi. </a:t>
            </a:r>
          </a:p>
        </p:txBody>
      </p:sp>
    </p:spTree>
    <p:extLst>
      <p:ext uri="{BB962C8B-B14F-4D97-AF65-F5344CB8AC3E}">
        <p14:creationId xmlns:p14="http://schemas.microsoft.com/office/powerpoint/2010/main" val="399351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260672" cy="860388"/>
          </a:xfrm>
        </p:spPr>
        <p:txBody>
          <a:bodyPr>
            <a:normAutofit fontScale="90000"/>
          </a:bodyPr>
          <a:lstStyle/>
          <a:p>
            <a:r>
              <a:rPr lang="tr-TR" sz="3100" b="1" dirty="0">
                <a:latin typeface="Calibri" panose="020F0502020204030204" pitchFamily="34" charset="0"/>
                <a:cs typeface="Calibri" panose="020F0502020204030204" pitchFamily="34" charset="0"/>
              </a:rPr>
              <a:t>"HAYIR" DERKEN DİKKAT EDİLMESİ GEREKENLER</a:t>
            </a:r>
            <a:r>
              <a:rPr lang="tr-TR" sz="3600" dirty="0">
                <a:latin typeface="Calibri" panose="020F0502020204030204" pitchFamily="34" charset="0"/>
                <a:cs typeface="Calibri" panose="020F0502020204030204" pitchFamily="34" charset="0"/>
              </a:rPr>
              <a:t/>
            </a:r>
            <a:br>
              <a:rPr lang="tr-TR" sz="3600" dirty="0">
                <a:latin typeface="Calibri" panose="020F0502020204030204" pitchFamily="34" charset="0"/>
                <a:cs typeface="Calibri" panose="020F0502020204030204" pitchFamily="34" charset="0"/>
              </a:rPr>
            </a:br>
            <a:endParaRPr lang="tr-TR" dirty="0"/>
          </a:p>
        </p:txBody>
      </p:sp>
      <p:sp>
        <p:nvSpPr>
          <p:cNvPr id="3" name="İçerik Yer Tutucusu 2"/>
          <p:cNvSpPr>
            <a:spLocks noGrp="1"/>
          </p:cNvSpPr>
          <p:nvPr>
            <p:ph idx="1"/>
          </p:nvPr>
        </p:nvSpPr>
        <p:spPr>
          <a:xfrm>
            <a:off x="467544" y="1988840"/>
            <a:ext cx="8229600" cy="3836640"/>
          </a:xfrm>
        </p:spPr>
        <p:txBody>
          <a:bodyPr>
            <a:normAutofit/>
          </a:bodyPr>
          <a:lstStyle/>
          <a:p>
            <a:pPr marL="114300" indent="0">
              <a:buNone/>
            </a:pPr>
            <a:r>
              <a:rPr lang="tr-TR" sz="2000" dirty="0" smtClean="0">
                <a:latin typeface="Calibri" panose="020F0502020204030204" pitchFamily="34" charset="0"/>
                <a:cs typeface="Calibri" panose="020F0502020204030204" pitchFamily="34" charset="0"/>
              </a:rPr>
              <a:t>•</a:t>
            </a:r>
            <a:r>
              <a:rPr lang="tr-TR" sz="2000" b="1" dirty="0">
                <a:latin typeface="Calibri" panose="020F0502020204030204" pitchFamily="34" charset="0"/>
                <a:cs typeface="Calibri" panose="020F0502020204030204" pitchFamily="34" charset="0"/>
              </a:rPr>
              <a:t>Dürüst ve açık </a:t>
            </a:r>
            <a:r>
              <a:rPr lang="tr-TR" sz="2000" b="1" dirty="0" smtClean="0">
                <a:latin typeface="Calibri" panose="020F0502020204030204" pitchFamily="34" charset="0"/>
                <a:cs typeface="Calibri" panose="020F0502020204030204" pitchFamily="34" charset="0"/>
              </a:rPr>
              <a:t>olun.</a:t>
            </a:r>
            <a:endParaRPr lang="tr-TR" sz="2000" dirty="0">
              <a:latin typeface="Calibri" panose="020F0502020204030204" pitchFamily="34" charset="0"/>
              <a:cs typeface="Calibri" panose="020F0502020204030204" pitchFamily="34" charset="0"/>
            </a:endParaRPr>
          </a:p>
          <a:p>
            <a:pPr marL="114300" indent="0">
              <a:buNone/>
            </a:pPr>
            <a:r>
              <a:rPr lang="tr-TR" sz="2000" dirty="0" smtClean="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Seninle vakit geçirmek hoşuma gidiyor fakat gideceğimiz yerlere hep sen karar veriyorsun. Aslına bakarsan, oraya gitmek istemiyorum."</a:t>
            </a:r>
          </a:p>
          <a:p>
            <a:pPr marL="114300" indent="0">
              <a:buNone/>
            </a:pPr>
            <a:r>
              <a:rPr lang="tr-TR" sz="2000" dirty="0">
                <a:latin typeface="Calibri" panose="020F0502020204030204" pitchFamily="34" charset="0"/>
                <a:cs typeface="Calibri" panose="020F0502020204030204" pitchFamily="34" charset="0"/>
              </a:rPr>
              <a:t>•</a:t>
            </a:r>
            <a:r>
              <a:rPr lang="tr-TR" sz="2000" b="1" dirty="0">
                <a:latin typeface="Calibri" panose="020F0502020204030204" pitchFamily="34" charset="0"/>
                <a:cs typeface="Calibri" panose="020F0502020204030204" pitchFamily="34" charset="0"/>
              </a:rPr>
              <a:t>Uygun durumlarda isteği başka bir zamana </a:t>
            </a:r>
            <a:r>
              <a:rPr lang="tr-TR" sz="2000" b="1" dirty="0" smtClean="0">
                <a:latin typeface="Calibri" panose="020F0502020204030204" pitchFamily="34" charset="0"/>
                <a:cs typeface="Calibri" panose="020F0502020204030204" pitchFamily="34" charset="0"/>
              </a:rPr>
              <a:t>erteleyin.</a:t>
            </a:r>
            <a:endParaRPr lang="tr-TR" sz="2000" dirty="0">
              <a:latin typeface="Calibri" panose="020F0502020204030204" pitchFamily="34" charset="0"/>
              <a:cs typeface="Calibri" panose="020F0502020204030204" pitchFamily="34" charset="0"/>
            </a:endParaRPr>
          </a:p>
          <a:p>
            <a:pPr marL="114300" indent="0">
              <a:buNone/>
            </a:pPr>
            <a:r>
              <a:rPr lang="tr-TR" sz="2000" dirty="0" smtClean="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Bugün müsait değilim fakat önümüzdeki hafta görüşebiliriz."</a:t>
            </a:r>
          </a:p>
          <a:p>
            <a:pPr marL="114300" indent="0">
              <a:buNone/>
            </a:pPr>
            <a:r>
              <a:rPr lang="tr-TR" sz="2000" dirty="0">
                <a:latin typeface="Calibri" panose="020F0502020204030204" pitchFamily="34" charset="0"/>
                <a:cs typeface="Calibri" panose="020F0502020204030204" pitchFamily="34" charset="0"/>
              </a:rPr>
              <a:t>•</a:t>
            </a:r>
            <a:r>
              <a:rPr lang="tr-TR" sz="2000" b="1" dirty="0">
                <a:latin typeface="Calibri" panose="020F0502020204030204" pitchFamily="34" charset="0"/>
                <a:cs typeface="Calibri" panose="020F0502020204030204" pitchFamily="34" charset="0"/>
              </a:rPr>
              <a:t>Uygun durumlarda farklı bir şekilde yardımcı olabileceğinizi </a:t>
            </a:r>
            <a:r>
              <a:rPr lang="tr-TR" sz="2000" b="1" dirty="0" smtClean="0">
                <a:latin typeface="Calibri" panose="020F0502020204030204" pitchFamily="34" charset="0"/>
                <a:cs typeface="Calibri" panose="020F0502020204030204" pitchFamily="34" charset="0"/>
              </a:rPr>
              <a:t>belirtin.</a:t>
            </a:r>
            <a:endParaRPr lang="tr-TR" sz="2000" dirty="0">
              <a:latin typeface="Calibri" panose="020F0502020204030204" pitchFamily="34" charset="0"/>
              <a:cs typeface="Calibri" panose="020F0502020204030204" pitchFamily="34" charset="0"/>
            </a:endParaRPr>
          </a:p>
          <a:p>
            <a:pPr marL="114300" indent="0">
              <a:buNone/>
            </a:pPr>
            <a:r>
              <a:rPr lang="tr-TR" sz="2000" dirty="0" smtClean="0">
                <a:latin typeface="Calibri" panose="020F0502020204030204" pitchFamily="34" charset="0"/>
                <a:cs typeface="Calibri" panose="020F0502020204030204" pitchFamily="34" charset="0"/>
              </a:rPr>
              <a:t>«</a:t>
            </a:r>
            <a:r>
              <a:rPr lang="tr-TR" sz="2000" dirty="0">
                <a:latin typeface="Calibri" panose="020F0502020204030204" pitchFamily="34" charset="0"/>
                <a:cs typeface="Calibri" panose="020F0502020204030204" pitchFamily="34" charset="0"/>
              </a:rPr>
              <a:t>Bu işi senin yerine yapamam; fakat istersen nasıl yapabileceğin konusunda yardımcı olabilirim."</a:t>
            </a:r>
          </a:p>
          <a:p>
            <a:pPr marL="114300" indent="0">
              <a:buNone/>
            </a:pPr>
            <a:r>
              <a:rPr lang="tr-TR" sz="2000" dirty="0">
                <a:latin typeface="Calibri" panose="020F0502020204030204" pitchFamily="34" charset="0"/>
                <a:cs typeface="Calibri" panose="020F0502020204030204" pitchFamily="34" charset="0"/>
              </a:rPr>
              <a:t>•</a:t>
            </a:r>
            <a:r>
              <a:rPr lang="tr-TR" sz="2000" b="1" dirty="0">
                <a:latin typeface="Calibri" panose="020F0502020204030204" pitchFamily="34" charset="0"/>
                <a:cs typeface="Calibri" panose="020F0502020204030204" pitchFamily="34" charset="0"/>
              </a:rPr>
              <a:t>Karşımızdakini incitmeden, sakin bir ses tonuyla, sebebini belirterek </a:t>
            </a:r>
            <a:r>
              <a:rPr lang="tr-TR" sz="2000" b="1" dirty="0" smtClean="0">
                <a:latin typeface="Calibri" panose="020F0502020204030204" pitchFamily="34" charset="0"/>
                <a:cs typeface="Calibri" panose="020F0502020204030204" pitchFamily="34" charset="0"/>
              </a:rPr>
              <a:t>söyleyin.</a:t>
            </a:r>
            <a:endParaRPr lang="tr-TR" sz="2000" dirty="0">
              <a:latin typeface="Calibri" panose="020F0502020204030204" pitchFamily="34" charset="0"/>
              <a:cs typeface="Calibri" panose="020F0502020204030204" pitchFamily="34" charset="0"/>
            </a:endParaRP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301208"/>
            <a:ext cx="374441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15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260672" cy="860388"/>
          </a:xfrm>
        </p:spPr>
        <p:txBody>
          <a:bodyPr>
            <a:normAutofit fontScale="90000"/>
          </a:bodyPr>
          <a:lstStyle/>
          <a:p>
            <a:r>
              <a:rPr lang="tr-TR" sz="3100" b="1" dirty="0" smtClean="0">
                <a:latin typeface="Calibri" panose="020F0502020204030204" pitchFamily="34" charset="0"/>
                <a:cs typeface="Calibri" panose="020F0502020204030204" pitchFamily="34" charset="0"/>
              </a:rPr>
              <a:t>HAYIR’ A ALTERNATİFLER</a:t>
            </a:r>
            <a:r>
              <a:rPr lang="tr-TR" sz="3600" dirty="0">
                <a:latin typeface="Calibri" panose="020F0502020204030204" pitchFamily="34" charset="0"/>
                <a:cs typeface="Calibri" panose="020F0502020204030204" pitchFamily="34" charset="0"/>
              </a:rPr>
              <a:t/>
            </a:r>
            <a:br>
              <a:rPr lang="tr-TR" sz="3600" dirty="0">
                <a:latin typeface="Calibri" panose="020F0502020204030204" pitchFamily="34" charset="0"/>
                <a:cs typeface="Calibri" panose="020F0502020204030204" pitchFamily="34" charset="0"/>
              </a:rPr>
            </a:br>
            <a:endParaRPr lang="tr-TR" dirty="0"/>
          </a:p>
        </p:txBody>
      </p:sp>
      <p:sp>
        <p:nvSpPr>
          <p:cNvPr id="3" name="İçerik Yer Tutucusu 2"/>
          <p:cNvSpPr>
            <a:spLocks noGrp="1"/>
          </p:cNvSpPr>
          <p:nvPr>
            <p:ph idx="1"/>
          </p:nvPr>
        </p:nvSpPr>
        <p:spPr>
          <a:xfrm>
            <a:off x="467544" y="1988840"/>
            <a:ext cx="8229600" cy="3836640"/>
          </a:xfrm>
        </p:spPr>
        <p:txBody>
          <a:bodyPr>
            <a:normAutofit fontScale="92500"/>
          </a:bodyPr>
          <a:lstStyle/>
          <a:p>
            <a:pPr marL="0" indent="0">
              <a:buFontTx/>
              <a:buNone/>
            </a:pPr>
            <a:r>
              <a:rPr lang="tr-TR" altLang="tr-TR" sz="2200" dirty="0">
                <a:latin typeface="Calibri" panose="020F0502020204030204" pitchFamily="34" charset="0"/>
                <a:cs typeface="Calibri" panose="020F0502020204030204" pitchFamily="34" charset="0"/>
              </a:rPr>
              <a:t>Hayır deme noktasında ‘hayır’ sözcüğünü nasıl kullandığımız çok önemli; yani söyleme şeklimiz, üslubumuz bazen fark yaratabiliyor. İşte, sıradan bir ‘hayır’ demek yerine kullanabileceğimiz birkaç örnek ifade tarzı:</a:t>
            </a:r>
          </a:p>
          <a:p>
            <a:pPr marL="0" indent="0">
              <a:buFontTx/>
              <a:buNone/>
            </a:pPr>
            <a:r>
              <a:rPr lang="tr-TR" altLang="tr-TR" sz="2200" dirty="0">
                <a:latin typeface="Calibri" panose="020F0502020204030204" pitchFamily="34" charset="0"/>
                <a:cs typeface="Calibri" panose="020F0502020204030204" pitchFamily="34" charset="0"/>
              </a:rPr>
              <a:t>•“Sana yardım etmek, yapmak çok isterdim, ancak…”</a:t>
            </a:r>
          </a:p>
          <a:p>
            <a:pPr marL="0" indent="0">
              <a:buFontTx/>
              <a:buNone/>
            </a:pPr>
            <a:r>
              <a:rPr lang="tr-TR" altLang="tr-TR" sz="2200" dirty="0">
                <a:latin typeface="Calibri" panose="020F0502020204030204" pitchFamily="34" charset="0"/>
                <a:cs typeface="Calibri" panose="020F0502020204030204" pitchFamily="34" charset="0"/>
              </a:rPr>
              <a:t>•“Bu konuda ben sana yardımcı olamayacağım, ama… müsait olabilir belki.”</a:t>
            </a:r>
          </a:p>
          <a:p>
            <a:pPr marL="0" indent="0">
              <a:buFontTx/>
              <a:buNone/>
            </a:pPr>
            <a:r>
              <a:rPr lang="tr-TR" altLang="tr-TR" sz="2200" dirty="0">
                <a:latin typeface="Calibri" panose="020F0502020204030204" pitchFamily="34" charset="0"/>
                <a:cs typeface="Calibri" panose="020F0502020204030204" pitchFamily="34" charset="0"/>
              </a:rPr>
              <a:t>•“Biraz düşünmeme izin verir misin bu konuyu, sana yarın haber veririm.”</a:t>
            </a:r>
          </a:p>
          <a:p>
            <a:pPr marL="0" indent="0">
              <a:buFontTx/>
              <a:buNone/>
            </a:pPr>
            <a:r>
              <a:rPr lang="tr-TR" altLang="tr-TR" sz="2200" dirty="0">
                <a:latin typeface="Calibri" panose="020F0502020204030204" pitchFamily="34" charset="0"/>
                <a:cs typeface="Calibri" panose="020F0502020204030204" pitchFamily="34" charset="0"/>
              </a:rPr>
              <a:t>•“Maalesef benim için hiç uygun değil, ama istersen birlikte başka bir alternatif düşünelim.”</a:t>
            </a:r>
          </a:p>
          <a:p>
            <a:pPr marL="0" indent="0">
              <a:buFontTx/>
              <a:buNone/>
            </a:pPr>
            <a:r>
              <a:rPr lang="tr-TR" altLang="tr-TR" sz="2200" dirty="0">
                <a:latin typeface="Calibri" panose="020F0502020204030204" pitchFamily="34" charset="0"/>
                <a:cs typeface="Calibri" panose="020F0502020204030204" pitchFamily="34" charset="0"/>
              </a:rPr>
              <a:t>•“Bugünlerde çok yoğunum, çok zamanımı alıyor. … Gün sonra uygun olurum, senin için nasıl?”</a:t>
            </a:r>
          </a:p>
          <a:p>
            <a:endParaRPr lang="tr-TR" dirty="0"/>
          </a:p>
        </p:txBody>
      </p:sp>
    </p:spTree>
    <p:extLst>
      <p:ext uri="{BB962C8B-B14F-4D97-AF65-F5344CB8AC3E}">
        <p14:creationId xmlns:p14="http://schemas.microsoft.com/office/powerpoint/2010/main" val="362110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dirty="0">
                <a:latin typeface="Calibri" panose="020F0502020204030204" pitchFamily="34" charset="0"/>
                <a:cs typeface="Calibri" panose="020F0502020204030204" pitchFamily="34" charset="0"/>
              </a:rPr>
              <a:t/>
            </a:r>
            <a:br>
              <a:rPr lang="tr-TR" sz="3600" dirty="0">
                <a:latin typeface="Calibri" panose="020F0502020204030204" pitchFamily="34" charset="0"/>
                <a:cs typeface="Calibri" panose="020F0502020204030204" pitchFamily="34" charset="0"/>
              </a:rPr>
            </a:br>
            <a:endParaRPr lang="tr-TR" dirty="0"/>
          </a:p>
        </p:txBody>
      </p:sp>
      <p:sp>
        <p:nvSpPr>
          <p:cNvPr id="3" name="İçerik Yer Tutucusu 2"/>
          <p:cNvSpPr>
            <a:spLocks noGrp="1"/>
          </p:cNvSpPr>
          <p:nvPr>
            <p:ph idx="1"/>
          </p:nvPr>
        </p:nvSpPr>
        <p:spPr>
          <a:xfrm>
            <a:off x="467544" y="2420888"/>
            <a:ext cx="8229600" cy="2468488"/>
          </a:xfrm>
        </p:spPr>
        <p:txBody>
          <a:bodyPr>
            <a:normAutofit/>
          </a:bodyPr>
          <a:lstStyle/>
          <a:p>
            <a:pPr marL="114300" indent="0" algn="just">
              <a:buNone/>
            </a:pPr>
            <a:r>
              <a:rPr lang="tr-TR" sz="2000" dirty="0" smtClean="0">
                <a:latin typeface="Calibri" panose="020F0502020204030204" pitchFamily="34" charset="0"/>
                <a:cs typeface="Calibri" panose="020F0502020204030204" pitchFamily="34" charset="0"/>
              </a:rPr>
              <a:t>Hasan </a:t>
            </a:r>
            <a:r>
              <a:rPr lang="tr-TR" sz="2000" dirty="0">
                <a:latin typeface="Calibri" panose="020F0502020204030204" pitchFamily="34" charset="0"/>
                <a:cs typeface="Calibri" panose="020F0502020204030204" pitchFamily="34" charset="0"/>
              </a:rPr>
              <a:t>ortaokul 8. Sınıf öğrencisiydi. Bu sene liselere giriş sınavına girecekti. Hedefi olan liseyi kazanmak için bu sene çok çalışması gerektiğini biliyordu. Ve Hasan’ın ertesi gün Türkçe dersinden sınavı vardır. Sınıfından çok sevdiği arkadaşı Onur onu dışarıya futbol oynamaya çağırmaktadır. Gelmezsen seni bir daha takıma almayız diye tehditler savurmaktadır. Hasan, Onur’a gitmek istemediğini söylemekte zorlanmaktadır. 	</a:t>
            </a:r>
          </a:p>
          <a:p>
            <a:endParaRPr lang="tr-TR" dirty="0"/>
          </a:p>
        </p:txBody>
      </p:sp>
      <p:sp>
        <p:nvSpPr>
          <p:cNvPr id="4" name="Başlık 1"/>
          <p:cNvSpPr txBox="1">
            <a:spLocks/>
          </p:cNvSpPr>
          <p:nvPr/>
        </p:nvSpPr>
        <p:spPr>
          <a:xfrm>
            <a:off x="395536" y="692696"/>
            <a:ext cx="8260672" cy="103942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tr-TR" sz="3600" b="1" dirty="0" smtClean="0">
                <a:latin typeface="Calibri" panose="020F0502020204030204" pitchFamily="34" charset="0"/>
                <a:cs typeface="Calibri" panose="020F0502020204030204" pitchFamily="34" charset="0"/>
              </a:rPr>
              <a:t>Örnek Olay-1</a:t>
            </a:r>
            <a:r>
              <a:rPr lang="es-ES" sz="3600" dirty="0" smtClean="0">
                <a:latin typeface="Calibri" panose="020F0502020204030204" pitchFamily="34" charset="0"/>
                <a:cs typeface="Calibri" panose="020F0502020204030204" pitchFamily="34" charset="0"/>
              </a:rPr>
              <a:t/>
            </a:r>
            <a:br>
              <a:rPr lang="es-ES" sz="3600" dirty="0" smtClean="0">
                <a:latin typeface="Calibri" panose="020F0502020204030204" pitchFamily="34" charset="0"/>
                <a:cs typeface="Calibri" panose="020F0502020204030204" pitchFamily="34" charset="0"/>
              </a:rPr>
            </a:b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65104"/>
            <a:ext cx="7772400" cy="208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89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354137"/>
          </a:xfrm>
        </p:spPr>
        <p:txBody>
          <a:bodyPr/>
          <a:lstStyle/>
          <a:p>
            <a:r>
              <a:rPr lang="tr-TR" altLang="tr-TR" sz="6000" dirty="0"/>
              <a:t>Sınırlar</a:t>
            </a:r>
          </a:p>
        </p:txBody>
      </p:sp>
      <p:sp>
        <p:nvSpPr>
          <p:cNvPr id="3075" name="Rectangle 3"/>
          <p:cNvSpPr>
            <a:spLocks noGrp="1" noChangeArrowheads="1"/>
          </p:cNvSpPr>
          <p:nvPr>
            <p:ph idx="1"/>
          </p:nvPr>
        </p:nvSpPr>
        <p:spPr>
          <a:xfrm>
            <a:off x="539552" y="2708920"/>
            <a:ext cx="8229600" cy="2448421"/>
          </a:xfrm>
        </p:spPr>
        <p:txBody>
          <a:bodyPr>
            <a:normAutofit/>
          </a:bodyPr>
          <a:lstStyle/>
          <a:p>
            <a:r>
              <a:rPr lang="tr-TR" altLang="tr-TR" sz="2800" dirty="0">
                <a:latin typeface="Calibri" panose="020F0502020204030204" pitchFamily="34" charset="0"/>
                <a:cs typeface="Calibri" panose="020F0502020204030204" pitchFamily="34" charset="0"/>
              </a:rPr>
              <a:t>Destekleyici</a:t>
            </a:r>
          </a:p>
          <a:p>
            <a:r>
              <a:rPr lang="tr-TR" altLang="tr-TR" sz="2800" dirty="0">
                <a:latin typeface="Calibri" panose="020F0502020204030204" pitchFamily="34" charset="0"/>
                <a:cs typeface="Calibri" panose="020F0502020204030204" pitchFamily="34" charset="0"/>
              </a:rPr>
              <a:t>Koruyucu</a:t>
            </a:r>
          </a:p>
          <a:p>
            <a:r>
              <a:rPr lang="tr-TR" altLang="tr-TR" sz="2800" dirty="0">
                <a:latin typeface="Calibri" panose="020F0502020204030204" pitchFamily="34" charset="0"/>
                <a:cs typeface="Calibri" panose="020F0502020204030204" pitchFamily="34" charset="0"/>
              </a:rPr>
              <a:t>Yaşama hazırlayıcı </a:t>
            </a:r>
            <a:r>
              <a:rPr lang="tr-TR" altLang="tr-TR" sz="2800" dirty="0" smtClean="0">
                <a:latin typeface="Calibri" panose="020F0502020204030204" pitchFamily="34" charset="0"/>
                <a:cs typeface="Calibri" panose="020F0502020204030204" pitchFamily="34" charset="0"/>
              </a:rPr>
              <a:t> </a:t>
            </a:r>
            <a:r>
              <a:rPr lang="tr-TR" altLang="tr-TR" sz="2800" dirty="0">
                <a:latin typeface="Calibri" panose="020F0502020204030204" pitchFamily="34" charset="0"/>
                <a:cs typeface="Calibri" panose="020F0502020204030204" pitchFamily="34" charset="0"/>
              </a:rPr>
              <a:t>işleve sahiptir.</a:t>
            </a:r>
          </a:p>
        </p:txBody>
      </p:sp>
    </p:spTree>
    <p:extLst>
      <p:ext uri="{BB962C8B-B14F-4D97-AF65-F5344CB8AC3E}">
        <p14:creationId xmlns:p14="http://schemas.microsoft.com/office/powerpoint/2010/main" val="3409367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260672" cy="1039427"/>
          </a:xfrm>
        </p:spPr>
        <p:txBody>
          <a:bodyPr>
            <a:normAutofit fontScale="90000"/>
          </a:bodyPr>
          <a:lstStyle/>
          <a:p>
            <a:r>
              <a:rPr lang="tr-TR" sz="3600" b="1" dirty="0">
                <a:latin typeface="Calibri" panose="020F0502020204030204" pitchFamily="34" charset="0"/>
                <a:cs typeface="Calibri" panose="020F0502020204030204" pitchFamily="34" charset="0"/>
              </a:rPr>
              <a:t>Örnek Olay-1</a:t>
            </a:r>
            <a:r>
              <a:rPr lang="es-ES" sz="3600" dirty="0">
                <a:latin typeface="Calibri" panose="020F0502020204030204" pitchFamily="34" charset="0"/>
                <a:cs typeface="Calibri" panose="020F0502020204030204" pitchFamily="34" charset="0"/>
              </a:rPr>
              <a:t/>
            </a:r>
            <a:br>
              <a:rPr lang="es-ES" sz="3600" dirty="0">
                <a:latin typeface="Calibri" panose="020F0502020204030204" pitchFamily="34" charset="0"/>
                <a:cs typeface="Calibri" panose="020F0502020204030204" pitchFamily="34" charset="0"/>
              </a:rPr>
            </a:br>
            <a:endParaRPr lang="tr-TR" dirty="0"/>
          </a:p>
        </p:txBody>
      </p:sp>
      <p:sp>
        <p:nvSpPr>
          <p:cNvPr id="3" name="İçerik Yer Tutucusu 2"/>
          <p:cNvSpPr>
            <a:spLocks noGrp="1"/>
          </p:cNvSpPr>
          <p:nvPr>
            <p:ph idx="1"/>
          </p:nvPr>
        </p:nvSpPr>
        <p:spPr>
          <a:xfrm>
            <a:off x="467544" y="2492896"/>
            <a:ext cx="8229600" cy="2036440"/>
          </a:xfrm>
        </p:spPr>
        <p:txBody>
          <a:bodyPr>
            <a:normAutofit lnSpcReduction="10000"/>
          </a:bodyPr>
          <a:lstStyle/>
          <a:p>
            <a:pPr marL="114300" indent="0">
              <a:buNone/>
            </a:pPr>
            <a:r>
              <a:rPr lang="tr-TR" sz="2000" dirty="0" smtClean="0">
                <a:latin typeface="Calibri" panose="020F0502020204030204" pitchFamily="34" charset="0"/>
                <a:cs typeface="Calibri" panose="020F0502020204030204" pitchFamily="34" charset="0"/>
              </a:rPr>
              <a:t>1</a:t>
            </a:r>
            <a:r>
              <a:rPr lang="tr-TR" sz="2000" dirty="0">
                <a:latin typeface="Calibri" panose="020F0502020204030204" pitchFamily="34" charset="0"/>
                <a:cs typeface="Calibri" panose="020F0502020204030204" pitchFamily="34" charset="0"/>
              </a:rPr>
              <a:t>) Nasıl “hayır” dersiniz?</a:t>
            </a:r>
          </a:p>
          <a:p>
            <a:pPr marL="114300" indent="0">
              <a:buNone/>
            </a:pPr>
            <a:endParaRPr lang="tr-TR" sz="2000" dirty="0" smtClean="0">
              <a:latin typeface="Calibri" panose="020F0502020204030204" pitchFamily="34" charset="0"/>
              <a:cs typeface="Calibri" panose="020F0502020204030204" pitchFamily="34" charset="0"/>
            </a:endParaRPr>
          </a:p>
          <a:p>
            <a:pPr marL="114300" indent="0">
              <a:buNone/>
            </a:pPr>
            <a:r>
              <a:rPr lang="tr-TR" sz="2000" dirty="0" smtClean="0">
                <a:latin typeface="Calibri" panose="020F0502020204030204" pitchFamily="34" charset="0"/>
                <a:cs typeface="Calibri" panose="020F0502020204030204" pitchFamily="34" charset="0"/>
              </a:rPr>
              <a:t>2) Sizce </a:t>
            </a:r>
            <a:r>
              <a:rPr lang="tr-TR" sz="2000" dirty="0">
                <a:latin typeface="Calibri" panose="020F0502020204030204" pitchFamily="34" charset="0"/>
                <a:cs typeface="Calibri" panose="020F0502020204030204" pitchFamily="34" charset="0"/>
              </a:rPr>
              <a:t>bu örnekte ‘hayır’ diyememek her iki taraf için ne gibi zararlara yol açar? </a:t>
            </a:r>
          </a:p>
          <a:p>
            <a:endParaRPr lang="tr-TR" sz="2000" dirty="0">
              <a:latin typeface="Calibri" panose="020F0502020204030204" pitchFamily="34" charset="0"/>
              <a:cs typeface="Calibri" panose="020F0502020204030204" pitchFamily="34" charset="0"/>
            </a:endParaRPr>
          </a:p>
          <a:p>
            <a:pPr marL="114300" indent="0">
              <a:buNone/>
            </a:pPr>
            <a:r>
              <a:rPr lang="tr-TR" sz="2000" dirty="0">
                <a:latin typeface="Calibri" panose="020F0502020204030204" pitchFamily="34" charset="0"/>
                <a:cs typeface="Calibri" panose="020F0502020204030204" pitchFamily="34" charset="0"/>
              </a:rPr>
              <a:t>3</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Sizce bu örnekte ‘hayır’ denmiş olsa her iki taraf için ne gibi yarar sağlar? </a:t>
            </a:r>
          </a:p>
          <a:p>
            <a:endParaRPr lang="tr-TR" dirty="0"/>
          </a:p>
        </p:txBody>
      </p:sp>
    </p:spTree>
    <p:extLst>
      <p:ext uri="{BB962C8B-B14F-4D97-AF65-F5344CB8AC3E}">
        <p14:creationId xmlns:p14="http://schemas.microsoft.com/office/powerpoint/2010/main" val="425403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latin typeface="Calibri" panose="020F0502020204030204" pitchFamily="34" charset="0"/>
                <a:cs typeface="Calibri" panose="020F0502020204030204" pitchFamily="34" charset="0"/>
              </a:rPr>
              <a:t>Örnek </a:t>
            </a:r>
            <a:r>
              <a:rPr lang="tr-TR" sz="3200" b="1" dirty="0" smtClean="0">
                <a:latin typeface="Calibri" panose="020F0502020204030204" pitchFamily="34" charset="0"/>
                <a:cs typeface="Calibri" panose="020F0502020204030204" pitchFamily="34" charset="0"/>
              </a:rPr>
              <a:t>Olay-2</a:t>
            </a:r>
            <a:endParaRPr lang="tr-TR" dirty="0"/>
          </a:p>
        </p:txBody>
      </p:sp>
      <p:sp>
        <p:nvSpPr>
          <p:cNvPr id="3" name="İçerik Yer Tutucusu 2"/>
          <p:cNvSpPr>
            <a:spLocks noGrp="1"/>
          </p:cNvSpPr>
          <p:nvPr>
            <p:ph idx="1"/>
          </p:nvPr>
        </p:nvSpPr>
        <p:spPr>
          <a:xfrm>
            <a:off x="467544" y="2348880"/>
            <a:ext cx="4464496" cy="3744416"/>
          </a:xfrm>
        </p:spPr>
        <p:txBody>
          <a:bodyPr>
            <a:normAutofit/>
          </a:bodyPr>
          <a:lstStyle/>
          <a:p>
            <a:pPr marL="114300" indent="0" algn="just">
              <a:buNone/>
            </a:pPr>
            <a:r>
              <a:rPr lang="tr-TR" sz="2000" dirty="0" smtClean="0">
                <a:latin typeface="Calibri" panose="020F0502020204030204" pitchFamily="34" charset="0"/>
                <a:cs typeface="Calibri" panose="020F0502020204030204" pitchFamily="34" charset="0"/>
              </a:rPr>
              <a:t>Siz </a:t>
            </a:r>
            <a:r>
              <a:rPr lang="tr-TR" sz="2000" dirty="0">
                <a:latin typeface="Calibri" panose="020F0502020204030204" pitchFamily="34" charset="0"/>
                <a:cs typeface="Calibri" panose="020F0502020204030204" pitchFamily="34" charset="0"/>
              </a:rPr>
              <a:t>okulu gerçekten seviyorsunuz; ama okulu sevmeyen bazı arkadaşlarınız var. Sabah karşılaştığınızda arkadaşlarınız, o gün okula gitmeyip gezmeye çıkmanızı teklif etti. </a:t>
            </a:r>
            <a:endParaRPr lang="tr-TR" sz="2000" dirty="0" smtClean="0">
              <a:latin typeface="Calibri" panose="020F0502020204030204" pitchFamily="34" charset="0"/>
              <a:cs typeface="Calibri" panose="020F0502020204030204" pitchFamily="34" charset="0"/>
            </a:endParaRPr>
          </a:p>
          <a:p>
            <a:endParaRPr lang="tr-T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132856"/>
            <a:ext cx="2316163"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8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260672" cy="1039427"/>
          </a:xfrm>
        </p:spPr>
        <p:txBody>
          <a:bodyPr>
            <a:normAutofit fontScale="90000"/>
          </a:bodyPr>
          <a:lstStyle/>
          <a:p>
            <a:r>
              <a:rPr lang="tr-TR" sz="3600" b="1" dirty="0">
                <a:latin typeface="Calibri" panose="020F0502020204030204" pitchFamily="34" charset="0"/>
                <a:cs typeface="Calibri" panose="020F0502020204030204" pitchFamily="34" charset="0"/>
              </a:rPr>
              <a:t>Örnek </a:t>
            </a:r>
            <a:r>
              <a:rPr lang="tr-TR" sz="3600" b="1" dirty="0" smtClean="0">
                <a:latin typeface="Calibri" panose="020F0502020204030204" pitchFamily="34" charset="0"/>
                <a:cs typeface="Calibri" panose="020F0502020204030204" pitchFamily="34" charset="0"/>
              </a:rPr>
              <a:t>Olay-2</a:t>
            </a:r>
            <a:r>
              <a:rPr lang="es-ES" sz="3600" dirty="0">
                <a:latin typeface="Calibri" panose="020F0502020204030204" pitchFamily="34" charset="0"/>
                <a:cs typeface="Calibri" panose="020F0502020204030204" pitchFamily="34" charset="0"/>
              </a:rPr>
              <a:t/>
            </a:r>
            <a:br>
              <a:rPr lang="es-ES" sz="3600" dirty="0">
                <a:latin typeface="Calibri" panose="020F0502020204030204" pitchFamily="34" charset="0"/>
                <a:cs typeface="Calibri" panose="020F0502020204030204" pitchFamily="34" charset="0"/>
              </a:rPr>
            </a:br>
            <a:endParaRPr lang="tr-TR" dirty="0"/>
          </a:p>
        </p:txBody>
      </p:sp>
      <p:sp>
        <p:nvSpPr>
          <p:cNvPr id="3" name="İçerik Yer Tutucusu 2"/>
          <p:cNvSpPr>
            <a:spLocks noGrp="1"/>
          </p:cNvSpPr>
          <p:nvPr>
            <p:ph idx="1"/>
          </p:nvPr>
        </p:nvSpPr>
        <p:spPr>
          <a:xfrm>
            <a:off x="467544" y="2492896"/>
            <a:ext cx="8229600" cy="2036440"/>
          </a:xfrm>
        </p:spPr>
        <p:txBody>
          <a:bodyPr>
            <a:normAutofit lnSpcReduction="10000"/>
          </a:bodyPr>
          <a:lstStyle/>
          <a:p>
            <a:pPr marL="114300" indent="0">
              <a:buNone/>
            </a:pPr>
            <a:r>
              <a:rPr lang="tr-TR" sz="2000" dirty="0" smtClean="0">
                <a:latin typeface="Calibri" panose="020F0502020204030204" pitchFamily="34" charset="0"/>
                <a:cs typeface="Calibri" panose="020F0502020204030204" pitchFamily="34" charset="0"/>
              </a:rPr>
              <a:t>1</a:t>
            </a:r>
            <a:r>
              <a:rPr lang="tr-TR" sz="2000" dirty="0">
                <a:latin typeface="Calibri" panose="020F0502020204030204" pitchFamily="34" charset="0"/>
                <a:cs typeface="Calibri" panose="020F0502020204030204" pitchFamily="34" charset="0"/>
              </a:rPr>
              <a:t>) Nasıl “hayır” dersiniz?</a:t>
            </a:r>
          </a:p>
          <a:p>
            <a:pPr marL="114300" indent="0">
              <a:buNone/>
            </a:pPr>
            <a:endParaRPr lang="tr-TR" sz="2000" dirty="0" smtClean="0">
              <a:latin typeface="Calibri" panose="020F0502020204030204" pitchFamily="34" charset="0"/>
              <a:cs typeface="Calibri" panose="020F0502020204030204" pitchFamily="34" charset="0"/>
            </a:endParaRPr>
          </a:p>
          <a:p>
            <a:pPr marL="114300" indent="0">
              <a:buNone/>
            </a:pPr>
            <a:r>
              <a:rPr lang="tr-TR" sz="2000" dirty="0" smtClean="0">
                <a:latin typeface="Calibri" panose="020F0502020204030204" pitchFamily="34" charset="0"/>
                <a:cs typeface="Calibri" panose="020F0502020204030204" pitchFamily="34" charset="0"/>
              </a:rPr>
              <a:t>2) Sizce </a:t>
            </a:r>
            <a:r>
              <a:rPr lang="tr-TR" sz="2000" dirty="0">
                <a:latin typeface="Calibri" panose="020F0502020204030204" pitchFamily="34" charset="0"/>
                <a:cs typeface="Calibri" panose="020F0502020204030204" pitchFamily="34" charset="0"/>
              </a:rPr>
              <a:t>bu örnekte ‘hayır’ diyememek her iki taraf için ne gibi zararlara yol açar? </a:t>
            </a:r>
          </a:p>
          <a:p>
            <a:endParaRPr lang="tr-TR" sz="2000" dirty="0">
              <a:latin typeface="Calibri" panose="020F0502020204030204" pitchFamily="34" charset="0"/>
              <a:cs typeface="Calibri" panose="020F0502020204030204" pitchFamily="34" charset="0"/>
            </a:endParaRPr>
          </a:p>
          <a:p>
            <a:pPr marL="114300" indent="0">
              <a:buNone/>
            </a:pPr>
            <a:r>
              <a:rPr lang="tr-TR" sz="2000" dirty="0">
                <a:latin typeface="Calibri" panose="020F0502020204030204" pitchFamily="34" charset="0"/>
                <a:cs typeface="Calibri" panose="020F0502020204030204" pitchFamily="34" charset="0"/>
              </a:rPr>
              <a:t>3</a:t>
            </a:r>
            <a:r>
              <a:rPr lang="tr-TR" sz="2000" dirty="0" smtClean="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Sizce bu örnekte ‘hayır’ denmiş olsa her iki taraf için ne gibi yarar sağlar? </a:t>
            </a:r>
          </a:p>
          <a:p>
            <a:endParaRPr lang="tr-TR" dirty="0"/>
          </a:p>
        </p:txBody>
      </p:sp>
    </p:spTree>
    <p:extLst>
      <p:ext uri="{BB962C8B-B14F-4D97-AF65-F5344CB8AC3E}">
        <p14:creationId xmlns:p14="http://schemas.microsoft.com/office/powerpoint/2010/main" val="285097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2060848"/>
            <a:ext cx="5554960" cy="4281339"/>
          </a:xfrm>
        </p:spPr>
        <p:txBody>
          <a:bodyPr>
            <a:normAutofit/>
          </a:bodyPr>
          <a:lstStyle/>
          <a:p>
            <a:r>
              <a:rPr lang="tr-TR" sz="2000" dirty="0" smtClean="0">
                <a:latin typeface="Calibri" panose="020F0502020204030204" pitchFamily="34" charset="0"/>
                <a:cs typeface="Calibri" panose="020F0502020204030204" pitchFamily="34" charset="0"/>
              </a:rPr>
              <a:t>Örnek olaylara benzer yaşantılarınız oldu mu?</a:t>
            </a:r>
          </a:p>
          <a:p>
            <a:pPr>
              <a:buNone/>
            </a:pPr>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Siz nasıl davranırsınız?</a:t>
            </a:r>
          </a:p>
          <a:p>
            <a:pPr>
              <a:buNone/>
            </a:pPr>
            <a:endParaRPr lang="tr-TR" sz="2000" dirty="0" smtClean="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Sizler </a:t>
            </a:r>
            <a:r>
              <a:rPr lang="tr-TR" sz="2000" dirty="0">
                <a:latin typeface="Calibri" panose="020F0502020204030204" pitchFamily="34" charset="0"/>
                <a:cs typeface="Calibri" panose="020F0502020204030204" pitchFamily="34" charset="0"/>
              </a:rPr>
              <a:t>nelere «hayır» diyemiyorsunuz? </a:t>
            </a:r>
          </a:p>
          <a:p>
            <a:endParaRPr lang="tr-TR" sz="2000" dirty="0">
              <a:latin typeface="Calibri" panose="020F0502020204030204" pitchFamily="34" charset="0"/>
              <a:cs typeface="Calibri" panose="020F0502020204030204" pitchFamily="34" charset="0"/>
            </a:endParaRPr>
          </a:p>
          <a:p>
            <a:r>
              <a:rPr lang="tr-TR" sz="2000" dirty="0" smtClean="0">
                <a:latin typeface="Calibri" panose="020F0502020204030204" pitchFamily="34" charset="0"/>
                <a:cs typeface="Calibri" panose="020F0502020204030204" pitchFamily="34" charset="0"/>
              </a:rPr>
              <a:t>Neden </a:t>
            </a:r>
            <a:r>
              <a:rPr lang="tr-TR" sz="2000" dirty="0">
                <a:latin typeface="Calibri" panose="020F0502020204030204" pitchFamily="34" charset="0"/>
                <a:cs typeface="Calibri" panose="020F0502020204030204" pitchFamily="34" charset="0"/>
              </a:rPr>
              <a:t>«hayır» diyemiyorsunuz?</a:t>
            </a:r>
          </a:p>
          <a:p>
            <a:pPr>
              <a:buNone/>
            </a:pPr>
            <a:endParaRPr lang="tr-TR" dirty="0" smtClean="0"/>
          </a:p>
          <a:p>
            <a:pPr>
              <a:buNone/>
            </a:pP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060848"/>
            <a:ext cx="2609652" cy="366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859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YERİ GELDİĞİNDE HAYIR DEMENİN BİZE KAZANDIRACAKLARI</a:t>
            </a:r>
            <a:endParaRPr lang="tr-TR" dirty="0"/>
          </a:p>
        </p:txBody>
      </p:sp>
      <p:sp>
        <p:nvSpPr>
          <p:cNvPr id="3" name="İçerik Yer Tutucusu 2"/>
          <p:cNvSpPr>
            <a:spLocks noGrp="1"/>
          </p:cNvSpPr>
          <p:nvPr>
            <p:ph idx="1"/>
          </p:nvPr>
        </p:nvSpPr>
        <p:spPr>
          <a:xfrm>
            <a:off x="512642" y="2780928"/>
            <a:ext cx="4690864" cy="3510862"/>
          </a:xfrm>
        </p:spPr>
        <p:txBody>
          <a:bodyPr/>
          <a:lstStyle/>
          <a:p>
            <a:pPr>
              <a:defRPr/>
            </a:pPr>
            <a:r>
              <a:rPr lang="tr-TR" altLang="tr-TR" sz="2000" dirty="0">
                <a:latin typeface="Calibri" panose="020F0502020204030204" pitchFamily="34" charset="0"/>
                <a:cs typeface="Calibri" panose="020F0502020204030204" pitchFamily="34" charset="0"/>
              </a:rPr>
              <a:t>Karşı tarafa dürüst davranmış olur.</a:t>
            </a:r>
          </a:p>
          <a:p>
            <a:pPr>
              <a:defRPr/>
            </a:pPr>
            <a:r>
              <a:rPr lang="tr-TR" altLang="tr-TR" sz="2000" dirty="0">
                <a:latin typeface="Calibri" panose="020F0502020204030204" pitchFamily="34" charset="0"/>
                <a:cs typeface="Calibri" panose="020F0502020204030204" pitchFamily="34" charset="0"/>
              </a:rPr>
              <a:t>İstemediğimiz bir durumla yüz yüze kalmayız.</a:t>
            </a:r>
          </a:p>
          <a:p>
            <a:pPr>
              <a:defRPr/>
            </a:pPr>
            <a:r>
              <a:rPr lang="tr-TR" altLang="tr-TR" sz="2000" dirty="0">
                <a:latin typeface="Calibri" panose="020F0502020204030204" pitchFamily="34" charset="0"/>
                <a:cs typeface="Calibri" panose="020F0502020204030204" pitchFamily="34" charset="0"/>
              </a:rPr>
              <a:t>Duygu ve isteklerimizi söylediğimiz için öfkelenmeyiz.</a:t>
            </a:r>
          </a:p>
          <a:p>
            <a:endParaRPr lang="tr-TR" dirty="0"/>
          </a:p>
        </p:txBody>
      </p:sp>
      <p:pic>
        <p:nvPicPr>
          <p:cNvPr id="4" name="Picture 3" descr="C:\Users\RAM\Desktop\hayirdemek1gors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700808"/>
            <a:ext cx="324036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90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lstStyle/>
          <a:p>
            <a:r>
              <a:rPr lang="tr-TR" sz="1800" dirty="0">
                <a:latin typeface="Calibri" panose="020F0502020204030204" pitchFamily="34" charset="0"/>
                <a:cs typeface="Calibri" panose="020F0502020204030204" pitchFamily="34" charset="0"/>
                <a:hlinkClick r:id="rId2"/>
              </a:rPr>
              <a:t>https://</a:t>
            </a:r>
            <a:r>
              <a:rPr lang="tr-TR" sz="1800" dirty="0" smtClean="0">
                <a:latin typeface="Calibri" panose="020F0502020204030204" pitchFamily="34" charset="0"/>
                <a:cs typeface="Calibri" panose="020F0502020204030204" pitchFamily="34" charset="0"/>
                <a:hlinkClick r:id="rId2"/>
              </a:rPr>
              <a:t>valirecaigureliilkokulu.meb.k12.tr/meb_iys_dosyalar/48/05/717114/dosyalar/2019_10/10110847_HAYIR_DYYEBYLME_VELY_SUNUMU.pdf</a:t>
            </a:r>
            <a:endParaRPr lang="tr-TR" sz="1800" dirty="0" smtClean="0">
              <a:latin typeface="Calibri" panose="020F0502020204030204" pitchFamily="34" charset="0"/>
              <a:cs typeface="Calibri" panose="020F0502020204030204" pitchFamily="34" charset="0"/>
            </a:endParaRPr>
          </a:p>
          <a:p>
            <a:r>
              <a:rPr lang="tr-TR" sz="1800" dirty="0">
                <a:latin typeface="Calibri" panose="020F0502020204030204" pitchFamily="34" charset="0"/>
                <a:cs typeface="Calibri" panose="020F0502020204030204" pitchFamily="34" charset="0"/>
                <a:hlinkClick r:id="rId3"/>
              </a:rPr>
              <a:t>https://</a:t>
            </a:r>
            <a:r>
              <a:rPr lang="tr-TR" sz="1800" dirty="0" smtClean="0">
                <a:latin typeface="Calibri" panose="020F0502020204030204" pitchFamily="34" charset="0"/>
                <a:cs typeface="Calibri" panose="020F0502020204030204" pitchFamily="34" charset="0"/>
                <a:hlinkClick r:id="rId3"/>
              </a:rPr>
              <a:t>mugla.meb.gov.tr/meb_iys_dosyalar/2019_09/16141626_HayYr_diyorum_oYrenci_moduller.pdf</a:t>
            </a:r>
            <a:endParaRPr lang="tr-TR" sz="1800" dirty="0" smtClean="0">
              <a:latin typeface="Calibri" panose="020F0502020204030204" pitchFamily="34" charset="0"/>
              <a:cs typeface="Calibri" panose="020F0502020204030204" pitchFamily="34" charset="0"/>
            </a:endParaRPr>
          </a:p>
          <a:p>
            <a:endParaRPr lang="tr-TR" dirty="0">
              <a:solidFill>
                <a:srgbClr val="FF0000"/>
              </a:solidFill>
            </a:endParaRPr>
          </a:p>
        </p:txBody>
      </p:sp>
    </p:spTree>
    <p:extLst>
      <p:ext uri="{BB962C8B-B14F-4D97-AF65-F5344CB8AC3E}">
        <p14:creationId xmlns:p14="http://schemas.microsoft.com/office/powerpoint/2010/main" val="396300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23528" y="1916832"/>
            <a:ext cx="8229600" cy="5259387"/>
          </a:xfrm>
        </p:spPr>
        <p:txBody>
          <a:bodyPr>
            <a:normAutofit/>
          </a:bodyPr>
          <a:lstStyle/>
          <a:p>
            <a:pPr algn="just"/>
            <a:r>
              <a:rPr lang="tr-TR" altLang="tr-TR" dirty="0">
                <a:latin typeface="Calibri" panose="020F0502020204030204" pitchFamily="34" charset="0"/>
                <a:cs typeface="Calibri" panose="020F0502020204030204" pitchFamily="34" charset="0"/>
              </a:rPr>
              <a:t>Toplumsal yaşama uyumlu olabilmek, davranışların sorumluluğunu alabilmek için herkesin belirli sınırlara ihtiyacı vardır. </a:t>
            </a:r>
          </a:p>
          <a:p>
            <a:pPr algn="just"/>
            <a:r>
              <a:rPr lang="tr-TR" altLang="tr-TR" dirty="0">
                <a:latin typeface="Calibri" panose="020F0502020204030204" pitchFamily="34" charset="0"/>
                <a:cs typeface="Calibri" panose="020F0502020204030204" pitchFamily="34" charset="0"/>
              </a:rPr>
              <a:t>Sınırlar sayesinde kişisel bütünlük korunur ve daha rahat bir iletişim ortamı sağlanmış olur</a:t>
            </a:r>
            <a:r>
              <a:rPr lang="tr-TR" altLang="tr-TR" dirty="0" smtClean="0">
                <a:latin typeface="Calibri" panose="020F0502020204030204" pitchFamily="34" charset="0"/>
                <a:cs typeface="Calibri" panose="020F0502020204030204" pitchFamily="34" charset="0"/>
              </a:rPr>
              <a:t>.</a:t>
            </a:r>
          </a:p>
          <a:p>
            <a:pPr algn="just"/>
            <a:r>
              <a:rPr lang="tr-TR" dirty="0" smtClean="0">
                <a:latin typeface="Calibri" panose="020F0502020204030204" pitchFamily="34" charset="0"/>
                <a:cs typeface="Calibri" panose="020F0502020204030204" pitchFamily="34" charset="0"/>
              </a:rPr>
              <a:t>Sınırlar, </a:t>
            </a:r>
            <a:r>
              <a:rPr lang="tr-TR" dirty="0">
                <a:latin typeface="Calibri" panose="020F0502020204030204" pitchFamily="34" charset="0"/>
                <a:cs typeface="Calibri" panose="020F0502020204030204" pitchFamily="34" charset="0"/>
              </a:rPr>
              <a:t>kişilerarası iletişimde bireyin kendi varlığını diğerinden ayırt eden, nerede başlayıp nerede bittiğini gösteren her şeydir. Sözcükler, mimikler, davranışlar…Bu ve buna benzer birçok durum, en genel anlamıyla </a:t>
            </a:r>
            <a:r>
              <a:rPr lang="tr-TR" b="1" dirty="0">
                <a:latin typeface="Calibri" panose="020F0502020204030204" pitchFamily="34" charset="0"/>
                <a:cs typeface="Calibri" panose="020F0502020204030204" pitchFamily="34" charset="0"/>
              </a:rPr>
              <a:t>SINIRLARI</a:t>
            </a:r>
            <a:r>
              <a:rPr lang="tr-TR" dirty="0">
                <a:latin typeface="Calibri" panose="020F0502020204030204" pitchFamily="34" charset="0"/>
                <a:cs typeface="Calibri" panose="020F0502020204030204" pitchFamily="34" charset="0"/>
              </a:rPr>
              <a:t> belirler. </a:t>
            </a:r>
          </a:p>
          <a:p>
            <a:endParaRPr lang="tr-TR" altLang="tr-TR" sz="2800" dirty="0">
              <a:latin typeface="Calibri" panose="020F0502020204030204" pitchFamily="34" charset="0"/>
              <a:cs typeface="Calibri" panose="020F0502020204030204" pitchFamily="34" charset="0"/>
            </a:endParaRPr>
          </a:p>
        </p:txBody>
      </p:sp>
      <p:sp>
        <p:nvSpPr>
          <p:cNvPr id="3" name="Rectangle 2"/>
          <p:cNvSpPr>
            <a:spLocks noGrp="1" noChangeArrowheads="1"/>
          </p:cNvSpPr>
          <p:nvPr>
            <p:ph type="title"/>
          </p:nvPr>
        </p:nvSpPr>
        <p:spPr>
          <a:xfrm>
            <a:off x="457200" y="274638"/>
            <a:ext cx="8229600" cy="1354137"/>
          </a:xfrm>
        </p:spPr>
        <p:txBody>
          <a:bodyPr/>
          <a:lstStyle/>
          <a:p>
            <a:r>
              <a:rPr lang="tr-TR" altLang="tr-TR" sz="6000" dirty="0"/>
              <a:t>Sınırlar</a:t>
            </a:r>
          </a:p>
        </p:txBody>
      </p:sp>
    </p:spTree>
    <p:extLst>
      <p:ext uri="{BB962C8B-B14F-4D97-AF65-F5344CB8AC3E}">
        <p14:creationId xmlns:p14="http://schemas.microsoft.com/office/powerpoint/2010/main" val="4186484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204864"/>
            <a:ext cx="8280920" cy="3886200"/>
          </a:xfrm>
        </p:spPr>
        <p:txBody>
          <a:bodyPr>
            <a:noAutofit/>
          </a:bodyPr>
          <a:lstStyle/>
          <a:p>
            <a:pPr marL="114300" indent="0" algn="just">
              <a:buNone/>
            </a:pPr>
            <a:r>
              <a:rPr lang="tr-TR" dirty="0" smtClean="0">
                <a:latin typeface="Calibri" panose="020F0502020204030204" pitchFamily="34" charset="0"/>
                <a:cs typeface="Calibri" panose="020F0502020204030204" pitchFamily="34" charset="0"/>
              </a:rPr>
              <a:t>Sınırlar</a:t>
            </a:r>
            <a:r>
              <a:rPr lang="tr-TR" dirty="0">
                <a:latin typeface="Calibri" panose="020F0502020204030204" pitchFamily="34" charset="0"/>
                <a:cs typeface="Calibri" panose="020F0502020204030204" pitchFamily="34" charset="0"/>
              </a:rPr>
              <a:t>, bireylerin kendilerini ve dünyalarını anlamalarına yardımcı olur. Onlara önemli bir keşif ve öğrenme ortamı sağlar. Bireyler yaşadıkları dünyanın kurallarını anlamak isterler. </a:t>
            </a:r>
            <a:endParaRPr lang="tr-TR" dirty="0" smtClean="0">
              <a:latin typeface="Calibri" panose="020F0502020204030204" pitchFamily="34" charset="0"/>
              <a:cs typeface="Calibri" panose="020F0502020204030204" pitchFamily="34" charset="0"/>
            </a:endParaRPr>
          </a:p>
          <a:p>
            <a:pPr marL="114300" indent="0" algn="just">
              <a:buNone/>
            </a:pPr>
            <a:endParaRPr lang="tr-TR" dirty="0" smtClean="0">
              <a:latin typeface="Calibri" panose="020F0502020204030204" pitchFamily="34" charset="0"/>
              <a:cs typeface="Calibri" panose="020F0502020204030204" pitchFamily="34" charset="0"/>
            </a:endParaRPr>
          </a:p>
          <a:p>
            <a:pPr marL="114300" indent="0" algn="just">
              <a:buNone/>
            </a:pPr>
            <a:r>
              <a:rPr lang="tr-TR" dirty="0" smtClean="0">
                <a:latin typeface="Calibri" panose="020F0502020204030204" pitchFamily="34" charset="0"/>
                <a:cs typeface="Calibri" panose="020F0502020204030204" pitchFamily="34" charset="0"/>
              </a:rPr>
              <a:t>Sınır </a:t>
            </a:r>
            <a:r>
              <a:rPr lang="tr-TR" dirty="0">
                <a:latin typeface="Calibri" panose="020F0502020204030204" pitchFamily="34" charset="0"/>
                <a:cs typeface="Calibri" panose="020F0502020204030204" pitchFamily="34" charset="0"/>
              </a:rPr>
              <a:t>koymak; güvenlik ve bireyi yönlendirmek anlamına gelir; bireyin kişiliğinin oluşmasını ve sorumluluk sahibi olmasını sağlar. </a:t>
            </a:r>
          </a:p>
        </p:txBody>
      </p:sp>
      <p:sp>
        <p:nvSpPr>
          <p:cNvPr id="4" name="Rectangle 2"/>
          <p:cNvSpPr>
            <a:spLocks noGrp="1" noChangeArrowheads="1"/>
          </p:cNvSpPr>
          <p:nvPr>
            <p:ph type="title"/>
          </p:nvPr>
        </p:nvSpPr>
        <p:spPr>
          <a:xfrm>
            <a:off x="457200" y="274638"/>
            <a:ext cx="8229600" cy="1354137"/>
          </a:xfrm>
        </p:spPr>
        <p:txBody>
          <a:bodyPr/>
          <a:lstStyle/>
          <a:p>
            <a:r>
              <a:rPr lang="tr-TR" altLang="tr-TR" sz="6000" dirty="0"/>
              <a:t>Sınırlar</a:t>
            </a:r>
          </a:p>
        </p:txBody>
      </p:sp>
    </p:spTree>
    <p:extLst>
      <p:ext uri="{BB962C8B-B14F-4D97-AF65-F5344CB8AC3E}">
        <p14:creationId xmlns:p14="http://schemas.microsoft.com/office/powerpoint/2010/main" val="281845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114300" indent="0" algn="just">
              <a:buNone/>
            </a:pPr>
            <a:endParaRPr lang="tr-TR" dirty="0" smtClean="0">
              <a:latin typeface="Calibri" panose="020F0502020204030204" pitchFamily="34" charset="0"/>
              <a:cs typeface="Calibri" panose="020F0502020204030204" pitchFamily="34" charset="0"/>
            </a:endParaRPr>
          </a:p>
          <a:p>
            <a:pPr marL="114300" indent="0" algn="just">
              <a:buNone/>
            </a:pPr>
            <a:endParaRPr lang="tr-TR" dirty="0">
              <a:latin typeface="Calibri" panose="020F0502020204030204" pitchFamily="34" charset="0"/>
              <a:cs typeface="Calibri" panose="020F0502020204030204" pitchFamily="34" charset="0"/>
            </a:endParaRPr>
          </a:p>
          <a:p>
            <a:pPr marL="114300" indent="0" algn="just">
              <a:buNone/>
            </a:pPr>
            <a:r>
              <a:rPr lang="tr-TR" dirty="0" smtClean="0">
                <a:latin typeface="Calibri" panose="020F0502020204030204" pitchFamily="34" charset="0"/>
                <a:cs typeface="Calibri" panose="020F0502020204030204" pitchFamily="34" charset="0"/>
              </a:rPr>
              <a:t>Kişisel </a:t>
            </a:r>
            <a:r>
              <a:rPr lang="tr-TR" dirty="0">
                <a:latin typeface="Calibri" panose="020F0502020204030204" pitchFamily="34" charset="0"/>
                <a:cs typeface="Calibri" panose="020F0502020204030204" pitchFamily="34" charset="0"/>
              </a:rPr>
              <a:t>sınırlar ya da mahremiyet kavramının insan vücudu için kullanıldığındaki anlamı; hakkında konuşulması, bakılması ve dokunulması uygun olmayan bölgeleriyle ilgili dokunulmazlık </a:t>
            </a:r>
            <a:r>
              <a:rPr lang="tr-TR" dirty="0" smtClean="0">
                <a:latin typeface="Calibri" panose="020F0502020204030204" pitchFamily="34" charset="0"/>
                <a:cs typeface="Calibri" panose="020F0502020204030204" pitchFamily="34" charset="0"/>
              </a:rPr>
              <a:t>hâlidir. Mahremiyet </a:t>
            </a:r>
            <a:r>
              <a:rPr lang="tr-TR" dirty="0">
                <a:latin typeface="Calibri" panose="020F0502020204030204" pitchFamily="34" charset="0"/>
                <a:cs typeface="Calibri" panose="020F0502020204030204" pitchFamily="34" charset="0"/>
              </a:rPr>
              <a:t>kuralları iki cins için de geçerlidir.</a:t>
            </a:r>
          </a:p>
          <a:p>
            <a:pPr marL="114300" indent="0" algn="just">
              <a:buNone/>
            </a:pPr>
            <a:endParaRPr lang="tr-TR" dirty="0">
              <a:latin typeface="Calibri" panose="020F0502020204030204" pitchFamily="34" charset="0"/>
              <a:cs typeface="Calibri" panose="020F0502020204030204" pitchFamily="34" charset="0"/>
            </a:endParaRPr>
          </a:p>
        </p:txBody>
      </p:sp>
      <p:sp>
        <p:nvSpPr>
          <p:cNvPr id="4" name="Unvan 1"/>
          <p:cNvSpPr>
            <a:spLocks noGrp="1"/>
          </p:cNvSpPr>
          <p:nvPr>
            <p:ph type="title"/>
          </p:nvPr>
        </p:nvSpPr>
        <p:spPr/>
        <p:txBody>
          <a:bodyPr/>
          <a:lstStyle/>
          <a:p>
            <a:r>
              <a:rPr lang="tr-TR" dirty="0" smtClean="0"/>
              <a:t>Kişisel Sınırlar</a:t>
            </a:r>
            <a:endParaRPr lang="tr-TR" dirty="0"/>
          </a:p>
        </p:txBody>
      </p:sp>
    </p:spTree>
    <p:extLst>
      <p:ext uri="{BB962C8B-B14F-4D97-AF65-F5344CB8AC3E}">
        <p14:creationId xmlns:p14="http://schemas.microsoft.com/office/powerpoint/2010/main" val="58305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Kişisel Sınırlar</a:t>
            </a:r>
            <a:endParaRPr lang="tr-TR" dirty="0"/>
          </a:p>
        </p:txBody>
      </p:sp>
      <p:sp>
        <p:nvSpPr>
          <p:cNvPr id="3" name="İçerik Yer Tutucusu 2"/>
          <p:cNvSpPr>
            <a:spLocks noGrp="1"/>
          </p:cNvSpPr>
          <p:nvPr>
            <p:ph idx="1"/>
          </p:nvPr>
        </p:nvSpPr>
        <p:spPr/>
        <p:txBody>
          <a:bodyPr>
            <a:normAutofit/>
          </a:bodyPr>
          <a:lstStyle/>
          <a:p>
            <a:pPr marL="114300" indent="0" algn="just">
              <a:buNone/>
            </a:pPr>
            <a:r>
              <a:rPr lang="tr-TR" dirty="0">
                <a:latin typeface="Calibri" panose="020F0502020204030204" pitchFamily="34" charset="0"/>
                <a:cs typeface="Calibri" panose="020F0502020204030204" pitchFamily="34" charset="0"/>
              </a:rPr>
              <a:t>K</a:t>
            </a:r>
            <a:r>
              <a:rPr lang="tr-TR" dirty="0" smtClean="0">
                <a:latin typeface="Calibri" panose="020F0502020204030204" pitchFamily="34" charset="0"/>
                <a:cs typeface="Calibri" panose="020F0502020204030204" pitchFamily="34" charset="0"/>
              </a:rPr>
              <a:t>işinin kendisinin ve diğer insanların özel alanının farkına varması</a:t>
            </a:r>
          </a:p>
          <a:p>
            <a:pPr marL="114300" indent="0" algn="just">
              <a:buNone/>
            </a:pPr>
            <a:r>
              <a:rPr lang="tr-TR" dirty="0">
                <a:latin typeface="Calibri" panose="020F0502020204030204" pitchFamily="34" charset="0"/>
                <a:cs typeface="Calibri" panose="020F0502020204030204" pitchFamily="34" charset="0"/>
              </a:rPr>
              <a:t>S</a:t>
            </a:r>
            <a:r>
              <a:rPr lang="tr-TR" dirty="0" smtClean="0">
                <a:latin typeface="Calibri" panose="020F0502020204030204" pitchFamily="34" charset="0"/>
                <a:cs typeface="Calibri" panose="020F0502020204030204" pitchFamily="34" charset="0"/>
              </a:rPr>
              <a:t>osyal hayatın içinde kendi özel alanını koruması</a:t>
            </a:r>
          </a:p>
          <a:p>
            <a:pPr marL="114300" indent="0" algn="just">
              <a:buNone/>
            </a:pPr>
            <a:r>
              <a:rPr lang="tr-TR" dirty="0">
                <a:latin typeface="Calibri" panose="020F0502020204030204" pitchFamily="34" charset="0"/>
                <a:cs typeface="Calibri" panose="020F0502020204030204" pitchFamily="34" charset="0"/>
              </a:rPr>
              <a:t>D</a:t>
            </a:r>
            <a:r>
              <a:rPr lang="tr-TR" dirty="0" smtClean="0">
                <a:latin typeface="Calibri" panose="020F0502020204030204" pitchFamily="34" charset="0"/>
                <a:cs typeface="Calibri" panose="020F0502020204030204" pitchFamily="34" charset="0"/>
              </a:rPr>
              <a:t>iğer insanların özeline saygı duyması ve </a:t>
            </a:r>
          </a:p>
          <a:p>
            <a:pPr marL="114300" indent="0" algn="just">
              <a:buNone/>
            </a:pPr>
            <a:r>
              <a:rPr lang="tr-TR" dirty="0">
                <a:latin typeface="Calibri" panose="020F0502020204030204" pitchFamily="34" charset="0"/>
                <a:cs typeface="Calibri" panose="020F0502020204030204" pitchFamily="34" charset="0"/>
              </a:rPr>
              <a:t>Ç</a:t>
            </a:r>
            <a:r>
              <a:rPr lang="tr-TR" dirty="0" smtClean="0">
                <a:latin typeface="Calibri" panose="020F0502020204030204" pitchFamily="34" charset="0"/>
                <a:cs typeface="Calibri" panose="020F0502020204030204" pitchFamily="34" charset="0"/>
              </a:rPr>
              <a:t>evresi ile arasına sağlıklı sınırlar koyması hakkındaki bilgileri içerir.</a:t>
            </a:r>
          </a:p>
          <a:p>
            <a:pPr marL="114300" indent="0" algn="just">
              <a:buNone/>
            </a:pPr>
            <a:r>
              <a:rPr lang="tr-TR" b="1" dirty="0" smtClean="0">
                <a:latin typeface="Calibri" panose="020F0502020204030204" pitchFamily="34" charset="0"/>
                <a:cs typeface="Calibri" panose="020F0502020204030204" pitchFamily="34" charset="0"/>
              </a:rPr>
              <a:t>Kişisel sınırlarını </a:t>
            </a:r>
            <a:r>
              <a:rPr lang="tr-TR" b="1" dirty="0">
                <a:latin typeface="Calibri" panose="020F0502020204030204" pitchFamily="34" charset="0"/>
                <a:cs typeface="Calibri" panose="020F0502020204030204" pitchFamily="34" charset="0"/>
              </a:rPr>
              <a:t>bilmek, kendisinin ve başkalarının özel alanını bilmek ve korumaktır. </a:t>
            </a:r>
          </a:p>
          <a:p>
            <a:pPr marL="114300" indent="0" algn="just">
              <a:buNone/>
            </a:pPr>
            <a:endParaRPr lang="tr-TR" dirty="0" smtClean="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a:p>
            <a:endParaRPr lang="tr-TR" dirty="0"/>
          </a:p>
          <a:p>
            <a:pPr algn="just"/>
            <a:endParaRPr lang="tr-TR"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151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988840"/>
            <a:ext cx="8229600" cy="3260576"/>
          </a:xfrm>
        </p:spPr>
        <p:txBody>
          <a:bodyPr>
            <a:normAutofit/>
          </a:bodyPr>
          <a:lstStyle/>
          <a:p>
            <a:pPr marL="114300" indent="0" algn="just">
              <a:buNone/>
            </a:pPr>
            <a:r>
              <a:rPr lang="tr-TR" dirty="0" smtClean="0">
                <a:latin typeface="Calibri" panose="020F0502020204030204" pitchFamily="34" charset="0"/>
                <a:cs typeface="Calibri" panose="020F0502020204030204" pitchFamily="34" charset="0"/>
              </a:rPr>
              <a:t>Kişisel </a:t>
            </a:r>
            <a:r>
              <a:rPr lang="tr-TR" dirty="0">
                <a:latin typeface="Calibri" panose="020F0502020204030204" pitchFamily="34" charset="0"/>
                <a:cs typeface="Calibri" panose="020F0502020204030204" pitchFamily="34" charset="0"/>
              </a:rPr>
              <a:t>sınırlar bilinci kişinin kendisini değerli görmesini ve hissetmesini sağlar. </a:t>
            </a:r>
          </a:p>
          <a:p>
            <a:pPr marL="114300" indent="0" algn="just">
              <a:buNone/>
            </a:pPr>
            <a:r>
              <a:rPr lang="tr-TR" dirty="0">
                <a:latin typeface="Calibri" panose="020F0502020204030204" pitchFamily="34" charset="0"/>
                <a:cs typeface="Calibri" panose="020F0502020204030204" pitchFamily="34" charset="0"/>
              </a:rPr>
              <a:t>Olumlu benlik algısı oluşturur. </a:t>
            </a:r>
          </a:p>
          <a:p>
            <a:pPr marL="114300" indent="0" algn="just">
              <a:buNone/>
            </a:pPr>
            <a:r>
              <a:rPr lang="tr-TR" dirty="0">
                <a:latin typeface="Calibri" panose="020F0502020204030204" pitchFamily="34" charset="0"/>
                <a:cs typeface="Calibri" panose="020F0502020204030204" pitchFamily="34" charset="0"/>
              </a:rPr>
              <a:t>Karşılıklı saygı ve güven oluşumuna katkı sağlar. </a:t>
            </a:r>
          </a:p>
          <a:p>
            <a:pPr marL="114300" indent="0" algn="just">
              <a:buNone/>
            </a:pPr>
            <a:r>
              <a:rPr lang="tr-TR" dirty="0">
                <a:latin typeface="Calibri" panose="020F0502020204030204" pitchFamily="34" charset="0"/>
                <a:cs typeface="Calibri" panose="020F0502020204030204" pitchFamily="34" charset="0"/>
              </a:rPr>
              <a:t>Anormal düşünce, tutum ve davranışlardan kişiyi uzak tutar. </a:t>
            </a:r>
            <a:endParaRPr lang="tr-TR" dirty="0" smtClean="0">
              <a:latin typeface="Calibri" panose="020F0502020204030204" pitchFamily="34" charset="0"/>
              <a:cs typeface="Calibri" panose="020F0502020204030204" pitchFamily="34" charset="0"/>
            </a:endParaRPr>
          </a:p>
          <a:p>
            <a:pPr marL="114300" indent="0" algn="just">
              <a:buNone/>
            </a:pPr>
            <a:r>
              <a:rPr lang="tr-TR" dirty="0" smtClean="0">
                <a:latin typeface="Calibri" panose="020F0502020204030204" pitchFamily="34" charset="0"/>
                <a:cs typeface="Calibri" panose="020F0502020204030204" pitchFamily="34" charset="0"/>
              </a:rPr>
              <a:t>Kendine </a:t>
            </a:r>
            <a:r>
              <a:rPr lang="tr-TR" dirty="0">
                <a:latin typeface="Calibri" panose="020F0502020204030204" pitchFamily="34" charset="0"/>
                <a:cs typeface="Calibri" panose="020F0502020204030204" pitchFamily="34" charset="0"/>
              </a:rPr>
              <a:t>ve karşı cinse ait sosyal rolleri benimser. </a:t>
            </a:r>
          </a:p>
          <a:p>
            <a:endParaRPr lang="tr-TR" dirty="0"/>
          </a:p>
        </p:txBody>
      </p:sp>
      <p:sp>
        <p:nvSpPr>
          <p:cNvPr id="4" name="Unvan 1"/>
          <p:cNvSpPr>
            <a:spLocks noGrp="1"/>
          </p:cNvSpPr>
          <p:nvPr>
            <p:ph type="title"/>
          </p:nvPr>
        </p:nvSpPr>
        <p:spPr/>
        <p:txBody>
          <a:bodyPr/>
          <a:lstStyle/>
          <a:p>
            <a:r>
              <a:rPr lang="tr-TR" dirty="0" smtClean="0"/>
              <a:t>Kişisel Sınırlar</a:t>
            </a:r>
            <a:endParaRPr lang="tr-TR" dirty="0"/>
          </a:p>
        </p:txBody>
      </p:sp>
    </p:spTree>
    <p:extLst>
      <p:ext uri="{BB962C8B-B14F-4D97-AF65-F5344CB8AC3E}">
        <p14:creationId xmlns:p14="http://schemas.microsoft.com/office/powerpoint/2010/main" val="74150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HAYR_11.jpg"/>
          <p:cNvPicPr>
            <a:picLocks noGrp="1" noChangeAspect="1"/>
          </p:cNvPicPr>
          <p:nvPr>
            <p:ph idx="1"/>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00899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HAYIR DİYEBİLME</a:t>
            </a:r>
            <a:endParaRPr lang="tr-TR" dirty="0"/>
          </a:p>
        </p:txBody>
      </p:sp>
      <p:sp>
        <p:nvSpPr>
          <p:cNvPr id="3" name="İçerik Yer Tutucusu 2"/>
          <p:cNvSpPr>
            <a:spLocks noGrp="1"/>
          </p:cNvSpPr>
          <p:nvPr>
            <p:ph idx="1"/>
          </p:nvPr>
        </p:nvSpPr>
        <p:spPr>
          <a:xfrm>
            <a:off x="395536" y="2564904"/>
            <a:ext cx="8229600" cy="1604392"/>
          </a:xfrm>
        </p:spPr>
        <p:txBody>
          <a:bodyPr>
            <a:normAutofit/>
          </a:bodyPr>
          <a:lstStyle/>
          <a:p>
            <a:pPr algn="just"/>
            <a:endParaRPr lang="tr-TR" dirty="0"/>
          </a:p>
          <a:p>
            <a:pPr marL="114300" indent="0" algn="just">
              <a:buNone/>
            </a:pPr>
            <a:r>
              <a:rPr lang="tr-TR" sz="2200" dirty="0" smtClean="0">
                <a:solidFill>
                  <a:srgbClr val="FF0000"/>
                </a:solidFill>
                <a:latin typeface="Calibri" panose="020F0502020204030204" pitchFamily="34" charset="0"/>
                <a:cs typeface="Calibri" panose="020F0502020204030204" pitchFamily="34" charset="0"/>
              </a:rPr>
              <a:t>Hayır </a:t>
            </a:r>
            <a:r>
              <a:rPr lang="tr-TR" sz="2200" dirty="0">
                <a:solidFill>
                  <a:srgbClr val="FF0000"/>
                </a:solidFill>
                <a:latin typeface="Calibri" panose="020F0502020204030204" pitchFamily="34" charset="0"/>
                <a:cs typeface="Calibri" panose="020F0502020204030204" pitchFamily="34" charset="0"/>
              </a:rPr>
              <a:t>diyebilmek </a:t>
            </a:r>
            <a:r>
              <a:rPr lang="tr-TR" sz="2200" dirty="0">
                <a:latin typeface="Calibri" panose="020F0502020204030204" pitchFamily="34" charset="0"/>
                <a:cs typeface="Calibri" panose="020F0502020204030204" pitchFamily="34" charset="0"/>
              </a:rPr>
              <a:t>istenmeyen ya da hoşa gitmeyen bir durum karşısında </a:t>
            </a:r>
            <a:r>
              <a:rPr lang="tr-TR" sz="2200" dirty="0">
                <a:solidFill>
                  <a:srgbClr val="FF0000"/>
                </a:solidFill>
                <a:latin typeface="Calibri" panose="020F0502020204030204" pitchFamily="34" charset="0"/>
                <a:cs typeface="Calibri" panose="020F0502020204030204" pitchFamily="34" charset="0"/>
              </a:rPr>
              <a:t>sınır koyabilmek</a:t>
            </a:r>
            <a:r>
              <a:rPr lang="tr-TR" sz="2200" dirty="0">
                <a:latin typeface="Calibri" panose="020F0502020204030204" pitchFamily="34" charset="0"/>
                <a:cs typeface="Calibri" panose="020F0502020204030204" pitchFamily="34" charset="0"/>
              </a:rPr>
              <a:t> anlamına gelmektedir</a:t>
            </a:r>
            <a:r>
              <a:rPr lang="tr-TR" sz="2200" dirty="0" smtClean="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68046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zacı">
  <a:themeElements>
    <a:clrScheme name="Eczacı">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Eczacı">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zacı">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729</TotalTime>
  <Words>1330</Words>
  <Application>Microsoft Office PowerPoint</Application>
  <PresentationFormat>Ekran Gösterisi (4:3)</PresentationFormat>
  <Paragraphs>125</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Eczacı</vt:lpstr>
      <vt:lpstr>SINIR KOYMA</vt:lpstr>
      <vt:lpstr>Sınırlar</vt:lpstr>
      <vt:lpstr>Sınırlar</vt:lpstr>
      <vt:lpstr>Sınırlar</vt:lpstr>
      <vt:lpstr>Kişisel Sınırlar</vt:lpstr>
      <vt:lpstr>Kişisel Sınırlar</vt:lpstr>
      <vt:lpstr>Kişisel Sınırlar</vt:lpstr>
      <vt:lpstr>PowerPoint Sunusu</vt:lpstr>
      <vt:lpstr>HAYIR DİYEBİLME</vt:lpstr>
      <vt:lpstr>HAYIR DİYEBİLME</vt:lpstr>
      <vt:lpstr>HAYIR DİYEBİLME</vt:lpstr>
      <vt:lpstr>HAYIR DİYEBİLME</vt:lpstr>
      <vt:lpstr>HAYIR DEMEK NEDEN ZORDUR?  </vt:lpstr>
      <vt:lpstr>HAYIR DEMEK NEDEN ZORDUR?  </vt:lpstr>
      <vt:lpstr>NASIL HAYIR DEMELİYİZ?</vt:lpstr>
      <vt:lpstr>NASIL HAYIR DEMELİYİZ?  </vt:lpstr>
      <vt:lpstr>"HAYIR" DERKEN DİKKAT EDİLMESİ GEREKENLER </vt:lpstr>
      <vt:lpstr>HAYIR’ A ALTERNATİFLER </vt:lpstr>
      <vt:lpstr> </vt:lpstr>
      <vt:lpstr>Örnek Olay-1 </vt:lpstr>
      <vt:lpstr>Örnek Olay-2</vt:lpstr>
      <vt:lpstr>Örnek Olay-2 </vt:lpstr>
      <vt:lpstr>PowerPoint Sunusu</vt:lpstr>
      <vt:lpstr>YERİ GELDİĞİNDE HAYIR DEMENİN BİZE KAZANDIRACAKLARI</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dc:creator>
  <cp:lastModifiedBy>RAM</cp:lastModifiedBy>
  <cp:revision>50</cp:revision>
  <dcterms:created xsi:type="dcterms:W3CDTF">2023-07-21T05:43:59Z</dcterms:created>
  <dcterms:modified xsi:type="dcterms:W3CDTF">2023-09-07T06:08:28Z</dcterms:modified>
</cp:coreProperties>
</file>