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305" r:id="rId5"/>
    <p:sldId id="296" r:id="rId6"/>
    <p:sldId id="306" r:id="rId7"/>
    <p:sldId id="259" r:id="rId8"/>
    <p:sldId id="317" r:id="rId9"/>
    <p:sldId id="318" r:id="rId10"/>
    <p:sldId id="336" r:id="rId11"/>
    <p:sldId id="314" r:id="rId12"/>
    <p:sldId id="319" r:id="rId13"/>
    <p:sldId id="341" r:id="rId14"/>
    <p:sldId id="320" r:id="rId15"/>
    <p:sldId id="321" r:id="rId16"/>
    <p:sldId id="322" r:id="rId17"/>
    <p:sldId id="323" r:id="rId18"/>
    <p:sldId id="324" r:id="rId19"/>
    <p:sldId id="310" r:id="rId20"/>
    <p:sldId id="325" r:id="rId21"/>
    <p:sldId id="326" r:id="rId22"/>
    <p:sldId id="327" r:id="rId23"/>
    <p:sldId id="337" r:id="rId24"/>
    <p:sldId id="328" r:id="rId25"/>
    <p:sldId id="329" r:id="rId26"/>
    <p:sldId id="330" r:id="rId27"/>
    <p:sldId id="331" r:id="rId28"/>
    <p:sldId id="342" r:id="rId29"/>
    <p:sldId id="343" r:id="rId30"/>
    <p:sldId id="344" r:id="rId31"/>
    <p:sldId id="345" r:id="rId32"/>
    <p:sldId id="346" r:id="rId33"/>
    <p:sldId id="332" r:id="rId34"/>
    <p:sldId id="333" r:id="rId35"/>
    <p:sldId id="334" r:id="rId36"/>
    <p:sldId id="335" r:id="rId37"/>
    <p:sldId id="338" r:id="rId38"/>
    <p:sldId id="339" r:id="rId39"/>
    <p:sldId id="340" r:id="rId40"/>
    <p:sldId id="316" r:id="rId41"/>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Yaza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115" d="100"/>
          <a:sy n="115" d="100"/>
        </p:scale>
        <p:origin x="372"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3" d="100"/>
          <a:sy n="93" d="100"/>
        </p:scale>
        <p:origin x="37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ECFF8D-9C94-4CB6-ABB7-13ABA2ED68C5}" type="datetime1">
              <a:rPr lang="tr-TR" smtClean="0"/>
              <a:t>6.09.2023</a:t>
            </a:fld>
            <a:endParaRPr lang="tr-TR"/>
          </a:p>
        </p:txBody>
      </p:sp>
      <p:sp>
        <p:nvSpPr>
          <p:cNvPr id="4" name="Alt Bilgi Yer Tutucusu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69B77-94AB-0344-9EBF-9DB9EE8D3ABC}" type="slidenum">
              <a:rPr lang="tr-TR" smtClean="0"/>
              <a:t>‹#›</a:t>
            </a:fld>
            <a:endParaRPr lang="tr-TR"/>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19E4F20-2C85-4D6A-89FE-8089ED14F6F9}" type="datetime1">
              <a:rPr lang="tr-TR" noProof="0" smtClean="0"/>
              <a:t>6.09.2023</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775476F-A808-1F46-A368-07984F6DA22E}" type="slidenum">
              <a:rPr lang="tr-TR" noProof="0" smtClean="0"/>
              <a:t>‹#›</a:t>
            </a:fld>
            <a:endParaRPr lang="tr-TR" noProof="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1</a:t>
            </a:fld>
            <a:endParaRPr lang="tr-TR"/>
          </a:p>
        </p:txBody>
      </p:sp>
    </p:spTree>
    <p:extLst>
      <p:ext uri="{BB962C8B-B14F-4D97-AF65-F5344CB8AC3E}">
        <p14:creationId xmlns:p14="http://schemas.microsoft.com/office/powerpoint/2010/main" val="374392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2</a:t>
            </a:fld>
            <a:endParaRPr lang="tr-TR"/>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3</a:t>
            </a:fld>
            <a:endParaRPr lang="tr-TR"/>
          </a:p>
        </p:txBody>
      </p:sp>
    </p:spTree>
    <p:extLst>
      <p:ext uri="{BB962C8B-B14F-4D97-AF65-F5344CB8AC3E}">
        <p14:creationId xmlns:p14="http://schemas.microsoft.com/office/powerpoint/2010/main" val="39378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4</a:t>
            </a:fld>
            <a:endParaRPr lang="tr-TR"/>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8</a:t>
            </a:fld>
            <a:endParaRPr lang="tr-TR"/>
          </a:p>
        </p:txBody>
      </p:sp>
    </p:spTree>
    <p:extLst>
      <p:ext uri="{BB962C8B-B14F-4D97-AF65-F5344CB8AC3E}">
        <p14:creationId xmlns:p14="http://schemas.microsoft.com/office/powerpoint/2010/main" val="161424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16</a:t>
            </a:fld>
            <a:endParaRPr lang="tr-TR"/>
          </a:p>
        </p:txBody>
      </p:sp>
    </p:spTree>
    <p:extLst>
      <p:ext uri="{BB962C8B-B14F-4D97-AF65-F5344CB8AC3E}">
        <p14:creationId xmlns:p14="http://schemas.microsoft.com/office/powerpoint/2010/main" val="300065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37</a:t>
            </a:fld>
            <a:endParaRPr lang="tr-TR"/>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tx2"/>
        </a:solidFill>
        <a:effectLst/>
      </p:bgPr>
    </p:bg>
    <p:spTree>
      <p:nvGrpSpPr>
        <p:cNvPr id="1" name=""/>
        <p:cNvGrpSpPr/>
        <p:nvPr/>
      </p:nvGrpSpPr>
      <p:grpSpPr>
        <a:xfrm>
          <a:off x="0" y="0"/>
          <a:ext cx="0" cy="0"/>
          <a:chOff x="0" y="0"/>
          <a:chExt cx="0" cy="0"/>
        </a:xfrm>
      </p:grpSpPr>
      <p:pic>
        <p:nvPicPr>
          <p:cNvPr id="5" name="Resim 4" descr="Metin, bitki içeren bir resim&#10;&#10;Açıklama otomatik olarak oluşturuldu">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9" name="Düz Bağlayıcı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Resim 10" descr="Metin içeren bir resim&#10;&#10;Açıklama otomatik olarak oluşturuldu">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Seramik eşya, porselen içeren bir resim&#10;&#10;Açıklama otomatik olarak oluşturuldu">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Resim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Başlık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sz="4600"/>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4596384" y="2267712"/>
            <a:ext cx="2999232" cy="43891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Başlık ve İçerik">
    <p:bg>
      <p:bgPr>
        <a:solidFill>
          <a:schemeClr val="tx2"/>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9" name="Resim 8" descr="Kumaş içeren bir resim&#10;&#10;Açıklama otomatik olarak oluşturuldu">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Dikdörtgen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Çiçek ve bitki içeren bir resim&#10;&#10;Açıklama otomatik olarak oluşturuldu">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14" name="Alt Bilgi Yer Tutucusu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p>
            <a:pPr rtl="0"/>
            <a:r>
              <a:rPr lang="tr-TR" noProof="0"/>
              <a:t>Sunu başlığı</a:t>
            </a:r>
          </a:p>
        </p:txBody>
      </p:sp>
      <p:sp>
        <p:nvSpPr>
          <p:cNvPr id="15" name="Slayt Numarası Yer Tutucusu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Başlık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3" name="Alt Bilgi Yer Tutucusu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
        <p:nvSpPr>
          <p:cNvPr id="12" name="İçerik Yer Tutucus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36" name="Resim 35" descr="Bir ağacın yakından görüntüsü&#10;&#10;Açıklama otomatik olarak orta düzeyde güvenilirlikle oluşturuldu">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p>
            <a:pPr rtl="0"/>
            <a:r>
              <a:rPr lang="tr-TR" noProof="0"/>
              <a:t>Asıl başlık stilini düzenlemek için tıklayın</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29" name="Metin Yer Tutucusu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30" name="İçerik Yer Tutucusu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31" name="Metin Yer Tutucusu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32" name="İçerik Yer Tutucusu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pic>
        <p:nvPicPr>
          <p:cNvPr id="38" name="Resim 37" descr="Bir grup çiçek&#10;&#10;Açıklama otomatik olarak düşük düzey güvenilirlikle oluşturuldu">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Metin Yer Tutucusu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sz="30000">
                <a:solidFill>
                  <a:schemeClr val="bg1"/>
                </a:solidFill>
                <a:latin typeface="Times New Roman" panose="02020603050405020304" pitchFamily="18" charset="0"/>
              </a:defRPr>
            </a:lvl1pPr>
          </a:lstStyle>
          <a:p>
            <a:pPr lvl="0" rtl="0"/>
            <a:r>
              <a:rPr lang="tr-TR"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Karşılaştırma">
    <p:bg>
      <p:bgPr>
        <a:solidFill>
          <a:schemeClr val="tx2"/>
        </a:solidFill>
        <a:effectLst/>
      </p:bgPr>
    </p:bg>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12" name="Düz Bağlayıcı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Resim 13" descr="Yumuşakça, böcek içeren bir resim&#10;&#10;Açıklama otomatik olarak oluşturuldu">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15" name="Metin Yer Tutucusu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6" name="İçerik Yer Tutucus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Özel Düzen">
    <p:spTree>
      <p:nvGrpSpPr>
        <p:cNvPr id="1" name=""/>
        <p:cNvGrpSpPr/>
        <p:nvPr/>
      </p:nvGrpSpPr>
      <p:grpSpPr>
        <a:xfrm>
          <a:off x="0" y="0"/>
          <a:ext cx="0" cy="0"/>
          <a:chOff x="0" y="0"/>
          <a:chExt cx="0" cy="0"/>
        </a:xfrm>
      </p:grpSpPr>
      <p:pic>
        <p:nvPicPr>
          <p:cNvPr id="6" name="Resim 5" descr="Kumaş içeren bir resim&#10;&#10;Açıklama otomatik olarak oluşturuldu">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Dikdörtgen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8" name="Resim 7" descr="Çiçek ve bitki içeren bir resim&#10;&#10;Açıklama otomatik olarak oluşturuldu">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Resim 9" descr="Bir çiçeğin yakından görüntüsü&#10;&#10;Açıklama otomatik olarak düşük düzey güvenilirlikle oluşturuldu">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Resim 11" descr="Bir çiçeğin yakından görüntüsü&#10;&#10;Açıklama otomatik olarak düşük düzey güvenilirlikle oluşturuldu">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Dikdörtgen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6" name="Dikdörtgen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a:lvl1pPr>
          </a:lstStyle>
          <a:p>
            <a:pPr rtl="0"/>
            <a:r>
              <a:rPr lang="tr-TR" noProof="0"/>
              <a:t>Asıl başlık stilini düzenlemek için tıklayın</a:t>
            </a:r>
          </a:p>
        </p:txBody>
      </p:sp>
      <p:sp>
        <p:nvSpPr>
          <p:cNvPr id="19" name="İçerik Yer Tutucus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0" name="Dikdörtgen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Yumuşakça, böcek içeren bir resim&#10;&#10;Açıklama otomatik olarak oluşturuldu">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Başlık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Alt Bilgi Yer Tutucusu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p>
            <a:pPr rtl="0"/>
            <a:r>
              <a:rPr lang="tr-TR" noProof="0"/>
              <a:t>Sunu başlığı</a:t>
            </a:r>
          </a:p>
        </p:txBody>
      </p:sp>
      <p:sp>
        <p:nvSpPr>
          <p:cNvPr id="8" name="Slayt Numarası Yer Tutucusu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6" name="Dikdörtgen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7" name="Resim 6" descr="Yumuşakça, böcek içeren bir resim&#10;&#10;Açıklama otomatik olarak oluşturuldu">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Başlık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4" name="Alt Bilgi Yer Tutucusu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tr-TR" noProof="0"/>
              <a:t>Sunu başlığı</a:t>
            </a:r>
          </a:p>
        </p:txBody>
      </p:sp>
      <p:sp>
        <p:nvSpPr>
          <p:cNvPr id="5" name="Slayt Numarası Yer Tutucusu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tx2"/>
        </a:solid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6" name="Alt Bilgi Yer Tutucusu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Resim Yer Tutucusu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6" name="Alt Bilgi Yer Tutucusu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arşılaştırma">
    <p:spTree>
      <p:nvGrpSpPr>
        <p:cNvPr id="1" name=""/>
        <p:cNvGrpSpPr/>
        <p:nvPr/>
      </p:nvGrpSpPr>
      <p:grpSpPr>
        <a:xfrm>
          <a:off x="0" y="0"/>
          <a:ext cx="0" cy="0"/>
          <a:chOff x="0" y="0"/>
          <a:chExt cx="0" cy="0"/>
        </a:xfrm>
      </p:grpSpPr>
      <p:pic>
        <p:nvPicPr>
          <p:cNvPr id="4" name="Resim 3" descr="Kumaş içeren bir resim&#10;&#10;Açıklama otomatik olarak oluşturuldu">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Dikdörtgen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Bir grup çiçek&#10;&#10;Açıklama otomatik olarak düşük düzey güvenilirlikle oluşturuldu">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p>
            <a:pPr rtl="0"/>
            <a:r>
              <a:rPr lang="tr-TR" noProof="0"/>
              <a:t>Asıl başlık stilini düzenlemek için tıklayın</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32" name="İçerik Yer Tutucus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pic>
        <p:nvPicPr>
          <p:cNvPr id="6" name="Resim 5" descr="Çiçek ve bitki içeren bir resim&#10;&#10;Açıklama otomatik olarak oluşturuldu">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Metin Yer Tutucusu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sz="30000">
                <a:solidFill>
                  <a:schemeClr val="bg1"/>
                </a:solidFill>
                <a:latin typeface="Times New Roman" panose="02020603050405020304" pitchFamily="18" charset="0"/>
              </a:defRPr>
            </a:lvl1pPr>
          </a:lstStyle>
          <a:p>
            <a:pPr lvl="0" rtl="0"/>
            <a:r>
              <a:rPr lang="tr-TR"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aşlık ve İçerik">
    <p:bg>
      <p:bgPr>
        <a:solidFill>
          <a:schemeClr val="tx2"/>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solidFill>
                <a:schemeClr val="bg1"/>
              </a:solidFill>
            </a:endParaRPr>
          </a:p>
        </p:txBody>
      </p:sp>
      <p:sp>
        <p:nvSpPr>
          <p:cNvPr id="9" name="Dikdörtgen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Yumuşakça, böcek içeren bir resim&#10;&#10;Açıklama otomatik olarak oluşturuldu">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Resim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p:txBody>
      </p:sp>
      <p:sp>
        <p:nvSpPr>
          <p:cNvPr id="14" name="Alt Bilgi Yer Tutucusu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p>
            <a:pPr rtl="0"/>
            <a:r>
              <a:rPr lang="tr-TR" noProof="0"/>
              <a:t>Sunu başlığı</a:t>
            </a:r>
          </a:p>
        </p:txBody>
      </p:sp>
      <p:sp>
        <p:nvSpPr>
          <p:cNvPr id="15" name="Slayt Numarası Yer Tutucusu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tx2"/>
        </a:soli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Bir bitkinin yakın çekimi&#10;&#10;Açıklama otomatik olarak düşük düzey güvenilirlikle oluşturuldu">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Resim 8" descr="Yatak örtüsü, kumaş içeren bir resim&#10;&#10;Açıklama otomatik olarak oluşturuldu">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Dikdörtgen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Gill Sans Light" panose="020B0302020104020203" pitchFamily="34" charset="-79"/>
              <a:cs typeface="Gill Sans Light" panose="020B0302020104020203" pitchFamily="34" charset="-79"/>
            </a:endParaRPr>
          </a:p>
        </p:txBody>
      </p:sp>
      <p:pic>
        <p:nvPicPr>
          <p:cNvPr id="15" name="Resim 14" descr="Seramik eşya, porselen içeren bir resim&#10;&#10;Açıklama otomatik olarak oluşturuldu">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Resim 16" descr="Metin içeren bir resim&#10;&#10;Açıklama otomatik olarak oluşturuldu">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Başlık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sz="4400"/>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şlık ve İçerik yeşil">
    <p:bg>
      <p:bgPr>
        <a:solidFill>
          <a:schemeClr val="tx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ölüm Üst Bilgisi">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8" name="Resim 7" descr="Kumaş içeren bir resim&#10;&#10;Açıklama otomatik olarak oluşturuldu">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Dikdörtgen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6" name="Resim 15" descr="Çiçek ve bitki içeren bir resim&#10;&#10;Açıklama otomatik olarak oluşturuldu">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Resim 18" descr="Yumuşakça, böcek içeren bir resim&#10;&#10;Açıklama otomatik olarak oluşturuldu">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Başlık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sz="4400"/>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
        <p:nvSpPr>
          <p:cNvPr id="27" name="Metin Yer Tutucusu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sz="14000" b="1">
                <a:solidFill>
                  <a:schemeClr val="tx2"/>
                </a:solidFill>
                <a:latin typeface="Times New Roman" panose="02020603050405020304" pitchFamily="18" charset="0"/>
              </a:defRPr>
            </a:lvl1pPr>
          </a:lstStyle>
          <a:p>
            <a:pPr lvl="0" rtl="0"/>
            <a:r>
              <a:rPr lang="tr-TR" noProof="0"/>
              <a:t>”</a:t>
            </a:r>
          </a:p>
        </p:txBody>
      </p:sp>
      <p:sp>
        <p:nvSpPr>
          <p:cNvPr id="28" name="Metin Yer Tutucusu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sz="14000" b="1">
                <a:solidFill>
                  <a:schemeClr val="tx2"/>
                </a:solidFill>
                <a:latin typeface="Times New Roman" panose="02020603050405020304" pitchFamily="18" charset="0"/>
              </a:defRPr>
            </a:lvl1pPr>
          </a:lstStyle>
          <a:p>
            <a:pPr lvl="0" rtl="0"/>
            <a:r>
              <a:rPr lang="tr-TR"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Özel Düzen">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Başlık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a:lvl1pPr>
          </a:lstStyle>
          <a:p>
            <a:pPr rtl="0"/>
            <a:r>
              <a:rPr lang="tr-TR" noProof="0"/>
              <a:t>Asıl başlık stilini düzenlemek için tıklayın</a:t>
            </a:r>
          </a:p>
        </p:txBody>
      </p:sp>
      <p:sp>
        <p:nvSpPr>
          <p:cNvPr id="22" name="Resim Yer Tutucusu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20" name="Metin Yer Tutucusu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21" name="Metin Yer Tutucusu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1" name="Resim Yer Tutucusu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3" name="Metin Yer Tutucusu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2" name="Metin Yer Tutucusu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0" name="Resim Yer Tutucusu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5" name="Metin Yer Tutucusu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4" name="Metin Yer Tutucusu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29" name="Resim Yer Tutucusu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7" name="Metin Yer Tutucusu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6" name="Metin Yer Tutucusu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 name="Alt Bilgi Yer Tutucusu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Özel Düzen">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Başlık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a:lvl1pPr>
          </a:lstStyle>
          <a:p>
            <a:pPr rtl="0"/>
            <a:r>
              <a:rPr lang="tr-TR" noProof="0"/>
              <a:t>Asıl başlık stilini düzenlemek için tıklayın</a:t>
            </a:r>
          </a:p>
        </p:txBody>
      </p:sp>
      <p:sp>
        <p:nvSpPr>
          <p:cNvPr id="22" name="Resim Yer Tutucusu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0" name="Metin Yer Tutucusu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21" name="Metin Yer Tutucusu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46" name="Resim Yer Tutucusu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45" name="Metin Yer Tutucusu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44" name="Metin Yer Tutucusu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1" name="Resim Yer Tutucusu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3" name="Metin Yer Tutucusu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2" name="Metin Yer Tutucusu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16" name="Resim Yer Tutucusu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3" name="Metin Yer Tutucusu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18" name="Metin Yer Tutucusu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0" name="Resim Yer Tutucusu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5" name="Metin Yer Tutucusu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4" name="Metin Yer Tutucusu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14" name="Resim Yer Tutucusu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7" name="Metin Yer Tutucusu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25" name="Metin Yer Tutucusu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29" name="Resim Yer Tutucusu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7" name="Metin Yer Tutucusu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6" name="Metin Yer Tutucusu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47" name="Resim Yer Tutucusu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42" name="Metin Yer Tutucusu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41" name="Metin Yer Tutucusu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 name="Alt Bilgi Yer Tutucusu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Alt Bilgi Yer Tutucusu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www.tavsiyeediyorum.com/makale_10395.ht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prezi.com/p/qcohuc6fo4-m/cocugunuza-snr-koymak/" TargetMode="External"/><Relationship Id="rId5" Type="http://schemas.openxmlformats.org/officeDocument/2006/relationships/hyperlink" Target="https://www.merveyilmaz.com/cocuguma-nasil-sinir-koymaliyim/" TargetMode="External"/><Relationship Id="rId4" Type="http://schemas.openxmlformats.org/officeDocument/2006/relationships/hyperlink" Target="https://www.brightkidsanaokulu.com/cocuklara-sinir-koymak-ve-kuralla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p>
            <a:pPr rtl="0"/>
            <a:r>
              <a:rPr lang="tr-TR" sz="4400" dirty="0"/>
              <a:t>ÇOCUKLARA SINIR KOYMAK</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BBFCCA-EBE7-B681-5C96-356A587C058D}"/>
              </a:ext>
            </a:extLst>
          </p:cNvPr>
          <p:cNvSpPr>
            <a:spLocks noGrp="1"/>
          </p:cNvSpPr>
          <p:nvPr>
            <p:ph type="title"/>
          </p:nvPr>
        </p:nvSpPr>
        <p:spPr/>
        <p:txBody>
          <a:bodyPr/>
          <a:lstStyle/>
          <a:p>
            <a:r>
              <a:rPr lang="tr-TR" dirty="0">
                <a:solidFill>
                  <a:srgbClr val="FF0000"/>
                </a:solidFill>
              </a:rPr>
              <a:t>Çocuklar sınırlara neden ihtiyaç duyarlar?</a:t>
            </a:r>
            <a:endParaRPr lang="tr-TR" dirty="0"/>
          </a:p>
        </p:txBody>
      </p:sp>
      <p:sp>
        <p:nvSpPr>
          <p:cNvPr id="3" name="Alt Bilgi Yer Tutucusu 2">
            <a:extLst>
              <a:ext uri="{FF2B5EF4-FFF2-40B4-BE49-F238E27FC236}">
                <a16:creationId xmlns:a16="http://schemas.microsoft.com/office/drawing/2014/main" id="{9D3523ED-6E1E-5FEF-7855-58C2E638E44A}"/>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449BCA8B-1F42-348F-CC2A-3A2110902449}"/>
              </a:ext>
            </a:extLst>
          </p:cNvPr>
          <p:cNvSpPr>
            <a:spLocks noGrp="1"/>
          </p:cNvSpPr>
          <p:nvPr>
            <p:ph type="sldNum" sz="quarter" idx="11"/>
          </p:nvPr>
        </p:nvSpPr>
        <p:spPr/>
        <p:txBody>
          <a:bodyPr/>
          <a:lstStyle/>
          <a:p>
            <a:pPr rtl="0"/>
            <a:fld id="{294A09A9-5501-47C1-A89A-A340965A2BE2}" type="slidenum">
              <a:rPr lang="tr-TR" noProof="0" smtClean="0"/>
              <a:pPr rtl="0"/>
              <a:t>10</a:t>
            </a:fld>
            <a:endParaRPr lang="tr-TR" noProof="0"/>
          </a:p>
        </p:txBody>
      </p:sp>
      <p:sp>
        <p:nvSpPr>
          <p:cNvPr id="5" name="İçerik Yer Tutucusu 4">
            <a:extLst>
              <a:ext uri="{FF2B5EF4-FFF2-40B4-BE49-F238E27FC236}">
                <a16:creationId xmlns:a16="http://schemas.microsoft.com/office/drawing/2014/main" id="{A23A1991-EC29-253B-E22C-EFDA9E8B9FF4}"/>
              </a:ext>
            </a:extLst>
          </p:cNvPr>
          <p:cNvSpPr>
            <a:spLocks noGrp="1"/>
          </p:cNvSpPr>
          <p:nvPr>
            <p:ph sz="quarter" idx="12"/>
          </p:nvPr>
        </p:nvSpPr>
        <p:spPr>
          <a:xfrm>
            <a:off x="975360" y="2615183"/>
            <a:ext cx="10241280" cy="3463883"/>
          </a:xfrm>
        </p:spPr>
        <p:txBody>
          <a:bodyPr>
            <a:normAutofit fontScale="92500"/>
          </a:bodyPr>
          <a:lstStyle/>
          <a:p>
            <a:pPr algn="just"/>
            <a:r>
              <a:rPr lang="tr-TR" dirty="0"/>
              <a:t>Çocuklar doğdukları ilk andan itibaren oldukça konforlu bir yaşam sürerler. Genellikle pek çok ihtiyaçları ebeveynleri tarafından karşılanır. Çocuk, kendini rahat hissettiği, çok sevildiğini ve değer gördüğünü bildiği, sınırların olmadığı bir ortamda, yaşamın getirmiş olduğu gereklilikleri yerine getirmek istemez. Bunları deneyimleyerek öğrenmek ister. Sınırları belirsiz olan deneyimleme her zaman olumlu ve zararsız şekilde sonuçlanmayabilir, o yüzden çocuklara daha güvenli ve çerçeveli bir alan yaratırız. Bu alan içerisinde deneyimlerinin sonucu olumlu da olsa olumsuz da olsa sonuçla daha zararsız bir şekilde yüzleşir.</a:t>
            </a:r>
          </a:p>
        </p:txBody>
      </p:sp>
    </p:spTree>
    <p:extLst>
      <p:ext uri="{BB962C8B-B14F-4D97-AF65-F5344CB8AC3E}">
        <p14:creationId xmlns:p14="http://schemas.microsoft.com/office/powerpoint/2010/main" val="248713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D9ED1-3FEF-961E-41F0-FC7312BF9B45}"/>
              </a:ext>
            </a:extLst>
          </p:cNvPr>
          <p:cNvSpPr>
            <a:spLocks noGrp="1"/>
          </p:cNvSpPr>
          <p:nvPr>
            <p:ph type="title"/>
          </p:nvPr>
        </p:nvSpPr>
        <p:spPr/>
        <p:txBody>
          <a:bodyPr/>
          <a:lstStyle/>
          <a:p>
            <a:r>
              <a:rPr lang="tr-TR" dirty="0">
                <a:solidFill>
                  <a:srgbClr val="FF0000"/>
                </a:solidFill>
              </a:rPr>
              <a:t>Çocuklar sınırlara neden ihtiyaç duyarlar?</a:t>
            </a:r>
          </a:p>
        </p:txBody>
      </p:sp>
      <p:sp>
        <p:nvSpPr>
          <p:cNvPr id="3" name="İçerik Yer Tutucusu 2">
            <a:extLst>
              <a:ext uri="{FF2B5EF4-FFF2-40B4-BE49-F238E27FC236}">
                <a16:creationId xmlns:a16="http://schemas.microsoft.com/office/drawing/2014/main" id="{D75DC660-849B-4949-CA77-B39C3275DEE6}"/>
              </a:ext>
            </a:extLst>
          </p:cNvPr>
          <p:cNvSpPr>
            <a:spLocks noGrp="1"/>
          </p:cNvSpPr>
          <p:nvPr>
            <p:ph idx="1"/>
          </p:nvPr>
        </p:nvSpPr>
        <p:spPr/>
        <p:txBody>
          <a:bodyPr/>
          <a:lstStyle/>
          <a:p>
            <a:pPr>
              <a:buFont typeface="Wingdings" panose="05000000000000000000" pitchFamily="2" charset="2"/>
              <a:buChar char="Ø"/>
            </a:pPr>
            <a:r>
              <a:rPr lang="tr-TR" dirty="0">
                <a:solidFill>
                  <a:srgbClr val="FF0000"/>
                </a:solidFill>
              </a:rPr>
              <a:t>Sınırlar çocukların araştırma yapmasını sağlar.</a:t>
            </a:r>
          </a:p>
          <a:p>
            <a:pPr marL="0" indent="0">
              <a:buNone/>
            </a:pPr>
            <a:r>
              <a:rPr lang="tr-TR" dirty="0">
                <a:solidFill>
                  <a:schemeClr val="tx1"/>
                </a:solidFill>
              </a:rPr>
              <a:t>Sınırlar etkili ve uygun bir şekilde ise çocukların araştırma yapmalarına yardımcı olur. Sınırların keşfi yaklaşık olarak bir yaşlarında başlar. Bu dönemde bazı sorulara cevap arayarak süreç başlamış olur.</a:t>
            </a:r>
          </a:p>
          <a:p>
            <a:pPr marL="0" indent="0">
              <a:buNone/>
            </a:pPr>
            <a:endParaRPr lang="tr-TR" dirty="0">
              <a:solidFill>
                <a:schemeClr val="tx1"/>
              </a:solidFill>
            </a:endParaRPr>
          </a:p>
          <a:p>
            <a:pPr marL="0" indent="0">
              <a:buNone/>
            </a:pPr>
            <a:r>
              <a:rPr lang="tr-TR" dirty="0">
                <a:solidFill>
                  <a:schemeClr val="tx1"/>
                </a:solidFill>
              </a:rPr>
              <a:t>«Hangi yaptığım doğru?»</a:t>
            </a:r>
          </a:p>
          <a:p>
            <a:pPr marL="0" indent="0">
              <a:buNone/>
            </a:pPr>
            <a:r>
              <a:rPr lang="tr-TR" dirty="0">
                <a:solidFill>
                  <a:schemeClr val="tx1"/>
                </a:solidFill>
              </a:rPr>
              <a:t>«Hangi yaptığım yanlış?»</a:t>
            </a:r>
          </a:p>
          <a:p>
            <a:pPr marL="0" indent="0">
              <a:buNone/>
            </a:pPr>
            <a:r>
              <a:rPr lang="tr-TR" dirty="0">
                <a:solidFill>
                  <a:schemeClr val="tx1"/>
                </a:solidFill>
              </a:rPr>
              <a:t>«Ne kadar ileri gidebilirim?»</a:t>
            </a:r>
          </a:p>
          <a:p>
            <a:pPr marL="0" indent="0">
              <a:buNone/>
            </a:pPr>
            <a:endParaRPr lang="tr-TR" dirty="0">
              <a:solidFill>
                <a:srgbClr val="FF0000"/>
              </a:solidFill>
            </a:endParaRPr>
          </a:p>
        </p:txBody>
      </p:sp>
      <p:sp>
        <p:nvSpPr>
          <p:cNvPr id="4" name="Alt Bilgi Yer Tutucusu 3">
            <a:extLst>
              <a:ext uri="{FF2B5EF4-FFF2-40B4-BE49-F238E27FC236}">
                <a16:creationId xmlns:a16="http://schemas.microsoft.com/office/drawing/2014/main" id="{A237F253-E237-9075-B633-46451DF7671E}"/>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D90B6F9C-5EF0-9DE8-DAEE-E03D870268C2}"/>
              </a:ext>
            </a:extLst>
          </p:cNvPr>
          <p:cNvSpPr>
            <a:spLocks noGrp="1"/>
          </p:cNvSpPr>
          <p:nvPr>
            <p:ph type="sldNum" sz="quarter" idx="11"/>
          </p:nvPr>
        </p:nvSpPr>
        <p:spPr/>
        <p:txBody>
          <a:bodyPr/>
          <a:lstStyle/>
          <a:p>
            <a:pPr rtl="0"/>
            <a:fld id="{294A09A9-5501-47C1-A89A-A340965A2BE2}" type="slidenum">
              <a:rPr lang="tr-TR" noProof="0" smtClean="0"/>
              <a:pPr rtl="0"/>
              <a:t>11</a:t>
            </a:fld>
            <a:endParaRPr lang="tr-TR" noProof="0"/>
          </a:p>
        </p:txBody>
      </p:sp>
    </p:spTree>
    <p:extLst>
      <p:ext uri="{BB962C8B-B14F-4D97-AF65-F5344CB8AC3E}">
        <p14:creationId xmlns:p14="http://schemas.microsoft.com/office/powerpoint/2010/main" val="373064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4334E8-7ABC-E423-61D5-AC4EB402FE96}"/>
              </a:ext>
            </a:extLst>
          </p:cNvPr>
          <p:cNvSpPr>
            <a:spLocks noGrp="1"/>
          </p:cNvSpPr>
          <p:nvPr>
            <p:ph type="title"/>
          </p:nvPr>
        </p:nvSpPr>
        <p:spPr/>
        <p:txBody>
          <a:bodyPr/>
          <a:lstStyle/>
          <a:p>
            <a:r>
              <a:rPr lang="tr-TR" dirty="0">
                <a:solidFill>
                  <a:srgbClr val="FF0000"/>
                </a:solidFill>
              </a:rPr>
              <a:t>Sınırlar onaylanan-kabul gören davranışları tanımlar.</a:t>
            </a:r>
          </a:p>
        </p:txBody>
      </p:sp>
      <p:sp>
        <p:nvSpPr>
          <p:cNvPr id="3" name="İçerik Yer Tutucusu 2">
            <a:extLst>
              <a:ext uri="{FF2B5EF4-FFF2-40B4-BE49-F238E27FC236}">
                <a16:creationId xmlns:a16="http://schemas.microsoft.com/office/drawing/2014/main" id="{503C51B8-839D-A101-1F3C-E278A1D055C0}"/>
              </a:ext>
            </a:extLst>
          </p:cNvPr>
          <p:cNvSpPr>
            <a:spLocks noGrp="1"/>
          </p:cNvSpPr>
          <p:nvPr>
            <p:ph idx="1"/>
          </p:nvPr>
        </p:nvSpPr>
        <p:spPr/>
        <p:txBody>
          <a:bodyPr/>
          <a:lstStyle/>
          <a:p>
            <a:r>
              <a:rPr lang="tr-TR" dirty="0"/>
              <a:t>Bir kuralın sonucunda ne oluyorsa o bizim onayladığımız davranıştır. Çocukların ilerlemeleri beklenen yolun hangisi olduğunu anlamaları için net sınırlara ihtiyaç vardır.</a:t>
            </a:r>
          </a:p>
        </p:txBody>
      </p:sp>
      <p:sp>
        <p:nvSpPr>
          <p:cNvPr id="4" name="Alt Bilgi Yer Tutucusu 3">
            <a:extLst>
              <a:ext uri="{FF2B5EF4-FFF2-40B4-BE49-F238E27FC236}">
                <a16:creationId xmlns:a16="http://schemas.microsoft.com/office/drawing/2014/main" id="{BA05DB43-6B45-2F93-E279-4E490148B04D}"/>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F7BD027B-28A8-DBF9-4223-B985B918F5CA}"/>
              </a:ext>
            </a:extLst>
          </p:cNvPr>
          <p:cNvSpPr>
            <a:spLocks noGrp="1"/>
          </p:cNvSpPr>
          <p:nvPr>
            <p:ph type="sldNum" sz="quarter" idx="11"/>
          </p:nvPr>
        </p:nvSpPr>
        <p:spPr/>
        <p:txBody>
          <a:bodyPr/>
          <a:lstStyle/>
          <a:p>
            <a:pPr rtl="0"/>
            <a:fld id="{294A09A9-5501-47C1-A89A-A340965A2BE2}" type="slidenum">
              <a:rPr lang="tr-TR" noProof="0" smtClean="0"/>
              <a:pPr rtl="0"/>
              <a:t>12</a:t>
            </a:fld>
            <a:endParaRPr lang="tr-TR" noProof="0"/>
          </a:p>
        </p:txBody>
      </p:sp>
    </p:spTree>
    <p:extLst>
      <p:ext uri="{BB962C8B-B14F-4D97-AF65-F5344CB8AC3E}">
        <p14:creationId xmlns:p14="http://schemas.microsoft.com/office/powerpoint/2010/main" val="64485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E79B60-6A29-67F3-B67F-1D8616CC0A95}"/>
              </a:ext>
            </a:extLst>
          </p:cNvPr>
          <p:cNvSpPr>
            <a:spLocks noGrp="1"/>
          </p:cNvSpPr>
          <p:nvPr>
            <p:ph type="title"/>
          </p:nvPr>
        </p:nvSpPr>
        <p:spPr/>
        <p:txBody>
          <a:bodyPr/>
          <a:lstStyle/>
          <a:p>
            <a:r>
              <a:rPr lang="tr-TR" dirty="0">
                <a:solidFill>
                  <a:srgbClr val="FF0000"/>
                </a:solidFill>
              </a:rPr>
              <a:t>Sınırlar ilişkileri tanımlar.</a:t>
            </a:r>
          </a:p>
        </p:txBody>
      </p:sp>
      <p:sp>
        <p:nvSpPr>
          <p:cNvPr id="3" name="İçerik Yer Tutucusu 2">
            <a:extLst>
              <a:ext uri="{FF2B5EF4-FFF2-40B4-BE49-F238E27FC236}">
                <a16:creationId xmlns:a16="http://schemas.microsoft.com/office/drawing/2014/main" id="{1BA7F4A1-ACAD-BB14-27BE-5F92BECFC879}"/>
              </a:ext>
            </a:extLst>
          </p:cNvPr>
          <p:cNvSpPr>
            <a:spLocks noGrp="1"/>
          </p:cNvSpPr>
          <p:nvPr>
            <p:ph idx="1"/>
          </p:nvPr>
        </p:nvSpPr>
        <p:spPr/>
        <p:txBody>
          <a:bodyPr/>
          <a:lstStyle/>
          <a:p>
            <a:r>
              <a:rPr lang="tr-TR" dirty="0"/>
              <a:t>Çocuklar sınırlar sayesinde toplum kurallarına uymayı ve anne baba otoritesine uymayı öğrenirler. Okula başladığında karşısına çıkan toplum kurallarına uymayı , olumsuz duygularla baş etme becerisini evde edindiği deneyimlerine göre şekillendirir.</a:t>
            </a:r>
          </a:p>
          <a:p>
            <a:r>
              <a:rPr lang="tr-TR" dirty="0"/>
              <a:t>Çocuklar sınırlar sayesinde kendilerini güvende hissederler. Kendisine veya başkasına zarar verebileceği durumlarda anne-babasının kendisini durduracağını bilmenin rahatlığını yaşarlar.</a:t>
            </a:r>
          </a:p>
        </p:txBody>
      </p:sp>
      <p:sp>
        <p:nvSpPr>
          <p:cNvPr id="4" name="Alt Bilgi Yer Tutucusu 3">
            <a:extLst>
              <a:ext uri="{FF2B5EF4-FFF2-40B4-BE49-F238E27FC236}">
                <a16:creationId xmlns:a16="http://schemas.microsoft.com/office/drawing/2014/main" id="{2DEFC17F-ACF5-6959-A95E-3E178F3AA9A3}"/>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BE6C25C8-AF58-BEB8-D401-DF5FEE524854}"/>
              </a:ext>
            </a:extLst>
          </p:cNvPr>
          <p:cNvSpPr>
            <a:spLocks noGrp="1"/>
          </p:cNvSpPr>
          <p:nvPr>
            <p:ph type="sldNum" sz="quarter" idx="11"/>
          </p:nvPr>
        </p:nvSpPr>
        <p:spPr/>
        <p:txBody>
          <a:bodyPr/>
          <a:lstStyle/>
          <a:p>
            <a:pPr rtl="0"/>
            <a:fld id="{294A09A9-5501-47C1-A89A-A340965A2BE2}" type="slidenum">
              <a:rPr lang="tr-TR" noProof="0" smtClean="0"/>
              <a:pPr rtl="0"/>
              <a:t>13</a:t>
            </a:fld>
            <a:endParaRPr lang="tr-TR" noProof="0"/>
          </a:p>
        </p:txBody>
      </p:sp>
    </p:spTree>
    <p:extLst>
      <p:ext uri="{BB962C8B-B14F-4D97-AF65-F5344CB8AC3E}">
        <p14:creationId xmlns:p14="http://schemas.microsoft.com/office/powerpoint/2010/main" val="145155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0B3322-CDF7-868F-70EF-0F5897BBA613}"/>
              </a:ext>
            </a:extLst>
          </p:cNvPr>
          <p:cNvSpPr>
            <a:spLocks noGrp="1"/>
          </p:cNvSpPr>
          <p:nvPr>
            <p:ph type="title"/>
          </p:nvPr>
        </p:nvSpPr>
        <p:spPr/>
        <p:txBody>
          <a:bodyPr/>
          <a:lstStyle/>
          <a:p>
            <a:r>
              <a:rPr lang="tr-TR" dirty="0">
                <a:solidFill>
                  <a:srgbClr val="FF0000"/>
                </a:solidFill>
              </a:rPr>
              <a:t>Sınırlar güvenlik sağlar.</a:t>
            </a:r>
          </a:p>
        </p:txBody>
      </p:sp>
      <p:sp>
        <p:nvSpPr>
          <p:cNvPr id="3" name="İçerik Yer Tutucusu 2">
            <a:extLst>
              <a:ext uri="{FF2B5EF4-FFF2-40B4-BE49-F238E27FC236}">
                <a16:creationId xmlns:a16="http://schemas.microsoft.com/office/drawing/2014/main" id="{993032B7-6DA3-FCDA-702D-358792E66C7F}"/>
              </a:ext>
            </a:extLst>
          </p:cNvPr>
          <p:cNvSpPr>
            <a:spLocks noGrp="1"/>
          </p:cNvSpPr>
          <p:nvPr>
            <p:ph idx="1"/>
          </p:nvPr>
        </p:nvSpPr>
        <p:spPr>
          <a:xfrm>
            <a:off x="2223515" y="2651760"/>
            <a:ext cx="7767151" cy="1700107"/>
          </a:xfrm>
        </p:spPr>
        <p:txBody>
          <a:bodyPr/>
          <a:lstStyle/>
          <a:p>
            <a:endParaRPr lang="tr-TR" dirty="0"/>
          </a:p>
        </p:txBody>
      </p:sp>
      <p:sp>
        <p:nvSpPr>
          <p:cNvPr id="4" name="Alt Bilgi Yer Tutucusu 3">
            <a:extLst>
              <a:ext uri="{FF2B5EF4-FFF2-40B4-BE49-F238E27FC236}">
                <a16:creationId xmlns:a16="http://schemas.microsoft.com/office/drawing/2014/main" id="{8B9DF0E8-34C0-A8A1-B639-F5369C756C3C}"/>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86FC55FB-224B-E507-F190-7366DDE2B252}"/>
              </a:ext>
            </a:extLst>
          </p:cNvPr>
          <p:cNvSpPr>
            <a:spLocks noGrp="1"/>
          </p:cNvSpPr>
          <p:nvPr>
            <p:ph type="sldNum" sz="quarter" idx="11"/>
          </p:nvPr>
        </p:nvSpPr>
        <p:spPr/>
        <p:txBody>
          <a:bodyPr/>
          <a:lstStyle/>
          <a:p>
            <a:pPr rtl="0"/>
            <a:fld id="{294A09A9-5501-47C1-A89A-A340965A2BE2}" type="slidenum">
              <a:rPr lang="tr-TR" noProof="0" smtClean="0"/>
              <a:pPr rtl="0"/>
              <a:t>14</a:t>
            </a:fld>
            <a:endParaRPr lang="tr-TR" noProof="0"/>
          </a:p>
        </p:txBody>
      </p:sp>
    </p:spTree>
    <p:extLst>
      <p:ext uri="{BB962C8B-B14F-4D97-AF65-F5344CB8AC3E}">
        <p14:creationId xmlns:p14="http://schemas.microsoft.com/office/powerpoint/2010/main" val="118499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2C1CB-F2E7-F77C-55F7-504DBF9CAC06}"/>
              </a:ext>
            </a:extLst>
          </p:cNvPr>
          <p:cNvSpPr>
            <a:spLocks noGrp="1"/>
          </p:cNvSpPr>
          <p:nvPr>
            <p:ph type="title"/>
          </p:nvPr>
        </p:nvSpPr>
        <p:spPr/>
        <p:txBody>
          <a:bodyPr/>
          <a:lstStyle/>
          <a:p>
            <a:r>
              <a:rPr lang="tr-TR" dirty="0">
                <a:solidFill>
                  <a:srgbClr val="FF0000"/>
                </a:solidFill>
              </a:rPr>
              <a:t>Sınır belirleme dinamik bir süreçtir.</a:t>
            </a:r>
          </a:p>
        </p:txBody>
      </p:sp>
      <p:sp>
        <p:nvSpPr>
          <p:cNvPr id="3" name="İçerik Yer Tutucusu 2">
            <a:extLst>
              <a:ext uri="{FF2B5EF4-FFF2-40B4-BE49-F238E27FC236}">
                <a16:creationId xmlns:a16="http://schemas.microsoft.com/office/drawing/2014/main" id="{1F8663E6-85EA-1B57-1490-1F517B16F041}"/>
              </a:ext>
            </a:extLst>
          </p:cNvPr>
          <p:cNvSpPr>
            <a:spLocks noGrp="1"/>
          </p:cNvSpPr>
          <p:nvPr>
            <p:ph idx="1"/>
          </p:nvPr>
        </p:nvSpPr>
        <p:spPr/>
        <p:txBody>
          <a:bodyPr/>
          <a:lstStyle/>
          <a:p>
            <a:r>
              <a:rPr lang="tr-TR" dirty="0"/>
              <a:t>Çocuklar büyür, değişir ve gelişirler. Değiştikçe daha çok özgürlük, ayrıcalık ve sorumluluk yüklenmeye hazır hale gelirler. Çocuklar çevrelerini keşfetmeye, becerilerini geliştirmeye, yeni yetenekler kazanmaya ve bağımsız olmaya fırsat bulmalıdır. Onları işi budur. Anne babaların ve eğitimcilerin işi de bu normal gelişim sürecini engellemeden, onlara destek olacak sınırlar koymaktır.</a:t>
            </a:r>
          </a:p>
        </p:txBody>
      </p:sp>
      <p:sp>
        <p:nvSpPr>
          <p:cNvPr id="4" name="Alt Bilgi Yer Tutucusu 3">
            <a:extLst>
              <a:ext uri="{FF2B5EF4-FFF2-40B4-BE49-F238E27FC236}">
                <a16:creationId xmlns:a16="http://schemas.microsoft.com/office/drawing/2014/main" id="{15FE1F92-B377-06C2-5C01-AB59C5DA4369}"/>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FCF16F2F-1D41-FD44-E4E0-F5D4429D480B}"/>
              </a:ext>
            </a:extLst>
          </p:cNvPr>
          <p:cNvSpPr>
            <a:spLocks noGrp="1"/>
          </p:cNvSpPr>
          <p:nvPr>
            <p:ph type="sldNum" sz="quarter" idx="11"/>
          </p:nvPr>
        </p:nvSpPr>
        <p:spPr/>
        <p:txBody>
          <a:bodyPr/>
          <a:lstStyle/>
          <a:p>
            <a:pPr rtl="0"/>
            <a:fld id="{294A09A9-5501-47C1-A89A-A340965A2BE2}" type="slidenum">
              <a:rPr lang="tr-TR" noProof="0" smtClean="0"/>
              <a:pPr rtl="0"/>
              <a:t>15</a:t>
            </a:fld>
            <a:endParaRPr lang="tr-TR" noProof="0"/>
          </a:p>
        </p:txBody>
      </p:sp>
    </p:spTree>
    <p:extLst>
      <p:ext uri="{BB962C8B-B14F-4D97-AF65-F5344CB8AC3E}">
        <p14:creationId xmlns:p14="http://schemas.microsoft.com/office/powerpoint/2010/main" val="391596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rtlCol="0"/>
          <a:lstStyle/>
          <a:p>
            <a:pPr rtl="0"/>
            <a:r>
              <a:rPr lang="tr-TR" dirty="0">
                <a:solidFill>
                  <a:srgbClr val="FF0000"/>
                </a:solidFill>
              </a:rPr>
              <a:t>Çocuklar kuralları nasıl öğrenir?</a:t>
            </a:r>
          </a:p>
        </p:txBody>
      </p:sp>
      <p:sp>
        <p:nvSpPr>
          <p:cNvPr id="3" name="İçerik Yer Tutucusu 2">
            <a:extLst>
              <a:ext uri="{FF2B5EF4-FFF2-40B4-BE49-F238E27FC236}">
                <a16:creationId xmlns:a16="http://schemas.microsoft.com/office/drawing/2014/main" id="{DC9AC05D-560D-1665-8879-549C0B4EDE5C}"/>
              </a:ext>
            </a:extLst>
          </p:cNvPr>
          <p:cNvSpPr>
            <a:spLocks noGrp="1"/>
          </p:cNvSpPr>
          <p:nvPr>
            <p:ph idx="1"/>
          </p:nvPr>
        </p:nvSpPr>
        <p:spPr/>
        <p:txBody>
          <a:bodyPr rtlCol="0"/>
          <a:lstStyle/>
          <a:p>
            <a:pPr marL="0" indent="0" rtl="0">
              <a:lnSpc>
                <a:spcPct val="100000"/>
              </a:lnSpc>
              <a:buNone/>
            </a:pPr>
            <a:r>
              <a:rPr lang="tr-TR" b="0" i="0" dirty="0">
                <a:solidFill>
                  <a:srgbClr val="727272"/>
                </a:solidFill>
                <a:effectLst/>
                <a:latin typeface="+mn-lt"/>
              </a:rPr>
              <a:t>Sınırlar anlaşılır ve net olduğu sürece çocuklar için anlamak ve izlemek daha kolay olacaktır. Karmaşık mesajlar, çocuğunuzun kendisinden ne istendiğini anlayamamasına ve bu nedenle kuralı uygulayamamasına neden olur.</a:t>
            </a:r>
            <a:endParaRPr lang="tr-TR" dirty="0">
              <a:solidFill>
                <a:schemeClr val="accent3"/>
              </a:solidFill>
              <a:latin typeface="+mn-lt"/>
              <a:cs typeface="Calibri"/>
            </a:endParaRPr>
          </a:p>
        </p:txBody>
      </p:sp>
      <p:sp>
        <p:nvSpPr>
          <p:cNvPr id="4" name="Alt Bilgi Yer Tutucusu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p>
            <a:pPr rtl="0"/>
            <a:r>
              <a:rPr lang="tr-TR"/>
              <a:t>Sunu başlığı</a:t>
            </a:r>
          </a:p>
        </p:txBody>
      </p:sp>
      <p:sp>
        <p:nvSpPr>
          <p:cNvPr id="5" name="Slayt Numarası Yer Tutucusu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p>
            <a:pPr rtl="0"/>
            <a:fld id="{294A09A9-5501-47C1-A89A-A340965A2BE2}" type="slidenum">
              <a:rPr lang="tr-TR" smtClean="0"/>
              <a:pPr rtl="0"/>
              <a:t>16</a:t>
            </a:fld>
            <a:endParaRPr lang="tr-TR"/>
          </a:p>
        </p:txBody>
      </p:sp>
    </p:spTree>
    <p:extLst>
      <p:ext uri="{BB962C8B-B14F-4D97-AF65-F5344CB8AC3E}">
        <p14:creationId xmlns:p14="http://schemas.microsoft.com/office/powerpoint/2010/main" val="52070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FE94FD-C04D-ACE9-CE0A-D6BAA11E0447}"/>
              </a:ext>
            </a:extLst>
          </p:cNvPr>
          <p:cNvSpPr>
            <a:spLocks noGrp="1"/>
          </p:cNvSpPr>
          <p:nvPr>
            <p:ph idx="1"/>
          </p:nvPr>
        </p:nvSpPr>
        <p:spPr/>
        <p:txBody>
          <a:bodyPr>
            <a:normAutofit/>
          </a:bodyPr>
          <a:lstStyle/>
          <a:p>
            <a:r>
              <a:rPr lang="tr-TR" dirty="0" smtClean="0"/>
              <a:t>Ebeveynler </a:t>
            </a:r>
            <a:r>
              <a:rPr lang="tr-TR" dirty="0"/>
              <a:t>tutarsız ve istikrarsız davrandıklarında çocukların çıkardığı sonuç </a:t>
            </a:r>
            <a:r>
              <a:rPr lang="tr-TR" i="1" dirty="0">
                <a:solidFill>
                  <a:srgbClr val="FF0000"/>
                </a:solidFill>
              </a:rPr>
              <a:t>“kurallar bir defa bozulabildiyse demek ki tekrar bozulabilir” </a:t>
            </a:r>
            <a:r>
              <a:rPr lang="tr-TR" dirty="0"/>
              <a:t>olacaktır. Bu onlara geçici bir zafer duygusu </a:t>
            </a:r>
            <a:r>
              <a:rPr lang="tr-TR" dirty="0" smtClean="0"/>
              <a:t>hissettirse de uzun vadede onların kişilik gelişimleri için çok da destekleyici bir durum değildir.</a:t>
            </a:r>
          </a:p>
          <a:p>
            <a:r>
              <a:rPr lang="tr-TR" dirty="0" smtClean="0"/>
              <a:t>Kuralları </a:t>
            </a:r>
            <a:r>
              <a:rPr lang="tr-TR" dirty="0"/>
              <a:t>uygularken anne ve babanın kurala beraber karar vermesi ve kuralı aynı şekilde uygulamaları önemlidir. Tutarlılığınızı destekleyecek diğer bir özellik ise kuralın her zaman geçerli olmasıdır. </a:t>
            </a:r>
          </a:p>
          <a:p>
            <a:r>
              <a:rPr lang="tr-TR" smtClean="0"/>
              <a:t>Kuralların </a:t>
            </a:r>
            <a:r>
              <a:rPr lang="tr-TR" dirty="0"/>
              <a:t>net ve istikrarlı olmadığı evlerde büyüyen çocukların okulda da sosyal hayatta da sıkıntı yaşaması muhtemeldir.</a:t>
            </a:r>
          </a:p>
        </p:txBody>
      </p:sp>
      <p:sp>
        <p:nvSpPr>
          <p:cNvPr id="4" name="Alt Bilgi Yer Tutucusu 3">
            <a:extLst>
              <a:ext uri="{FF2B5EF4-FFF2-40B4-BE49-F238E27FC236}">
                <a16:creationId xmlns:a16="http://schemas.microsoft.com/office/drawing/2014/main" id="{DD02DE4E-6961-268C-0CDA-AD2A40CBB926}"/>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1E018F22-1D5E-3EB9-8947-DC8CE2BC3CE5}"/>
              </a:ext>
            </a:extLst>
          </p:cNvPr>
          <p:cNvSpPr>
            <a:spLocks noGrp="1"/>
          </p:cNvSpPr>
          <p:nvPr>
            <p:ph type="sldNum" sz="quarter" idx="11"/>
          </p:nvPr>
        </p:nvSpPr>
        <p:spPr/>
        <p:txBody>
          <a:bodyPr/>
          <a:lstStyle/>
          <a:p>
            <a:pPr rtl="0"/>
            <a:fld id="{294A09A9-5501-47C1-A89A-A340965A2BE2}" type="slidenum">
              <a:rPr lang="tr-TR" noProof="0" smtClean="0"/>
              <a:pPr rtl="0"/>
              <a:t>17</a:t>
            </a:fld>
            <a:endParaRPr lang="tr-TR" noProof="0"/>
          </a:p>
        </p:txBody>
      </p:sp>
    </p:spTree>
    <p:extLst>
      <p:ext uri="{BB962C8B-B14F-4D97-AF65-F5344CB8AC3E}">
        <p14:creationId xmlns:p14="http://schemas.microsoft.com/office/powerpoint/2010/main" val="408995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74B359-8AFA-DBC7-B0B8-5F34D14EEE3D}"/>
              </a:ext>
            </a:extLst>
          </p:cNvPr>
          <p:cNvSpPr>
            <a:spLocks noGrp="1"/>
          </p:cNvSpPr>
          <p:nvPr>
            <p:ph type="title"/>
          </p:nvPr>
        </p:nvSpPr>
        <p:spPr/>
        <p:txBody>
          <a:bodyPr/>
          <a:lstStyle/>
          <a:p>
            <a:endParaRPr lang="tr-TR"/>
          </a:p>
        </p:txBody>
      </p:sp>
      <p:sp>
        <p:nvSpPr>
          <p:cNvPr id="3" name="Alt Bilgi Yer Tutucusu 2">
            <a:extLst>
              <a:ext uri="{FF2B5EF4-FFF2-40B4-BE49-F238E27FC236}">
                <a16:creationId xmlns:a16="http://schemas.microsoft.com/office/drawing/2014/main" id="{515A30EB-4354-FD16-6D00-7AE944BF7261}"/>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8A63584E-5B1F-AD9D-58E4-B4AB3511BD83}"/>
              </a:ext>
            </a:extLst>
          </p:cNvPr>
          <p:cNvSpPr>
            <a:spLocks noGrp="1"/>
          </p:cNvSpPr>
          <p:nvPr>
            <p:ph type="sldNum" sz="quarter" idx="11"/>
          </p:nvPr>
        </p:nvSpPr>
        <p:spPr/>
        <p:txBody>
          <a:bodyPr/>
          <a:lstStyle/>
          <a:p>
            <a:pPr rtl="0"/>
            <a:fld id="{294A09A9-5501-47C1-A89A-A340965A2BE2}" type="slidenum">
              <a:rPr lang="tr-TR" noProof="0" smtClean="0"/>
              <a:pPr rtl="0"/>
              <a:t>18</a:t>
            </a:fld>
            <a:endParaRPr lang="tr-TR" noProof="0"/>
          </a:p>
        </p:txBody>
      </p:sp>
      <p:sp>
        <p:nvSpPr>
          <p:cNvPr id="5" name="İçerik Yer Tutucusu 4">
            <a:extLst>
              <a:ext uri="{FF2B5EF4-FFF2-40B4-BE49-F238E27FC236}">
                <a16:creationId xmlns:a16="http://schemas.microsoft.com/office/drawing/2014/main" id="{163D9B87-EC22-B5F4-42AE-5D47187559DF}"/>
              </a:ext>
            </a:extLst>
          </p:cNvPr>
          <p:cNvSpPr>
            <a:spLocks noGrp="1"/>
          </p:cNvSpPr>
          <p:nvPr>
            <p:ph sz="quarter" idx="12"/>
          </p:nvPr>
        </p:nvSpPr>
        <p:spPr/>
        <p:txBody>
          <a:bodyPr/>
          <a:lstStyle/>
          <a:p>
            <a:r>
              <a:rPr lang="tr-TR" dirty="0"/>
              <a:t>Çocuklara verilmek istenen değerler öncelikle anne ve baba tarafından uygulanırsa değerlerin çocuk tarafından içselleştirilmesi daha kolay olacaktır. Çocuklar baktıklarını düşünmediğiniz zamanlarda bile davranışlarınızı gözlemler ve kendilerine model alırlar.</a:t>
            </a:r>
          </a:p>
        </p:txBody>
      </p:sp>
    </p:spTree>
    <p:extLst>
      <p:ext uri="{BB962C8B-B14F-4D97-AF65-F5344CB8AC3E}">
        <p14:creationId xmlns:p14="http://schemas.microsoft.com/office/powerpoint/2010/main" val="80706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7720C6-0239-EED4-98E5-4BA60772723C}"/>
              </a:ext>
            </a:extLst>
          </p:cNvPr>
          <p:cNvSpPr>
            <a:spLocks noGrp="1"/>
          </p:cNvSpPr>
          <p:nvPr>
            <p:ph type="title"/>
          </p:nvPr>
        </p:nvSpPr>
        <p:spPr/>
        <p:txBody>
          <a:bodyPr/>
          <a:lstStyle/>
          <a:p>
            <a:endParaRPr lang="tr-TR"/>
          </a:p>
        </p:txBody>
      </p:sp>
      <p:sp>
        <p:nvSpPr>
          <p:cNvPr id="3" name="Alt Bilgi Yer Tutucusu 2">
            <a:extLst>
              <a:ext uri="{FF2B5EF4-FFF2-40B4-BE49-F238E27FC236}">
                <a16:creationId xmlns:a16="http://schemas.microsoft.com/office/drawing/2014/main" id="{072A903F-095B-FC6F-09C4-399887407AB6}"/>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54F02CEB-15D6-2E68-AF61-62D6E27FDA72}"/>
              </a:ext>
            </a:extLst>
          </p:cNvPr>
          <p:cNvSpPr>
            <a:spLocks noGrp="1"/>
          </p:cNvSpPr>
          <p:nvPr>
            <p:ph type="sldNum" sz="quarter" idx="11"/>
          </p:nvPr>
        </p:nvSpPr>
        <p:spPr/>
        <p:txBody>
          <a:bodyPr/>
          <a:lstStyle/>
          <a:p>
            <a:pPr rtl="0"/>
            <a:fld id="{294A09A9-5501-47C1-A89A-A340965A2BE2}" type="slidenum">
              <a:rPr lang="tr-TR" noProof="0" smtClean="0"/>
              <a:pPr rtl="0"/>
              <a:t>19</a:t>
            </a:fld>
            <a:endParaRPr lang="tr-TR" noProof="0"/>
          </a:p>
        </p:txBody>
      </p:sp>
      <p:sp>
        <p:nvSpPr>
          <p:cNvPr id="5" name="İçerik Yer Tutucusu 4">
            <a:extLst>
              <a:ext uri="{FF2B5EF4-FFF2-40B4-BE49-F238E27FC236}">
                <a16:creationId xmlns:a16="http://schemas.microsoft.com/office/drawing/2014/main" id="{5E5322BC-53E5-3EBE-2210-7BC7366AC700}"/>
              </a:ext>
            </a:extLst>
          </p:cNvPr>
          <p:cNvSpPr>
            <a:spLocks noGrp="1"/>
          </p:cNvSpPr>
          <p:nvPr>
            <p:ph sz="quarter" idx="12"/>
          </p:nvPr>
        </p:nvSpPr>
        <p:spPr/>
        <p:txBody>
          <a:bodyPr/>
          <a:lstStyle/>
          <a:p>
            <a:r>
              <a:rPr lang="tr-TR" dirty="0"/>
              <a:t>Çocuğunuzu sürekli kısıtlamak ya da aşırı kurallar koymak da uygun değildir. Bu nedenle kuralları koyarken anne ve baba olarak sizler için en önemli ve olmazsa olmaz kuralları belirlemeniz önemlidir. Kuralları önceden belirlemeniz ve çocuğunuzla hangi kuralın ne zaman geçerli olduğunu konuşmanız gerekir. Böylece anne babanın beklentileri karşılıksız kalmaz. Aile içinde ona da söz hakkının tanınması, kuralları benimsemesi için oldukça önemlidir. Bu durum kuralları uygularken de size yardımcı olacaktır.</a:t>
            </a:r>
          </a:p>
        </p:txBody>
      </p:sp>
    </p:spTree>
    <p:extLst>
      <p:ext uri="{BB962C8B-B14F-4D97-AF65-F5344CB8AC3E}">
        <p14:creationId xmlns:p14="http://schemas.microsoft.com/office/powerpoint/2010/main" val="102594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p>
            <a:pPr rtl="0"/>
            <a:r>
              <a:rPr lang="tr-TR" dirty="0">
                <a:solidFill>
                  <a:schemeClr val="accent3"/>
                </a:solidFill>
                <a:cs typeface="Calibri Light"/>
              </a:rPr>
              <a:t>Sunum içeriği</a:t>
            </a:r>
            <a:endParaRPr lang="tr-TR" dirty="0">
              <a:solidFill>
                <a:schemeClr val="accent3"/>
              </a:solidFill>
            </a:endParaRPr>
          </a:p>
        </p:txBody>
      </p:sp>
      <p:pic>
        <p:nvPicPr>
          <p:cNvPr id="10" name="Resim 9" descr="Çiçek yaprağı vurgusu">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sp>
        <p:nvSpPr>
          <p:cNvPr id="3" name="İçerik Yer Tutucusu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fontScale="92500" lnSpcReduction="20000"/>
          </a:bodyPr>
          <a:lstStyle/>
          <a:p>
            <a:pPr rtl="0"/>
            <a:r>
              <a:rPr lang="tr-TR" dirty="0">
                <a:solidFill>
                  <a:schemeClr val="accent3"/>
                </a:solidFill>
                <a:latin typeface="Gill Sans Nova Light" panose="020B0302020104020203" pitchFamily="34" charset="0"/>
                <a:cs typeface="Calibri"/>
              </a:rPr>
              <a:t>Sınır koyma nedir?</a:t>
            </a:r>
          </a:p>
          <a:p>
            <a:pPr rtl="0"/>
            <a:r>
              <a:rPr lang="tr-TR" dirty="0">
                <a:latin typeface="Gill Sans Nova Light" panose="020B0302020104020203" pitchFamily="34" charset="0"/>
                <a:cs typeface="Calibri"/>
              </a:rPr>
              <a:t>Sınırlar neden önemlidir?</a:t>
            </a:r>
          </a:p>
          <a:p>
            <a:pPr rtl="0"/>
            <a:r>
              <a:rPr lang="tr-TR" dirty="0">
                <a:latin typeface="Gill Sans Nova Light" panose="020B0302020104020203" pitchFamily="34" charset="0"/>
                <a:cs typeface="Calibri"/>
              </a:rPr>
              <a:t>Sınır koymada nelere dikkat edilmelidir?</a:t>
            </a:r>
          </a:p>
          <a:p>
            <a:pPr rtl="0"/>
            <a:r>
              <a:rPr lang="tr-TR" dirty="0">
                <a:latin typeface="Gill Sans Nova Light" panose="020B0302020104020203" pitchFamily="34" charset="0"/>
                <a:cs typeface="Calibri"/>
              </a:rPr>
              <a:t>Sınır koymanın faydaları nelerdir?</a:t>
            </a:r>
          </a:p>
          <a:p>
            <a:pPr rtl="0"/>
            <a:r>
              <a:rPr lang="tr-TR" dirty="0">
                <a:latin typeface="Gill Sans Nova Light" panose="020B0302020104020203" pitchFamily="34" charset="0"/>
                <a:cs typeface="Calibri"/>
              </a:rPr>
              <a:t>Ergenlere sınır koyma</a:t>
            </a:r>
          </a:p>
          <a:p>
            <a:pPr rtl="0"/>
            <a:r>
              <a:rPr lang="tr-TR" dirty="0">
                <a:latin typeface="Gill Sans Nova Light" panose="020B0302020104020203" pitchFamily="34" charset="0"/>
                <a:cs typeface="Calibri"/>
              </a:rPr>
              <a:t>Sınır seçenek sunma örnekleri</a:t>
            </a:r>
          </a:p>
          <a:p>
            <a:pPr rtl="0"/>
            <a:endParaRPr lang="tr-TR" dirty="0">
              <a:solidFill>
                <a:schemeClr val="accent3"/>
              </a:solidFill>
              <a:latin typeface="Gill Sans Nova Light" panose="020B0302020104020203" pitchFamily="34" charset="0"/>
              <a:cs typeface="Calibri"/>
            </a:endParaRPr>
          </a:p>
        </p:txBody>
      </p:sp>
      <p:sp>
        <p:nvSpPr>
          <p:cNvPr id="5" name="Alt Bilgi Yer Tutucusu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p>
            <a:pPr rtl="0"/>
            <a:r>
              <a:rPr lang="tr-TR"/>
              <a:t>Sunu başlığı</a:t>
            </a:r>
          </a:p>
        </p:txBody>
      </p:sp>
      <p:sp>
        <p:nvSpPr>
          <p:cNvPr id="6" name="Slayt Numarası Yer Tutucusu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p>
            <a:pPr rtl="0"/>
            <a:fld id="{294A09A9-5501-47C1-A89A-A340965A2BE2}" type="slidenum">
              <a:rPr lang="tr-TR" smtClean="0"/>
              <a:t>2</a:t>
            </a:fld>
            <a:endParaRPr lang="tr-TR"/>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02A085-1CAD-9C91-C5F0-C1E4B67EB63E}"/>
              </a:ext>
            </a:extLst>
          </p:cNvPr>
          <p:cNvSpPr>
            <a:spLocks noGrp="1"/>
          </p:cNvSpPr>
          <p:nvPr>
            <p:ph type="title"/>
          </p:nvPr>
        </p:nvSpPr>
        <p:spPr>
          <a:xfrm>
            <a:off x="838200" y="380999"/>
            <a:ext cx="10515600" cy="872068"/>
          </a:xfrm>
        </p:spPr>
        <p:txBody>
          <a:bodyPr/>
          <a:lstStyle/>
          <a:p>
            <a:r>
              <a:rPr lang="tr-TR" dirty="0">
                <a:solidFill>
                  <a:srgbClr val="FF0000"/>
                </a:solidFill>
              </a:rPr>
              <a:t>Sınır koymanın yararları nelerdir?</a:t>
            </a:r>
          </a:p>
        </p:txBody>
      </p:sp>
      <p:sp>
        <p:nvSpPr>
          <p:cNvPr id="3" name="İçerik Yer Tutucusu 2">
            <a:extLst>
              <a:ext uri="{FF2B5EF4-FFF2-40B4-BE49-F238E27FC236}">
                <a16:creationId xmlns:a16="http://schemas.microsoft.com/office/drawing/2014/main" id="{FD9A8AA0-8BB5-57DC-71D7-34CE6303C6A2}"/>
              </a:ext>
            </a:extLst>
          </p:cNvPr>
          <p:cNvSpPr>
            <a:spLocks noGrp="1"/>
          </p:cNvSpPr>
          <p:nvPr>
            <p:ph idx="1"/>
          </p:nvPr>
        </p:nvSpPr>
        <p:spPr>
          <a:xfrm>
            <a:off x="609600" y="1600200"/>
            <a:ext cx="10972800" cy="4756150"/>
          </a:xfrm>
        </p:spPr>
        <p:txBody>
          <a:bodyPr>
            <a:normAutofit/>
          </a:bodyPr>
          <a:lstStyle/>
          <a:p>
            <a:pPr marL="0" indent="0">
              <a:buNone/>
            </a:pPr>
            <a:r>
              <a:rPr lang="tr-TR" sz="2500" b="0" i="0" dirty="0">
                <a:solidFill>
                  <a:srgbClr val="34343C"/>
                </a:solidFill>
                <a:effectLst/>
                <a:latin typeface="+mn-lt"/>
                <a:cs typeface="Arial" panose="020B0604020202020204" pitchFamily="34" charset="0"/>
              </a:rPr>
              <a:t>► Sınırlar çocukların öz denetim becerileri geliştirmesine yardımcı olur.</a:t>
            </a:r>
            <a:r>
              <a:rPr lang="tr-TR" sz="2500" dirty="0">
                <a:latin typeface="+mn-lt"/>
                <a:cs typeface="Arial" panose="020B0604020202020204" pitchFamily="34" charset="0"/>
              </a:rPr>
              <a:t/>
            </a:r>
            <a:br>
              <a:rPr lang="tr-TR" sz="2500" dirty="0">
                <a:latin typeface="+mn-lt"/>
                <a:cs typeface="Arial" panose="020B0604020202020204" pitchFamily="34" charset="0"/>
              </a:rPr>
            </a:br>
            <a:r>
              <a:rPr lang="tr-TR" sz="2500" b="0" i="0" dirty="0">
                <a:solidFill>
                  <a:srgbClr val="34343C"/>
                </a:solidFill>
                <a:effectLst/>
                <a:latin typeface="+mn-lt"/>
                <a:cs typeface="Arial" panose="020B0604020202020204" pitchFamily="34" charset="0"/>
              </a:rPr>
              <a:t>► Çocuklara hayatta her zaman seçim yapma şanslarının olduğunu ve yaptıkları seçimler sonucunda sorumluluk almaları gerektiğini öğretir.</a:t>
            </a:r>
            <a:r>
              <a:rPr lang="tr-TR" sz="2500" dirty="0">
                <a:latin typeface="+mn-lt"/>
                <a:cs typeface="Arial" panose="020B0604020202020204" pitchFamily="34" charset="0"/>
              </a:rPr>
              <a:t/>
            </a:r>
            <a:br>
              <a:rPr lang="tr-TR" sz="2500" dirty="0">
                <a:latin typeface="+mn-lt"/>
                <a:cs typeface="Arial" panose="020B0604020202020204" pitchFamily="34" charset="0"/>
              </a:rPr>
            </a:br>
            <a:r>
              <a:rPr lang="tr-TR" sz="2500" b="0" i="0" dirty="0">
                <a:solidFill>
                  <a:srgbClr val="34343C"/>
                </a:solidFill>
                <a:effectLst/>
                <a:latin typeface="+mn-lt"/>
                <a:cs typeface="Arial" panose="020B0604020202020204" pitchFamily="34" charset="0"/>
              </a:rPr>
              <a:t>► Çocuklar, sınırlar sayesinde istedikleri her şeye her an ulaşmalarının mümkün olmadığını öğrenir.</a:t>
            </a:r>
            <a:r>
              <a:rPr lang="tr-TR" sz="2500" dirty="0">
                <a:latin typeface="+mn-lt"/>
                <a:cs typeface="Arial" panose="020B0604020202020204" pitchFamily="34" charset="0"/>
              </a:rPr>
              <a:t/>
            </a:r>
            <a:br>
              <a:rPr lang="tr-TR" sz="2500" dirty="0">
                <a:latin typeface="+mn-lt"/>
                <a:cs typeface="Arial" panose="020B0604020202020204" pitchFamily="34" charset="0"/>
              </a:rPr>
            </a:br>
            <a:r>
              <a:rPr lang="tr-TR" sz="2500" b="0" i="0" dirty="0">
                <a:solidFill>
                  <a:srgbClr val="34343C"/>
                </a:solidFill>
                <a:effectLst/>
                <a:latin typeface="+mn-lt"/>
                <a:cs typeface="Arial" panose="020B0604020202020204" pitchFamily="34" charset="0"/>
              </a:rPr>
              <a:t>► Sınır koyduğumuzda çocukların gelecekte zorluklarla başa çıkabilmelerini sağlayacak beyin bağlantılarını güçlendirmiş oluruz.</a:t>
            </a:r>
            <a:r>
              <a:rPr lang="tr-TR" sz="2500" dirty="0">
                <a:latin typeface="+mn-lt"/>
                <a:cs typeface="Arial" panose="020B0604020202020204" pitchFamily="34" charset="0"/>
              </a:rPr>
              <a:t/>
            </a:r>
            <a:br>
              <a:rPr lang="tr-TR" sz="2500" dirty="0">
                <a:latin typeface="+mn-lt"/>
                <a:cs typeface="Arial" panose="020B0604020202020204" pitchFamily="34" charset="0"/>
              </a:rPr>
            </a:br>
            <a:r>
              <a:rPr lang="tr-TR" sz="2500" b="0" i="0" dirty="0">
                <a:solidFill>
                  <a:srgbClr val="34343C"/>
                </a:solidFill>
                <a:effectLst/>
                <a:latin typeface="+mn-lt"/>
                <a:cs typeface="Arial" panose="020B0604020202020204" pitchFamily="34" charset="0"/>
              </a:rPr>
              <a:t>► Sınırlar, çocukları hem fiziksel hem psikolojik anlamda güvende hissettirir.</a:t>
            </a:r>
            <a:r>
              <a:rPr lang="tr-TR" sz="2500" dirty="0">
                <a:latin typeface="+mn-lt"/>
                <a:cs typeface="Arial" panose="020B0604020202020204" pitchFamily="34" charset="0"/>
              </a:rPr>
              <a:t/>
            </a:r>
            <a:br>
              <a:rPr lang="tr-TR" sz="2500" dirty="0">
                <a:latin typeface="+mn-lt"/>
                <a:cs typeface="Arial" panose="020B0604020202020204" pitchFamily="34" charset="0"/>
              </a:rPr>
            </a:br>
            <a:r>
              <a:rPr lang="tr-TR" sz="2500" b="0" i="0" dirty="0">
                <a:solidFill>
                  <a:srgbClr val="34343C"/>
                </a:solidFill>
                <a:effectLst/>
                <a:latin typeface="+mn-lt"/>
                <a:cs typeface="Arial" panose="020B0604020202020204" pitchFamily="34" charset="0"/>
              </a:rPr>
              <a:t>► Çocuk kuralları, kurallara uymanın önemini öğrendiği için toplumsal normlara da uyum sağlar, sosyal becerileri gelişmiştir.</a:t>
            </a:r>
            <a:r>
              <a:rPr lang="tr-TR" sz="2500" dirty="0">
                <a:latin typeface="+mn-lt"/>
                <a:cs typeface="Arial" panose="020B0604020202020204" pitchFamily="34" charset="0"/>
              </a:rPr>
              <a:t/>
            </a:r>
            <a:br>
              <a:rPr lang="tr-TR" sz="2500" dirty="0">
                <a:latin typeface="+mn-lt"/>
                <a:cs typeface="Arial" panose="020B0604020202020204" pitchFamily="34" charset="0"/>
              </a:rPr>
            </a:br>
            <a:r>
              <a:rPr lang="tr-TR" sz="2500" b="0" i="0" dirty="0">
                <a:solidFill>
                  <a:srgbClr val="34343C"/>
                </a:solidFill>
                <a:effectLst/>
                <a:latin typeface="+mn-lt"/>
                <a:cs typeface="Arial" panose="020B0604020202020204" pitchFamily="34" charset="0"/>
              </a:rPr>
              <a:t>► Çocuk ve diğer aile bireyleri arasında yaşanabilecek problemlerin önüne geçer, daha huzurlu bir aile ortamı sağlar.</a:t>
            </a:r>
            <a:endParaRPr lang="tr-TR" sz="2500" dirty="0">
              <a:latin typeface="+mn-lt"/>
              <a:cs typeface="Arial" panose="020B0604020202020204" pitchFamily="34" charset="0"/>
            </a:endParaRPr>
          </a:p>
        </p:txBody>
      </p:sp>
      <p:sp>
        <p:nvSpPr>
          <p:cNvPr id="4" name="Alt Bilgi Yer Tutucusu 3">
            <a:extLst>
              <a:ext uri="{FF2B5EF4-FFF2-40B4-BE49-F238E27FC236}">
                <a16:creationId xmlns:a16="http://schemas.microsoft.com/office/drawing/2014/main" id="{019C217B-BFF1-8751-8BD2-5EC0FE5EEE31}"/>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B1A4F8AD-3539-C136-28D6-231189B5A346}"/>
              </a:ext>
            </a:extLst>
          </p:cNvPr>
          <p:cNvSpPr>
            <a:spLocks noGrp="1"/>
          </p:cNvSpPr>
          <p:nvPr>
            <p:ph type="sldNum" sz="quarter" idx="11"/>
          </p:nvPr>
        </p:nvSpPr>
        <p:spPr/>
        <p:txBody>
          <a:bodyPr/>
          <a:lstStyle/>
          <a:p>
            <a:pPr rtl="0"/>
            <a:fld id="{294A09A9-5501-47C1-A89A-A340965A2BE2}" type="slidenum">
              <a:rPr lang="tr-TR" noProof="0" smtClean="0"/>
              <a:pPr rtl="0"/>
              <a:t>20</a:t>
            </a:fld>
            <a:endParaRPr lang="tr-TR" noProof="0"/>
          </a:p>
        </p:txBody>
      </p:sp>
    </p:spTree>
    <p:extLst>
      <p:ext uri="{BB962C8B-B14F-4D97-AF65-F5344CB8AC3E}">
        <p14:creationId xmlns:p14="http://schemas.microsoft.com/office/powerpoint/2010/main" val="375350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B852C2-295E-06BE-CBFD-3CE62ED6670E}"/>
              </a:ext>
            </a:extLst>
          </p:cNvPr>
          <p:cNvSpPr>
            <a:spLocks noGrp="1"/>
          </p:cNvSpPr>
          <p:nvPr>
            <p:ph type="title"/>
          </p:nvPr>
        </p:nvSpPr>
        <p:spPr/>
        <p:txBody>
          <a:bodyPr/>
          <a:lstStyle/>
          <a:p>
            <a:r>
              <a:rPr lang="tr-TR" dirty="0"/>
              <a:t>3 </a:t>
            </a:r>
            <a:r>
              <a:rPr lang="tr-TR" dirty="0" err="1"/>
              <a:t>Metod</a:t>
            </a:r>
            <a:endParaRPr lang="tr-TR" dirty="0"/>
          </a:p>
        </p:txBody>
      </p:sp>
      <p:sp>
        <p:nvSpPr>
          <p:cNvPr id="3" name="Alt Bilgi Yer Tutucusu 2">
            <a:extLst>
              <a:ext uri="{FF2B5EF4-FFF2-40B4-BE49-F238E27FC236}">
                <a16:creationId xmlns:a16="http://schemas.microsoft.com/office/drawing/2014/main" id="{03125FA8-605E-2BAA-0CE8-A68804BD9D22}"/>
              </a:ext>
            </a:extLst>
          </p:cNvPr>
          <p:cNvSpPr>
            <a:spLocks noGrp="1"/>
          </p:cNvSpPr>
          <p:nvPr>
            <p:ph type="ftr" sz="quarter" idx="11"/>
          </p:nvPr>
        </p:nvSpPr>
        <p:spPr/>
        <p:txBody>
          <a:bodyPr/>
          <a:lstStyle/>
          <a:p>
            <a:pPr rtl="0"/>
            <a:r>
              <a:rPr lang="tr-TR" noProof="0" dirty="0"/>
              <a:t>Çocuklarda Sınır Koyma</a:t>
            </a:r>
          </a:p>
        </p:txBody>
      </p:sp>
      <p:sp>
        <p:nvSpPr>
          <p:cNvPr id="4" name="Slayt Numarası Yer Tutucusu 3">
            <a:extLst>
              <a:ext uri="{FF2B5EF4-FFF2-40B4-BE49-F238E27FC236}">
                <a16:creationId xmlns:a16="http://schemas.microsoft.com/office/drawing/2014/main" id="{1AD87ABD-9794-D28B-4508-6DBB5F7BBBB4}"/>
              </a:ext>
            </a:extLst>
          </p:cNvPr>
          <p:cNvSpPr>
            <a:spLocks noGrp="1"/>
          </p:cNvSpPr>
          <p:nvPr>
            <p:ph type="sldNum" sz="quarter" idx="12"/>
          </p:nvPr>
        </p:nvSpPr>
        <p:spPr/>
        <p:txBody>
          <a:bodyPr/>
          <a:lstStyle/>
          <a:p>
            <a:pPr rtl="0"/>
            <a:fld id="{294A09A9-5501-47C1-A89A-A340965A2BE2}" type="slidenum">
              <a:rPr lang="tr-TR" noProof="0" smtClean="0"/>
              <a:t>21</a:t>
            </a:fld>
            <a:endParaRPr lang="tr-TR" noProof="0"/>
          </a:p>
        </p:txBody>
      </p:sp>
      <p:sp>
        <p:nvSpPr>
          <p:cNvPr id="5" name="İçerik Yer Tutucusu 4">
            <a:extLst>
              <a:ext uri="{FF2B5EF4-FFF2-40B4-BE49-F238E27FC236}">
                <a16:creationId xmlns:a16="http://schemas.microsoft.com/office/drawing/2014/main" id="{A815CFA9-8EFF-41B5-320A-C84F669E02D7}"/>
              </a:ext>
            </a:extLst>
          </p:cNvPr>
          <p:cNvSpPr>
            <a:spLocks noGrp="1"/>
          </p:cNvSpPr>
          <p:nvPr>
            <p:ph sz="quarter" idx="4"/>
          </p:nvPr>
        </p:nvSpPr>
        <p:spPr>
          <a:xfrm>
            <a:off x="7670800" y="2194560"/>
            <a:ext cx="4262120" cy="4306824"/>
          </a:xfrm>
        </p:spPr>
        <p:txBody>
          <a:bodyPr/>
          <a:lstStyle/>
          <a:p>
            <a:r>
              <a:rPr lang="tr-TR" b="0" i="0" dirty="0">
                <a:solidFill>
                  <a:srgbClr val="727272"/>
                </a:solidFill>
                <a:effectLst/>
                <a:latin typeface="Open Sans" panose="020B0606030504020204" pitchFamily="34" charset="0"/>
              </a:rPr>
              <a:t>1) Duyguyu Kabul Edin</a:t>
            </a:r>
            <a:r>
              <a:rPr lang="tr-TR" dirty="0"/>
              <a:t/>
            </a:r>
            <a:br>
              <a:rPr lang="tr-TR" dirty="0"/>
            </a:br>
            <a:r>
              <a:rPr lang="tr-TR" b="0" i="0" dirty="0">
                <a:solidFill>
                  <a:srgbClr val="727272"/>
                </a:solidFill>
                <a:effectLst/>
                <a:latin typeface="Open Sans" panose="020B0606030504020204" pitchFamily="34" charset="0"/>
              </a:rPr>
              <a:t>2) Sınırı İfade Edin</a:t>
            </a:r>
            <a:r>
              <a:rPr lang="tr-TR" dirty="0"/>
              <a:t/>
            </a:r>
            <a:br>
              <a:rPr lang="tr-TR" dirty="0"/>
            </a:br>
            <a:r>
              <a:rPr lang="tr-TR" b="0" i="0" dirty="0">
                <a:solidFill>
                  <a:srgbClr val="727272"/>
                </a:solidFill>
                <a:effectLst/>
                <a:latin typeface="Open Sans" panose="020B0606030504020204" pitchFamily="34" charset="0"/>
              </a:rPr>
              <a:t>3) Alternatif Seçenekler Oluşturun</a:t>
            </a:r>
            <a:endParaRPr lang="tr-TR" dirty="0"/>
          </a:p>
        </p:txBody>
      </p:sp>
      <p:sp>
        <p:nvSpPr>
          <p:cNvPr id="6" name="Metin Yer Tutucusu 5">
            <a:extLst>
              <a:ext uri="{FF2B5EF4-FFF2-40B4-BE49-F238E27FC236}">
                <a16:creationId xmlns:a16="http://schemas.microsoft.com/office/drawing/2014/main" id="{4CF7CAAF-0DD6-333E-D254-963DF92C4F87}"/>
              </a:ext>
            </a:extLst>
          </p:cNvPr>
          <p:cNvSpPr>
            <a:spLocks noGrp="1"/>
          </p:cNvSpPr>
          <p:nvPr>
            <p:ph type="body" sz="quarter" idx="13"/>
          </p:nvPr>
        </p:nvSpPr>
        <p:spPr>
          <a:xfrm>
            <a:off x="344762" y="4222750"/>
            <a:ext cx="5040037" cy="2133600"/>
          </a:xfrm>
        </p:spPr>
        <p:txBody>
          <a:bodyPr>
            <a:normAutofit/>
          </a:bodyPr>
          <a:lstStyle/>
          <a:p>
            <a:r>
              <a:rPr lang="tr-TR" sz="4800" dirty="0"/>
              <a:t>Sınır Belirlemede “Harekete Geçme Metodu”</a:t>
            </a:r>
          </a:p>
        </p:txBody>
      </p:sp>
    </p:spTree>
    <p:extLst>
      <p:ext uri="{BB962C8B-B14F-4D97-AF65-F5344CB8AC3E}">
        <p14:creationId xmlns:p14="http://schemas.microsoft.com/office/powerpoint/2010/main" val="284269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BD91DC-957E-CAA8-DC6F-A0C2AA72AFE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D301445-EDA1-B832-AD7C-9858999E56B8}"/>
              </a:ext>
            </a:extLst>
          </p:cNvPr>
          <p:cNvSpPr>
            <a:spLocks noGrp="1"/>
          </p:cNvSpPr>
          <p:nvPr>
            <p:ph idx="1"/>
          </p:nvPr>
        </p:nvSpPr>
        <p:spPr/>
        <p:txBody>
          <a:bodyPr/>
          <a:lstStyle/>
          <a:p>
            <a:r>
              <a:rPr lang="tr-TR" b="1" dirty="0">
                <a:solidFill>
                  <a:srgbClr val="FF0000"/>
                </a:solidFill>
              </a:rPr>
              <a:t>1) Çocuğunuzun duygusunu ya da isteğini kabul edin </a:t>
            </a:r>
            <a:r>
              <a:rPr lang="tr-TR" dirty="0"/>
              <a:t>(sesiniz empati ve anlayış iletmeli). Çocuğunuzun duygusunu ya da isteğini kabul edin:</a:t>
            </a:r>
          </a:p>
          <a:p>
            <a:r>
              <a:rPr lang="tr-TR" dirty="0"/>
              <a:t>"Ali, duvarı boyamanın eğlenceli olacağını düşündüğünü biliyorum..." Çocuk duygularının, isteklerinin ve dileklerinin ebeveyn tarafından geçerli olduğunu ve kabul edildiğini öğrenir. Sadece bu empatiyi duyarak çocuğunuzun duygularını yansıtmanız birçok kez onun duygusunun veya ihtiyacının yoğunluğunu azaltır.</a:t>
            </a:r>
          </a:p>
        </p:txBody>
      </p:sp>
      <p:sp>
        <p:nvSpPr>
          <p:cNvPr id="4" name="Alt Bilgi Yer Tutucusu 3">
            <a:extLst>
              <a:ext uri="{FF2B5EF4-FFF2-40B4-BE49-F238E27FC236}">
                <a16:creationId xmlns:a16="http://schemas.microsoft.com/office/drawing/2014/main" id="{CBA9C6DF-ABA5-8737-DC24-F46BACAF0552}"/>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F17A44CB-32A2-431D-1747-19409603113E}"/>
              </a:ext>
            </a:extLst>
          </p:cNvPr>
          <p:cNvSpPr>
            <a:spLocks noGrp="1"/>
          </p:cNvSpPr>
          <p:nvPr>
            <p:ph type="sldNum" sz="quarter" idx="11"/>
          </p:nvPr>
        </p:nvSpPr>
        <p:spPr/>
        <p:txBody>
          <a:bodyPr/>
          <a:lstStyle/>
          <a:p>
            <a:pPr rtl="0"/>
            <a:fld id="{294A09A9-5501-47C1-A89A-A340965A2BE2}" type="slidenum">
              <a:rPr lang="tr-TR" noProof="0" smtClean="0"/>
              <a:pPr rtl="0"/>
              <a:t>22</a:t>
            </a:fld>
            <a:endParaRPr lang="tr-TR" noProof="0"/>
          </a:p>
        </p:txBody>
      </p:sp>
    </p:spTree>
    <p:extLst>
      <p:ext uri="{BB962C8B-B14F-4D97-AF65-F5344CB8AC3E}">
        <p14:creationId xmlns:p14="http://schemas.microsoft.com/office/powerpoint/2010/main" val="1817702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9E05C1-0EE4-F85B-8FD9-19B86B7E0F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5D52CAB-90EB-B9B1-5AB1-8ECC298C6AD7}"/>
              </a:ext>
            </a:extLst>
          </p:cNvPr>
          <p:cNvSpPr>
            <a:spLocks noGrp="1"/>
          </p:cNvSpPr>
          <p:nvPr>
            <p:ph idx="1"/>
          </p:nvPr>
        </p:nvSpPr>
        <p:spPr/>
        <p:txBody>
          <a:bodyPr/>
          <a:lstStyle/>
          <a:p>
            <a:r>
              <a:rPr lang="tr-TR" b="1" dirty="0">
                <a:solidFill>
                  <a:srgbClr val="FF0000"/>
                </a:solidFill>
              </a:rPr>
              <a:t>2) Sınırı ifade edin (belirli ve net olun—ve kısa sürsün).</a:t>
            </a:r>
          </a:p>
          <a:p>
            <a:r>
              <a:rPr lang="tr-TR" dirty="0"/>
              <a:t>"Ama duvar boyamak için değildir."</a:t>
            </a:r>
          </a:p>
        </p:txBody>
      </p:sp>
      <p:sp>
        <p:nvSpPr>
          <p:cNvPr id="4" name="Alt Bilgi Yer Tutucusu 3">
            <a:extLst>
              <a:ext uri="{FF2B5EF4-FFF2-40B4-BE49-F238E27FC236}">
                <a16:creationId xmlns:a16="http://schemas.microsoft.com/office/drawing/2014/main" id="{95B13341-83ED-8B20-81CF-0CE05EE5D387}"/>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6E494452-5B6C-49EF-922D-F073A6E9C463}"/>
              </a:ext>
            </a:extLst>
          </p:cNvPr>
          <p:cNvSpPr>
            <a:spLocks noGrp="1"/>
          </p:cNvSpPr>
          <p:nvPr>
            <p:ph type="sldNum" sz="quarter" idx="11"/>
          </p:nvPr>
        </p:nvSpPr>
        <p:spPr/>
        <p:txBody>
          <a:bodyPr/>
          <a:lstStyle/>
          <a:p>
            <a:pPr rtl="0"/>
            <a:fld id="{294A09A9-5501-47C1-A89A-A340965A2BE2}" type="slidenum">
              <a:rPr lang="tr-TR" noProof="0" smtClean="0"/>
              <a:pPr rtl="0"/>
              <a:t>23</a:t>
            </a:fld>
            <a:endParaRPr lang="tr-TR" noProof="0"/>
          </a:p>
        </p:txBody>
      </p:sp>
    </p:spTree>
    <p:extLst>
      <p:ext uri="{BB962C8B-B14F-4D97-AF65-F5344CB8AC3E}">
        <p14:creationId xmlns:p14="http://schemas.microsoft.com/office/powerpoint/2010/main" val="1762936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1AA1C3-E2AF-CA5A-F6C0-B90D14DDA52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55CF4B0-4AA8-4021-C917-66AFA24607DD}"/>
              </a:ext>
            </a:extLst>
          </p:cNvPr>
          <p:cNvSpPr>
            <a:spLocks noGrp="1"/>
          </p:cNvSpPr>
          <p:nvPr>
            <p:ph idx="1"/>
          </p:nvPr>
        </p:nvSpPr>
        <p:spPr/>
        <p:txBody>
          <a:bodyPr/>
          <a:lstStyle/>
          <a:p>
            <a:r>
              <a:rPr lang="tr-TR" b="1" dirty="0">
                <a:solidFill>
                  <a:srgbClr val="FF0000"/>
                </a:solidFill>
              </a:rPr>
              <a:t>3) Kabul edilebilir alternatif seçenekler hedefleyin (çocuğun yaşına bağlı olarak bir ya da daha çok seçenek sağlayabilirsiniz).</a:t>
            </a:r>
          </a:p>
          <a:p>
            <a:r>
              <a:rPr lang="tr-TR" dirty="0"/>
              <a:t>"Boyama yapmak için resim kağıtlarını (resim kağıtlarını işaret ederek) kullanabilirsin." Hedef davranışlar, çocuğa kendini kontrol etme alıştırması yapmak için fırsat tanıyarak, duygularını ya da asıl hareketini ifade edebilmesi için kabul edilebilir bir çıkış yolu sunacaktır.</a:t>
            </a:r>
          </a:p>
        </p:txBody>
      </p:sp>
      <p:sp>
        <p:nvSpPr>
          <p:cNvPr id="4" name="Alt Bilgi Yer Tutucusu 3">
            <a:extLst>
              <a:ext uri="{FF2B5EF4-FFF2-40B4-BE49-F238E27FC236}">
                <a16:creationId xmlns:a16="http://schemas.microsoft.com/office/drawing/2014/main" id="{A377CFFA-5904-A230-5E9B-47F75191AFE5}"/>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259BCE6D-B7A7-F173-BDE6-50063BC3B55F}"/>
              </a:ext>
            </a:extLst>
          </p:cNvPr>
          <p:cNvSpPr>
            <a:spLocks noGrp="1"/>
          </p:cNvSpPr>
          <p:nvPr>
            <p:ph type="sldNum" sz="quarter" idx="11"/>
          </p:nvPr>
        </p:nvSpPr>
        <p:spPr/>
        <p:txBody>
          <a:bodyPr/>
          <a:lstStyle/>
          <a:p>
            <a:pPr rtl="0"/>
            <a:fld id="{294A09A9-5501-47C1-A89A-A340965A2BE2}" type="slidenum">
              <a:rPr lang="tr-TR" noProof="0" smtClean="0"/>
              <a:pPr rtl="0"/>
              <a:t>24</a:t>
            </a:fld>
            <a:endParaRPr lang="tr-TR" noProof="0"/>
          </a:p>
        </p:txBody>
      </p:sp>
    </p:spTree>
    <p:extLst>
      <p:ext uri="{BB962C8B-B14F-4D97-AF65-F5344CB8AC3E}">
        <p14:creationId xmlns:p14="http://schemas.microsoft.com/office/powerpoint/2010/main" val="246538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CA8882-2537-DD50-251F-683D6349C3FF}"/>
              </a:ext>
            </a:extLst>
          </p:cNvPr>
          <p:cNvSpPr>
            <a:spLocks noGrp="1"/>
          </p:cNvSpPr>
          <p:nvPr>
            <p:ph type="title"/>
          </p:nvPr>
        </p:nvSpPr>
        <p:spPr>
          <a:xfrm>
            <a:off x="1756495" y="1076622"/>
            <a:ext cx="8695944" cy="1325880"/>
          </a:xfrm>
        </p:spPr>
        <p:txBody>
          <a:bodyPr/>
          <a:lstStyle/>
          <a:p>
            <a:r>
              <a:rPr lang="tr-TR" dirty="0">
                <a:solidFill>
                  <a:srgbClr val="FF0000"/>
                </a:solidFill>
              </a:rPr>
              <a:t>Ergenlere sınır koyma</a:t>
            </a:r>
          </a:p>
        </p:txBody>
      </p:sp>
      <p:sp>
        <p:nvSpPr>
          <p:cNvPr id="3" name="İçerik Yer Tutucusu 2">
            <a:extLst>
              <a:ext uri="{FF2B5EF4-FFF2-40B4-BE49-F238E27FC236}">
                <a16:creationId xmlns:a16="http://schemas.microsoft.com/office/drawing/2014/main" id="{48B7C32B-A878-BEE5-E334-D884394B9CD4}"/>
              </a:ext>
            </a:extLst>
          </p:cNvPr>
          <p:cNvSpPr>
            <a:spLocks noGrp="1"/>
          </p:cNvSpPr>
          <p:nvPr>
            <p:ph idx="1"/>
          </p:nvPr>
        </p:nvSpPr>
        <p:spPr>
          <a:xfrm>
            <a:off x="1837267" y="2287693"/>
            <a:ext cx="8534400" cy="2809239"/>
          </a:xfrm>
        </p:spPr>
        <p:txBody>
          <a:bodyPr>
            <a:normAutofit/>
          </a:bodyPr>
          <a:lstStyle/>
          <a:p>
            <a:pPr algn="just"/>
            <a:r>
              <a:rPr lang="tr-TR" dirty="0"/>
              <a:t>Ergenler, her zamanki gibi kesin sınırlar içinde olmalıdır ama o sınırlar içinde keşfetme ve deneme sürecini yaşayacak esnekliğe de ihtiyaçları vardır.</a:t>
            </a:r>
          </a:p>
          <a:p>
            <a:pPr algn="just"/>
            <a:r>
              <a:rPr lang="tr-TR" dirty="0"/>
              <a:t>İhtiyaç duyulmadığı durumlarda sınır konulması ergenlerin keşif sürecini engeller ve isyana yol açar.</a:t>
            </a:r>
          </a:p>
          <a:p>
            <a:pPr algn="just"/>
            <a:r>
              <a:rPr lang="tr-TR" dirty="0"/>
              <a:t>Ergenlere sınırlar koyarken var olan sınırları düzenlemek, özgürlük ve sorumluluk arasında bir denge sağlamaktır.</a:t>
            </a:r>
          </a:p>
          <a:p>
            <a:pPr algn="just"/>
            <a:r>
              <a:rPr lang="tr-TR" dirty="0"/>
              <a:t>Sorumlulukları nasıl taşıdıkları gözlemlenerek sınırlarda düzenlemeler yapılabilir.</a:t>
            </a:r>
          </a:p>
        </p:txBody>
      </p:sp>
      <p:sp>
        <p:nvSpPr>
          <p:cNvPr id="4" name="Alt Bilgi Yer Tutucusu 3">
            <a:extLst>
              <a:ext uri="{FF2B5EF4-FFF2-40B4-BE49-F238E27FC236}">
                <a16:creationId xmlns:a16="http://schemas.microsoft.com/office/drawing/2014/main" id="{CE21C769-9725-30FE-B0C3-2CEBD5462573}"/>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1BFCCCD8-E963-8771-C72F-02165B0F9D4E}"/>
              </a:ext>
            </a:extLst>
          </p:cNvPr>
          <p:cNvSpPr>
            <a:spLocks noGrp="1"/>
          </p:cNvSpPr>
          <p:nvPr>
            <p:ph type="sldNum" sz="quarter" idx="11"/>
          </p:nvPr>
        </p:nvSpPr>
        <p:spPr/>
        <p:txBody>
          <a:bodyPr/>
          <a:lstStyle/>
          <a:p>
            <a:pPr rtl="0"/>
            <a:fld id="{294A09A9-5501-47C1-A89A-A340965A2BE2}" type="slidenum">
              <a:rPr lang="tr-TR" noProof="0" smtClean="0"/>
              <a:pPr rtl="0"/>
              <a:t>25</a:t>
            </a:fld>
            <a:endParaRPr lang="tr-TR" noProof="0"/>
          </a:p>
        </p:txBody>
      </p:sp>
    </p:spTree>
    <p:extLst>
      <p:ext uri="{BB962C8B-B14F-4D97-AF65-F5344CB8AC3E}">
        <p14:creationId xmlns:p14="http://schemas.microsoft.com/office/powerpoint/2010/main" val="178101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25417-5670-D104-C760-19F3C55B2F2C}"/>
              </a:ext>
            </a:extLst>
          </p:cNvPr>
          <p:cNvSpPr>
            <a:spLocks noGrp="1"/>
          </p:cNvSpPr>
          <p:nvPr>
            <p:ph type="title"/>
          </p:nvPr>
        </p:nvSpPr>
        <p:spPr>
          <a:xfrm>
            <a:off x="1748028" y="1389888"/>
            <a:ext cx="8695944" cy="929979"/>
          </a:xfrm>
        </p:spPr>
        <p:txBody>
          <a:bodyPr/>
          <a:lstStyle/>
          <a:p>
            <a:r>
              <a:rPr lang="tr-TR" dirty="0">
                <a:solidFill>
                  <a:srgbClr val="FF0000"/>
                </a:solidFill>
              </a:rPr>
              <a:t>Yöntemleri ergenlere göre ayarlama</a:t>
            </a:r>
          </a:p>
        </p:txBody>
      </p:sp>
      <p:sp>
        <p:nvSpPr>
          <p:cNvPr id="3" name="İçerik Yer Tutucusu 2">
            <a:extLst>
              <a:ext uri="{FF2B5EF4-FFF2-40B4-BE49-F238E27FC236}">
                <a16:creationId xmlns:a16="http://schemas.microsoft.com/office/drawing/2014/main" id="{D70DF96F-30CD-99FD-F396-B82D2E6F1CC4}"/>
              </a:ext>
            </a:extLst>
          </p:cNvPr>
          <p:cNvSpPr>
            <a:spLocks noGrp="1"/>
          </p:cNvSpPr>
          <p:nvPr>
            <p:ph idx="1"/>
          </p:nvPr>
        </p:nvSpPr>
        <p:spPr>
          <a:xfrm>
            <a:off x="1748027" y="2319867"/>
            <a:ext cx="8581305" cy="3029373"/>
          </a:xfrm>
        </p:spPr>
        <p:txBody>
          <a:bodyPr>
            <a:normAutofit fontScale="92500" lnSpcReduction="10000"/>
          </a:bodyPr>
          <a:lstStyle/>
          <a:p>
            <a:pPr algn="l">
              <a:buFont typeface="Arial" panose="020B0604020202020204" pitchFamily="34" charset="0"/>
              <a:buChar char="•"/>
            </a:pPr>
            <a:r>
              <a:rPr lang="tr-TR" b="0" i="0" dirty="0">
                <a:solidFill>
                  <a:srgbClr val="374050"/>
                </a:solidFill>
                <a:effectLst/>
                <a:latin typeface="+mn-lt"/>
              </a:rPr>
              <a:t>Daha esnek sınırlar koyulur.</a:t>
            </a:r>
          </a:p>
          <a:p>
            <a:pPr algn="l">
              <a:buFont typeface="Arial" panose="020B0604020202020204" pitchFamily="34" charset="0"/>
              <a:buChar char="•"/>
            </a:pPr>
            <a:r>
              <a:rPr lang="tr-TR" b="0" i="0" dirty="0">
                <a:solidFill>
                  <a:srgbClr val="374050"/>
                </a:solidFill>
                <a:effectLst/>
                <a:latin typeface="+mn-lt"/>
              </a:rPr>
              <a:t>Karar vermede söz sahibi olmaları sağlanır. Onların da fikirleri ciddiye alınır ve ortak bir noktada buluşularak işbirliği yapılır.</a:t>
            </a:r>
          </a:p>
          <a:p>
            <a:pPr algn="l">
              <a:buFont typeface="Arial" panose="020B0604020202020204" pitchFamily="34" charset="0"/>
              <a:buChar char="•"/>
            </a:pPr>
            <a:r>
              <a:rPr lang="tr-TR" b="0" i="0" dirty="0">
                <a:solidFill>
                  <a:srgbClr val="374050"/>
                </a:solidFill>
                <a:effectLst/>
                <a:latin typeface="+mn-lt"/>
              </a:rPr>
              <a:t>Seçenekleri keşfetmelerine yardım edilir. Ergenlerin ileriyi ve kendilerini nelerin beklediğini görmelerini sağlayan bir yöntemdir. Ergeni sorun çözme sürecine dahil eder. Sürece yardımcı olabilmek adına ebeveyn-çocuk iletişimi güvenli ve açık olmalıdır. Nasihatler verilmez.</a:t>
            </a:r>
          </a:p>
          <a:p>
            <a:pPr algn="l">
              <a:buFont typeface="Arial" panose="020B0604020202020204" pitchFamily="34" charset="0"/>
              <a:buChar char="•"/>
            </a:pPr>
            <a:r>
              <a:rPr lang="tr-TR" b="0" i="0" dirty="0">
                <a:solidFill>
                  <a:srgbClr val="374050"/>
                </a:solidFill>
                <a:effectLst/>
                <a:latin typeface="+mn-lt"/>
              </a:rPr>
              <a:t>Ergenler özgürlüklerini ve sevdikleri şeyleri uzun süreliğine kaybettiklerinde vermek istenilen dersi alırlar.</a:t>
            </a:r>
          </a:p>
          <a:p>
            <a:endParaRPr lang="tr-TR" dirty="0"/>
          </a:p>
        </p:txBody>
      </p:sp>
      <p:sp>
        <p:nvSpPr>
          <p:cNvPr id="4" name="Alt Bilgi Yer Tutucusu 3">
            <a:extLst>
              <a:ext uri="{FF2B5EF4-FFF2-40B4-BE49-F238E27FC236}">
                <a16:creationId xmlns:a16="http://schemas.microsoft.com/office/drawing/2014/main" id="{26769A8C-225B-02BE-BED8-5B6CAA5DAF9A}"/>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FB49BB58-A9E4-27CF-611A-14A8FDF4E762}"/>
              </a:ext>
            </a:extLst>
          </p:cNvPr>
          <p:cNvSpPr>
            <a:spLocks noGrp="1"/>
          </p:cNvSpPr>
          <p:nvPr>
            <p:ph type="sldNum" sz="quarter" idx="11"/>
          </p:nvPr>
        </p:nvSpPr>
        <p:spPr/>
        <p:txBody>
          <a:bodyPr/>
          <a:lstStyle/>
          <a:p>
            <a:pPr rtl="0"/>
            <a:fld id="{294A09A9-5501-47C1-A89A-A340965A2BE2}" type="slidenum">
              <a:rPr lang="tr-TR" noProof="0" smtClean="0"/>
              <a:pPr rtl="0"/>
              <a:t>26</a:t>
            </a:fld>
            <a:endParaRPr lang="tr-TR" noProof="0"/>
          </a:p>
        </p:txBody>
      </p:sp>
    </p:spTree>
    <p:extLst>
      <p:ext uri="{BB962C8B-B14F-4D97-AF65-F5344CB8AC3E}">
        <p14:creationId xmlns:p14="http://schemas.microsoft.com/office/powerpoint/2010/main" val="353269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99C20A-044F-AAFE-96A1-84BCC3E39698}"/>
              </a:ext>
            </a:extLst>
          </p:cNvPr>
          <p:cNvSpPr>
            <a:spLocks noGrp="1"/>
          </p:cNvSpPr>
          <p:nvPr>
            <p:ph type="title"/>
          </p:nvPr>
        </p:nvSpPr>
        <p:spPr>
          <a:xfrm>
            <a:off x="1748028" y="1389888"/>
            <a:ext cx="8695944" cy="845312"/>
          </a:xfrm>
        </p:spPr>
        <p:txBody>
          <a:bodyPr/>
          <a:lstStyle/>
          <a:p>
            <a:r>
              <a:rPr lang="tr-TR" dirty="0">
                <a:solidFill>
                  <a:srgbClr val="FF0000"/>
                </a:solidFill>
              </a:rPr>
              <a:t>Temel kuralların yeniden belirlenmesi</a:t>
            </a:r>
          </a:p>
        </p:txBody>
      </p:sp>
      <p:sp>
        <p:nvSpPr>
          <p:cNvPr id="3" name="İçerik Yer Tutucusu 2">
            <a:extLst>
              <a:ext uri="{FF2B5EF4-FFF2-40B4-BE49-F238E27FC236}">
                <a16:creationId xmlns:a16="http://schemas.microsoft.com/office/drawing/2014/main" id="{7617428A-242C-7A30-C96E-D9E09BEE1433}"/>
              </a:ext>
            </a:extLst>
          </p:cNvPr>
          <p:cNvSpPr>
            <a:spLocks noGrp="1"/>
          </p:cNvSpPr>
          <p:nvPr>
            <p:ph idx="1"/>
          </p:nvPr>
        </p:nvSpPr>
        <p:spPr>
          <a:xfrm>
            <a:off x="1913467" y="2235200"/>
            <a:ext cx="8619065" cy="3114040"/>
          </a:xfrm>
        </p:spPr>
        <p:txBody>
          <a:bodyPr>
            <a:normAutofit/>
          </a:bodyPr>
          <a:lstStyle/>
          <a:p>
            <a:pPr algn="l">
              <a:buFont typeface="Arial" panose="020B0604020202020204" pitchFamily="34" charset="0"/>
              <a:buChar char="•"/>
            </a:pPr>
            <a:r>
              <a:rPr lang="tr-TR" b="0" i="0" dirty="0">
                <a:solidFill>
                  <a:srgbClr val="374050"/>
                </a:solidFill>
                <a:effectLst/>
                <a:latin typeface="+mn-lt"/>
              </a:rPr>
              <a:t>Çocuklar büyürken sınırları yeniden belirlemek ve onların durumuna göre kuralları yeniden düzenlemek gerekir.</a:t>
            </a:r>
          </a:p>
          <a:p>
            <a:pPr algn="l">
              <a:buFont typeface="Arial" panose="020B0604020202020204" pitchFamily="34" charset="0"/>
              <a:buChar char="•"/>
            </a:pPr>
            <a:r>
              <a:rPr lang="tr-TR" b="0" i="0" dirty="0">
                <a:solidFill>
                  <a:srgbClr val="374050"/>
                </a:solidFill>
                <a:effectLst/>
                <a:latin typeface="+mn-lt"/>
              </a:rPr>
              <a:t>Ergenlerin ihtiyacı; sınırları belli özgürlüklerdir. Aşırı kontrol ve tam bir kontrolsüzlük üzerine kurulan eğitim modelleri, özgürlükle sorumluluk arasında olması gereken dengeyi kuramaz.</a:t>
            </a:r>
          </a:p>
          <a:p>
            <a:pPr algn="l">
              <a:buFont typeface="Arial" panose="020B0604020202020204" pitchFamily="34" charset="0"/>
              <a:buChar char="•"/>
            </a:pPr>
            <a:r>
              <a:rPr lang="tr-TR" b="0" i="0" dirty="0">
                <a:solidFill>
                  <a:srgbClr val="374050"/>
                </a:solidFill>
                <a:effectLst/>
                <a:latin typeface="+mn-lt"/>
              </a:rPr>
              <a:t>Katlanılacak sonuçlar, Öğretme-öğrenme sürecinde büyük rol oynar. Sonuçlar, kuralları destekleyen, ergenlerin sorularına cevap veren, araştırmalarını yönlendiren duvarlardır.</a:t>
            </a:r>
          </a:p>
          <a:p>
            <a:endParaRPr lang="tr-TR" dirty="0"/>
          </a:p>
        </p:txBody>
      </p:sp>
      <p:sp>
        <p:nvSpPr>
          <p:cNvPr id="4" name="Alt Bilgi Yer Tutucusu 3">
            <a:extLst>
              <a:ext uri="{FF2B5EF4-FFF2-40B4-BE49-F238E27FC236}">
                <a16:creationId xmlns:a16="http://schemas.microsoft.com/office/drawing/2014/main" id="{63A59D4A-29EA-CB69-CD67-BA403854BAEF}"/>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EEFFEDA7-BF23-04A7-38DA-47704313719F}"/>
              </a:ext>
            </a:extLst>
          </p:cNvPr>
          <p:cNvSpPr>
            <a:spLocks noGrp="1"/>
          </p:cNvSpPr>
          <p:nvPr>
            <p:ph type="sldNum" sz="quarter" idx="11"/>
          </p:nvPr>
        </p:nvSpPr>
        <p:spPr/>
        <p:txBody>
          <a:bodyPr/>
          <a:lstStyle/>
          <a:p>
            <a:pPr rtl="0"/>
            <a:fld id="{294A09A9-5501-47C1-A89A-A340965A2BE2}" type="slidenum">
              <a:rPr lang="tr-TR" noProof="0" smtClean="0"/>
              <a:pPr rtl="0"/>
              <a:t>27</a:t>
            </a:fld>
            <a:endParaRPr lang="tr-TR" noProof="0"/>
          </a:p>
        </p:txBody>
      </p:sp>
    </p:spTree>
    <p:extLst>
      <p:ext uri="{BB962C8B-B14F-4D97-AF65-F5344CB8AC3E}">
        <p14:creationId xmlns:p14="http://schemas.microsoft.com/office/powerpoint/2010/main" val="2762699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4DC242-C0B9-1B44-FFAF-641575563C00}"/>
              </a:ext>
            </a:extLst>
          </p:cNvPr>
          <p:cNvSpPr>
            <a:spLocks noGrp="1"/>
          </p:cNvSpPr>
          <p:nvPr>
            <p:ph type="title"/>
          </p:nvPr>
        </p:nvSpPr>
        <p:spPr/>
        <p:txBody>
          <a:bodyPr/>
          <a:lstStyle/>
          <a:p>
            <a:r>
              <a:rPr lang="tr-TR" dirty="0">
                <a:solidFill>
                  <a:srgbClr val="FF0000"/>
                </a:solidFill>
              </a:rPr>
              <a:t>Ev işleri</a:t>
            </a:r>
          </a:p>
        </p:txBody>
      </p:sp>
      <p:sp>
        <p:nvSpPr>
          <p:cNvPr id="3" name="İçerik Yer Tutucusu 2">
            <a:extLst>
              <a:ext uri="{FF2B5EF4-FFF2-40B4-BE49-F238E27FC236}">
                <a16:creationId xmlns:a16="http://schemas.microsoft.com/office/drawing/2014/main" id="{247BF33E-01F3-B134-DB3A-FA4E0692CF24}"/>
              </a:ext>
            </a:extLst>
          </p:cNvPr>
          <p:cNvSpPr>
            <a:spLocks noGrp="1"/>
          </p:cNvSpPr>
          <p:nvPr>
            <p:ph idx="1"/>
          </p:nvPr>
        </p:nvSpPr>
        <p:spPr/>
        <p:txBody>
          <a:bodyPr>
            <a:normAutofit fontScale="92500" lnSpcReduction="10000"/>
          </a:bodyPr>
          <a:lstStyle/>
          <a:p>
            <a:r>
              <a:rPr lang="tr-TR" dirty="0"/>
              <a:t>Ev işlerine yardım etmek, çocuklara sorumluluk duygusu aşılamak ve ailenin bir parçası olarak hissetmelerini sağlamak açısından çok önemlidir.</a:t>
            </a:r>
          </a:p>
          <a:p>
            <a:r>
              <a:rPr lang="tr-TR" dirty="0"/>
              <a:t>Kesin sınırlar koyma, cesaret verme ve mantıksal sonuçlar kullanma; çocuklara ev işleri yapma sorumluluğu kazandırır.</a:t>
            </a:r>
          </a:p>
          <a:p>
            <a:r>
              <a:rPr lang="tr-TR" dirty="0"/>
              <a:t>Erken yaşta başlamak daha etkili olmakla birlikte geç başlanıldığında zorluk yaşanarak bir sonuç alınabilir.</a:t>
            </a:r>
          </a:p>
          <a:p>
            <a:r>
              <a:rPr lang="tr-TR" dirty="0"/>
              <a:t>İşin nasıl ve ne zaman yapılması gerektiğini belirlemek, sınır koyma sürecinin bir parçasıdır.</a:t>
            </a:r>
          </a:p>
          <a:p>
            <a:r>
              <a:rPr lang="tr-TR" dirty="0"/>
              <a:t>Ebeveynler, işin eğlenceden önce yapılmasını sağlamalıdır.</a:t>
            </a:r>
          </a:p>
          <a:p>
            <a:r>
              <a:rPr lang="tr-TR" dirty="0"/>
              <a:t>Evde bir iş çizelgesinin olması fayda sağlar.</a:t>
            </a:r>
          </a:p>
          <a:p>
            <a:r>
              <a:rPr lang="tr-TR" dirty="0"/>
              <a:t>Yaş gruplarına göre verilecek işler de değişkenlik gösterir.</a:t>
            </a:r>
          </a:p>
        </p:txBody>
      </p:sp>
      <p:sp>
        <p:nvSpPr>
          <p:cNvPr id="4" name="Alt Bilgi Yer Tutucusu 3">
            <a:extLst>
              <a:ext uri="{FF2B5EF4-FFF2-40B4-BE49-F238E27FC236}">
                <a16:creationId xmlns:a16="http://schemas.microsoft.com/office/drawing/2014/main" id="{F59E94E9-BE5D-337A-F2C7-10F2134F3957}"/>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B046B3F9-ABBE-2F01-3179-09E05C88F85F}"/>
              </a:ext>
            </a:extLst>
          </p:cNvPr>
          <p:cNvSpPr>
            <a:spLocks noGrp="1"/>
          </p:cNvSpPr>
          <p:nvPr>
            <p:ph type="sldNum" sz="quarter" idx="11"/>
          </p:nvPr>
        </p:nvSpPr>
        <p:spPr/>
        <p:txBody>
          <a:bodyPr/>
          <a:lstStyle/>
          <a:p>
            <a:pPr rtl="0"/>
            <a:fld id="{294A09A9-5501-47C1-A89A-A340965A2BE2}" type="slidenum">
              <a:rPr lang="tr-TR" noProof="0" smtClean="0"/>
              <a:pPr rtl="0"/>
              <a:t>28</a:t>
            </a:fld>
            <a:endParaRPr lang="tr-TR" noProof="0"/>
          </a:p>
        </p:txBody>
      </p:sp>
    </p:spTree>
    <p:extLst>
      <p:ext uri="{BB962C8B-B14F-4D97-AF65-F5344CB8AC3E}">
        <p14:creationId xmlns:p14="http://schemas.microsoft.com/office/powerpoint/2010/main" val="103145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8E02ED-8D7F-E399-E5AA-2FEEDA969C83}"/>
              </a:ext>
            </a:extLst>
          </p:cNvPr>
          <p:cNvSpPr>
            <a:spLocks noGrp="1"/>
          </p:cNvSpPr>
          <p:nvPr>
            <p:ph type="title"/>
          </p:nvPr>
        </p:nvSpPr>
        <p:spPr/>
        <p:txBody>
          <a:bodyPr/>
          <a:lstStyle/>
          <a:p>
            <a:r>
              <a:rPr lang="tr-TR" dirty="0">
                <a:solidFill>
                  <a:srgbClr val="FF0000"/>
                </a:solidFill>
              </a:rPr>
              <a:t>Ev ödevleri</a:t>
            </a:r>
          </a:p>
        </p:txBody>
      </p:sp>
      <p:sp>
        <p:nvSpPr>
          <p:cNvPr id="3" name="İçerik Yer Tutucusu 2">
            <a:extLst>
              <a:ext uri="{FF2B5EF4-FFF2-40B4-BE49-F238E27FC236}">
                <a16:creationId xmlns:a16="http://schemas.microsoft.com/office/drawing/2014/main" id="{2C46ED8E-5CDC-FF46-802B-09B307937A98}"/>
              </a:ext>
            </a:extLst>
          </p:cNvPr>
          <p:cNvSpPr>
            <a:spLocks noGrp="1"/>
          </p:cNvSpPr>
          <p:nvPr>
            <p:ph idx="1"/>
          </p:nvPr>
        </p:nvSpPr>
        <p:spPr/>
        <p:txBody>
          <a:bodyPr/>
          <a:lstStyle/>
          <a:p>
            <a:r>
              <a:rPr lang="tr-TR" dirty="0"/>
              <a:t>Ebeveynlerin hatırlatma, ikna, tehdit ve azarlamayla; çocuklarınsa kaçmaya kalkışma, bahaneler bulma, inat etme, ağırdan alma ve erteleme yöntemleriyle ettikleri danstır.</a:t>
            </a:r>
          </a:p>
          <a:p>
            <a:r>
              <a:rPr lang="tr-TR" dirty="0"/>
              <a:t>Ödev alıştırma yapmak becerileri geliştirir. Sorumluluk, </a:t>
            </a:r>
            <a:r>
              <a:rPr lang="tr-TR" dirty="0" err="1"/>
              <a:t>özdisiplin</a:t>
            </a:r>
            <a:r>
              <a:rPr lang="tr-TR" dirty="0"/>
              <a:t>, bağımsızlık, azim ve zaman yönetimi kavramlarını öğretir.</a:t>
            </a:r>
          </a:p>
          <a:p>
            <a:r>
              <a:rPr lang="tr-TR" dirty="0"/>
              <a:t>Ödevlerin sistemli bir şekilde yapılabilmesi için ebeveynlerin, öğretmenlerin ve çocukların </a:t>
            </a:r>
            <a:r>
              <a:rPr lang="tr-TR" dirty="0" err="1"/>
              <a:t>birarada</a:t>
            </a:r>
            <a:r>
              <a:rPr lang="tr-TR" dirty="0"/>
              <a:t> hareket etmesi gerekir.</a:t>
            </a:r>
          </a:p>
        </p:txBody>
      </p:sp>
      <p:sp>
        <p:nvSpPr>
          <p:cNvPr id="4" name="Alt Bilgi Yer Tutucusu 3">
            <a:extLst>
              <a:ext uri="{FF2B5EF4-FFF2-40B4-BE49-F238E27FC236}">
                <a16:creationId xmlns:a16="http://schemas.microsoft.com/office/drawing/2014/main" id="{E042DF5D-4277-47EA-8634-515D83E97516}"/>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05F5E29F-FCEA-A61D-E793-D4B066421D87}"/>
              </a:ext>
            </a:extLst>
          </p:cNvPr>
          <p:cNvSpPr>
            <a:spLocks noGrp="1"/>
          </p:cNvSpPr>
          <p:nvPr>
            <p:ph type="sldNum" sz="quarter" idx="11"/>
          </p:nvPr>
        </p:nvSpPr>
        <p:spPr/>
        <p:txBody>
          <a:bodyPr/>
          <a:lstStyle/>
          <a:p>
            <a:pPr rtl="0"/>
            <a:fld id="{294A09A9-5501-47C1-A89A-A340965A2BE2}" type="slidenum">
              <a:rPr lang="tr-TR" noProof="0" smtClean="0"/>
              <a:pPr rtl="0"/>
              <a:t>29</a:t>
            </a:fld>
            <a:endParaRPr lang="tr-TR" noProof="0"/>
          </a:p>
        </p:txBody>
      </p:sp>
    </p:spTree>
    <p:extLst>
      <p:ext uri="{BB962C8B-B14F-4D97-AF65-F5344CB8AC3E}">
        <p14:creationId xmlns:p14="http://schemas.microsoft.com/office/powerpoint/2010/main" val="350933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585715-2793-160B-269E-D9516C84D73A}"/>
              </a:ext>
            </a:extLst>
          </p:cNvPr>
          <p:cNvSpPr>
            <a:spLocks noGrp="1"/>
          </p:cNvSpPr>
          <p:nvPr>
            <p:ph idx="1"/>
          </p:nvPr>
        </p:nvSpPr>
        <p:spPr/>
        <p:txBody>
          <a:bodyPr rtlCol="0"/>
          <a:lstStyle/>
          <a:p>
            <a:pPr rtl="0"/>
            <a:r>
              <a:rPr lang="tr-TR" i="1" dirty="0"/>
              <a:t>«Sınırlar, çocukların hem kendilerini hem de yaşadıkları ortamı kavramalarını sağlar; onlara keşif ve öğrenme fırsatı sunar»</a:t>
            </a:r>
          </a:p>
        </p:txBody>
      </p:sp>
      <p:sp>
        <p:nvSpPr>
          <p:cNvPr id="4" name="Alt Bilgi Yer Tutucusu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p>
            <a:pPr rtl="0"/>
            <a:r>
              <a:rPr lang="tr-TR"/>
              <a:t>Sunu başlığı</a:t>
            </a:r>
          </a:p>
        </p:txBody>
      </p:sp>
      <p:sp>
        <p:nvSpPr>
          <p:cNvPr id="5" name="Slayt Numarası Yer Tutucusu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p>
            <a:pPr rtl="0"/>
            <a:fld id="{294A09A9-5501-47C1-A89A-A340965A2BE2}" type="slidenum">
              <a:rPr lang="tr-TR" smtClean="0"/>
              <a:pPr/>
              <a:t>3</a:t>
            </a:fld>
            <a:endParaRPr lang="tr-TR"/>
          </a:p>
        </p:txBody>
      </p:sp>
    </p:spTree>
    <p:extLst>
      <p:ext uri="{BB962C8B-B14F-4D97-AF65-F5344CB8AC3E}">
        <p14:creationId xmlns:p14="http://schemas.microsoft.com/office/powerpoint/2010/main" val="173299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BFA7FC-DA8E-6331-5CCB-79E5C80E94E6}"/>
              </a:ext>
            </a:extLst>
          </p:cNvPr>
          <p:cNvSpPr>
            <a:spLocks noGrp="1"/>
          </p:cNvSpPr>
          <p:nvPr>
            <p:ph type="title"/>
          </p:nvPr>
        </p:nvSpPr>
        <p:spPr/>
        <p:txBody>
          <a:bodyPr/>
          <a:lstStyle/>
          <a:p>
            <a:r>
              <a:rPr lang="tr-TR" dirty="0">
                <a:solidFill>
                  <a:srgbClr val="FF0000"/>
                </a:solidFill>
              </a:rPr>
              <a:t>Sınırlarımız;</a:t>
            </a:r>
          </a:p>
        </p:txBody>
      </p:sp>
      <p:sp>
        <p:nvSpPr>
          <p:cNvPr id="3" name="İçerik Yer Tutucusu 2">
            <a:extLst>
              <a:ext uri="{FF2B5EF4-FFF2-40B4-BE49-F238E27FC236}">
                <a16:creationId xmlns:a16="http://schemas.microsoft.com/office/drawing/2014/main" id="{35DEC24D-B5C8-9F68-ED51-5CA2026C77E3}"/>
              </a:ext>
            </a:extLst>
          </p:cNvPr>
          <p:cNvSpPr>
            <a:spLocks noGrp="1"/>
          </p:cNvSpPr>
          <p:nvPr>
            <p:ph idx="1"/>
          </p:nvPr>
        </p:nvSpPr>
        <p:spPr/>
        <p:txBody>
          <a:bodyPr/>
          <a:lstStyle/>
          <a:p>
            <a:r>
              <a:rPr lang="tr-TR" dirty="0"/>
              <a:t>Günümüzde birçok ebeveyn, çocuklarının yanlış davranışlarını durdurmak için yanlış sinyaller gönderebilmektedir. Dur işaretinin gerçekten durmayı zorunlu kılmadığını, «</a:t>
            </a:r>
            <a:r>
              <a:rPr lang="tr-TR" dirty="0" err="1"/>
              <a:t>hayır»ların</a:t>
            </a:r>
            <a:r>
              <a:rPr lang="tr-TR" dirty="0"/>
              <a:t> aslında «evet» ya da «olabilir» anlamına geldiğini göremezler. Çoğu durumda sorun, sınırlar konusunda ne olmayan iletişimden kaynaklanır.</a:t>
            </a:r>
          </a:p>
        </p:txBody>
      </p:sp>
      <p:sp>
        <p:nvSpPr>
          <p:cNvPr id="4" name="Alt Bilgi Yer Tutucusu 3">
            <a:extLst>
              <a:ext uri="{FF2B5EF4-FFF2-40B4-BE49-F238E27FC236}">
                <a16:creationId xmlns:a16="http://schemas.microsoft.com/office/drawing/2014/main" id="{C9B6250D-6720-D9E3-5BD2-F8D8E2216556}"/>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1550DCFF-5F74-355C-277A-F0A456ED9685}"/>
              </a:ext>
            </a:extLst>
          </p:cNvPr>
          <p:cNvSpPr>
            <a:spLocks noGrp="1"/>
          </p:cNvSpPr>
          <p:nvPr>
            <p:ph type="sldNum" sz="quarter" idx="11"/>
          </p:nvPr>
        </p:nvSpPr>
        <p:spPr/>
        <p:txBody>
          <a:bodyPr/>
          <a:lstStyle/>
          <a:p>
            <a:pPr rtl="0"/>
            <a:fld id="{294A09A9-5501-47C1-A89A-A340965A2BE2}" type="slidenum">
              <a:rPr lang="tr-TR" noProof="0" smtClean="0"/>
              <a:pPr rtl="0"/>
              <a:t>30</a:t>
            </a:fld>
            <a:endParaRPr lang="tr-TR" noProof="0"/>
          </a:p>
        </p:txBody>
      </p:sp>
    </p:spTree>
    <p:extLst>
      <p:ext uri="{BB962C8B-B14F-4D97-AF65-F5344CB8AC3E}">
        <p14:creationId xmlns:p14="http://schemas.microsoft.com/office/powerpoint/2010/main" val="3257943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003BE-E0C0-750C-DA5F-24ECE57B77B6}"/>
              </a:ext>
            </a:extLst>
          </p:cNvPr>
          <p:cNvSpPr>
            <a:spLocks noGrp="1"/>
          </p:cNvSpPr>
          <p:nvPr>
            <p:ph type="title"/>
          </p:nvPr>
        </p:nvSpPr>
        <p:spPr/>
        <p:txBody>
          <a:bodyPr/>
          <a:lstStyle/>
          <a:p>
            <a:r>
              <a:rPr lang="tr-TR" b="1" dirty="0">
                <a:solidFill>
                  <a:srgbClr val="FF0000"/>
                </a:solidFill>
              </a:rPr>
              <a:t>Aile içi etkisiz iletişim dinamikleri</a:t>
            </a:r>
          </a:p>
        </p:txBody>
      </p:sp>
      <p:sp>
        <p:nvSpPr>
          <p:cNvPr id="3" name="İçerik Yer Tutucusu 2">
            <a:extLst>
              <a:ext uri="{FF2B5EF4-FFF2-40B4-BE49-F238E27FC236}">
                <a16:creationId xmlns:a16="http://schemas.microsoft.com/office/drawing/2014/main" id="{A1E49A25-6A75-C907-BFD0-7C681524BC48}"/>
              </a:ext>
            </a:extLst>
          </p:cNvPr>
          <p:cNvSpPr>
            <a:spLocks noGrp="1"/>
          </p:cNvSpPr>
          <p:nvPr>
            <p:ph idx="1"/>
          </p:nvPr>
        </p:nvSpPr>
        <p:spPr/>
        <p:txBody>
          <a:bodyPr>
            <a:normAutofit lnSpcReduction="10000"/>
          </a:bodyPr>
          <a:lstStyle/>
          <a:p>
            <a:pPr>
              <a:buFont typeface="Wingdings" panose="05000000000000000000" pitchFamily="2" charset="2"/>
              <a:buChar char="v"/>
            </a:pPr>
            <a:r>
              <a:rPr lang="tr-TR" dirty="0"/>
              <a:t>Tekrarlama ve hatırlatma</a:t>
            </a:r>
          </a:p>
          <a:p>
            <a:pPr>
              <a:buFont typeface="Wingdings" panose="05000000000000000000" pitchFamily="2" charset="2"/>
              <a:buChar char="v"/>
            </a:pPr>
            <a:r>
              <a:rPr lang="tr-TR" dirty="0"/>
              <a:t>Konuşmalar, </a:t>
            </a:r>
            <a:r>
              <a:rPr lang="tr-TR" dirty="0" err="1"/>
              <a:t>nasihatlar</a:t>
            </a:r>
            <a:r>
              <a:rPr lang="tr-TR" dirty="0"/>
              <a:t> ve nutuk çekmeler</a:t>
            </a:r>
          </a:p>
          <a:p>
            <a:pPr>
              <a:buFont typeface="Wingdings" panose="05000000000000000000" pitchFamily="2" charset="2"/>
              <a:buChar char="v"/>
            </a:pPr>
            <a:r>
              <a:rPr lang="tr-TR" dirty="0"/>
              <a:t>Yanlış davranışı görmezden gelme</a:t>
            </a:r>
          </a:p>
          <a:p>
            <a:pPr>
              <a:buFont typeface="Wingdings" panose="05000000000000000000" pitchFamily="2" charset="2"/>
              <a:buChar char="v"/>
            </a:pPr>
            <a:r>
              <a:rPr lang="tr-TR" dirty="0"/>
              <a:t>Net olmayan mesajlar</a:t>
            </a:r>
          </a:p>
          <a:p>
            <a:pPr>
              <a:buFont typeface="Wingdings" panose="05000000000000000000" pitchFamily="2" charset="2"/>
              <a:buChar char="v"/>
            </a:pPr>
            <a:r>
              <a:rPr lang="tr-TR" dirty="0"/>
              <a:t>Etkili bir model oluşturamama</a:t>
            </a:r>
          </a:p>
          <a:p>
            <a:pPr>
              <a:buFont typeface="Wingdings" panose="05000000000000000000" pitchFamily="2" charset="2"/>
              <a:buChar char="v"/>
            </a:pPr>
            <a:r>
              <a:rPr lang="tr-TR" dirty="0"/>
              <a:t>Pazarlık</a:t>
            </a:r>
          </a:p>
          <a:p>
            <a:pPr>
              <a:buFont typeface="Wingdings" panose="05000000000000000000" pitchFamily="2" charset="2"/>
              <a:buChar char="v"/>
            </a:pPr>
            <a:r>
              <a:rPr lang="tr-TR" dirty="0"/>
              <a:t>Tartışma ve çekişme</a:t>
            </a:r>
          </a:p>
          <a:p>
            <a:pPr>
              <a:buFont typeface="Wingdings" panose="05000000000000000000" pitchFamily="2" charset="2"/>
              <a:buChar char="v"/>
            </a:pPr>
            <a:r>
              <a:rPr lang="tr-TR" dirty="0"/>
              <a:t>Rüşvetler ve özel ödüller</a:t>
            </a:r>
          </a:p>
          <a:p>
            <a:pPr>
              <a:buFont typeface="Wingdings" panose="05000000000000000000" pitchFamily="2" charset="2"/>
              <a:buChar char="v"/>
            </a:pPr>
            <a:r>
              <a:rPr lang="tr-TR" dirty="0"/>
              <a:t>Ebeveynler arasındaki tutarsızlıklar</a:t>
            </a:r>
          </a:p>
          <a:p>
            <a:endParaRPr lang="tr-TR" dirty="0"/>
          </a:p>
        </p:txBody>
      </p:sp>
      <p:sp>
        <p:nvSpPr>
          <p:cNvPr id="4" name="Alt Bilgi Yer Tutucusu 3">
            <a:extLst>
              <a:ext uri="{FF2B5EF4-FFF2-40B4-BE49-F238E27FC236}">
                <a16:creationId xmlns:a16="http://schemas.microsoft.com/office/drawing/2014/main" id="{0D852494-B8C3-8F08-F1CF-41971F586AE2}"/>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9A6C6A69-6D44-4BFB-80BD-95648D629727}"/>
              </a:ext>
            </a:extLst>
          </p:cNvPr>
          <p:cNvSpPr>
            <a:spLocks noGrp="1"/>
          </p:cNvSpPr>
          <p:nvPr>
            <p:ph type="sldNum" sz="quarter" idx="11"/>
          </p:nvPr>
        </p:nvSpPr>
        <p:spPr/>
        <p:txBody>
          <a:bodyPr/>
          <a:lstStyle/>
          <a:p>
            <a:pPr rtl="0"/>
            <a:fld id="{294A09A9-5501-47C1-A89A-A340965A2BE2}" type="slidenum">
              <a:rPr lang="tr-TR" noProof="0" smtClean="0"/>
              <a:pPr rtl="0"/>
              <a:t>31</a:t>
            </a:fld>
            <a:endParaRPr lang="tr-TR" noProof="0"/>
          </a:p>
        </p:txBody>
      </p:sp>
    </p:spTree>
    <p:extLst>
      <p:ext uri="{BB962C8B-B14F-4D97-AF65-F5344CB8AC3E}">
        <p14:creationId xmlns:p14="http://schemas.microsoft.com/office/powerpoint/2010/main" val="2270742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43BE01-9DBA-9125-183D-3E3525259680}"/>
              </a:ext>
            </a:extLst>
          </p:cNvPr>
          <p:cNvSpPr>
            <a:spLocks noGrp="1"/>
          </p:cNvSpPr>
          <p:nvPr>
            <p:ph type="title"/>
          </p:nvPr>
        </p:nvSpPr>
        <p:spPr/>
        <p:txBody>
          <a:bodyPr/>
          <a:lstStyle/>
          <a:p>
            <a:r>
              <a:rPr lang="tr-TR" dirty="0">
                <a:solidFill>
                  <a:srgbClr val="FF0000"/>
                </a:solidFill>
              </a:rPr>
              <a:t>Etkisiz sözel mesaj örnekleri</a:t>
            </a:r>
          </a:p>
        </p:txBody>
      </p:sp>
      <p:sp>
        <p:nvSpPr>
          <p:cNvPr id="3" name="İçerik Yer Tutucusu 2">
            <a:extLst>
              <a:ext uri="{FF2B5EF4-FFF2-40B4-BE49-F238E27FC236}">
                <a16:creationId xmlns:a16="http://schemas.microsoft.com/office/drawing/2014/main" id="{4CEF0362-235C-3B39-0E28-9C7AED4E92FB}"/>
              </a:ext>
            </a:extLst>
          </p:cNvPr>
          <p:cNvSpPr>
            <a:spLocks noGrp="1"/>
          </p:cNvSpPr>
          <p:nvPr>
            <p:ph idx="1"/>
          </p:nvPr>
        </p:nvSpPr>
        <p:spPr/>
        <p:txBody>
          <a:bodyPr/>
          <a:lstStyle/>
          <a:p>
            <a:r>
              <a:rPr lang="tr-TR" dirty="0"/>
              <a:t>«Banyo zamanı geldi, tamam mı?»</a:t>
            </a:r>
          </a:p>
          <a:p>
            <a:r>
              <a:rPr lang="tr-TR" dirty="0"/>
              <a:t>«Hiç olmazsa bir defa biraz nazik olmayı deneyemez misin?»</a:t>
            </a:r>
          </a:p>
          <a:p>
            <a:r>
              <a:rPr lang="tr-TR" dirty="0"/>
              <a:t>«Bana bir iyilik yapıp, bir kez benimle işbirliği yapmaz mısın?»</a:t>
            </a:r>
          </a:p>
          <a:p>
            <a:r>
              <a:rPr lang="tr-TR" dirty="0"/>
              <a:t>«Telefonda olduğumu görmüyor musun?»</a:t>
            </a:r>
          </a:p>
          <a:p>
            <a:r>
              <a:rPr lang="tr-TR" dirty="0"/>
              <a:t>«Biraz yumuşak bir sesle konuşsan, bebeği uyandıracaksın?»</a:t>
            </a:r>
          </a:p>
          <a:p>
            <a:r>
              <a:rPr lang="tr-TR" dirty="0"/>
              <a:t>«Kendine çekidüzen ver»</a:t>
            </a:r>
          </a:p>
          <a:p>
            <a:r>
              <a:rPr lang="tr-TR" dirty="0"/>
              <a:t>«Hareketlerini beğenmiyorum»</a:t>
            </a:r>
          </a:p>
          <a:p>
            <a:r>
              <a:rPr lang="tr-TR" dirty="0"/>
              <a:t>«Bu kadarı da yeter»</a:t>
            </a:r>
          </a:p>
        </p:txBody>
      </p:sp>
      <p:sp>
        <p:nvSpPr>
          <p:cNvPr id="4" name="Alt Bilgi Yer Tutucusu 3">
            <a:extLst>
              <a:ext uri="{FF2B5EF4-FFF2-40B4-BE49-F238E27FC236}">
                <a16:creationId xmlns:a16="http://schemas.microsoft.com/office/drawing/2014/main" id="{EED8F023-19FD-026B-B7FC-5FF7B551C9F0}"/>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3BA0324A-DFEE-568F-A23A-5F8C27F409F7}"/>
              </a:ext>
            </a:extLst>
          </p:cNvPr>
          <p:cNvSpPr>
            <a:spLocks noGrp="1"/>
          </p:cNvSpPr>
          <p:nvPr>
            <p:ph type="sldNum" sz="quarter" idx="11"/>
          </p:nvPr>
        </p:nvSpPr>
        <p:spPr/>
        <p:txBody>
          <a:bodyPr/>
          <a:lstStyle/>
          <a:p>
            <a:pPr rtl="0"/>
            <a:fld id="{294A09A9-5501-47C1-A89A-A340965A2BE2}" type="slidenum">
              <a:rPr lang="tr-TR" noProof="0" smtClean="0"/>
              <a:pPr rtl="0"/>
              <a:t>32</a:t>
            </a:fld>
            <a:endParaRPr lang="tr-TR" noProof="0"/>
          </a:p>
        </p:txBody>
      </p:sp>
    </p:spTree>
    <p:extLst>
      <p:ext uri="{BB962C8B-B14F-4D97-AF65-F5344CB8AC3E}">
        <p14:creationId xmlns:p14="http://schemas.microsoft.com/office/powerpoint/2010/main" val="206967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133E52-9C5A-4848-2A9B-5B8DED8650C3}"/>
              </a:ext>
            </a:extLst>
          </p:cNvPr>
          <p:cNvSpPr>
            <a:spLocks noGrp="1"/>
          </p:cNvSpPr>
          <p:nvPr>
            <p:ph type="title"/>
          </p:nvPr>
        </p:nvSpPr>
        <p:spPr/>
        <p:txBody>
          <a:bodyPr/>
          <a:lstStyle/>
          <a:p>
            <a:r>
              <a:rPr lang="tr-TR" dirty="0">
                <a:solidFill>
                  <a:srgbClr val="FF0000"/>
                </a:solidFill>
              </a:rPr>
              <a:t>Etkisiz davranışsal mesaj örnekleri</a:t>
            </a:r>
          </a:p>
        </p:txBody>
      </p:sp>
      <p:sp>
        <p:nvSpPr>
          <p:cNvPr id="3" name="İçerik Yer Tutucusu 2">
            <a:extLst>
              <a:ext uri="{FF2B5EF4-FFF2-40B4-BE49-F238E27FC236}">
                <a16:creationId xmlns:a16="http://schemas.microsoft.com/office/drawing/2014/main" id="{C5B6F5B0-FBE5-8920-39BA-7746891D604B}"/>
              </a:ext>
            </a:extLst>
          </p:cNvPr>
          <p:cNvSpPr>
            <a:spLocks noGrp="1"/>
          </p:cNvSpPr>
          <p:nvPr>
            <p:ph idx="1"/>
          </p:nvPr>
        </p:nvSpPr>
        <p:spPr/>
        <p:txBody>
          <a:bodyPr/>
          <a:lstStyle/>
          <a:p>
            <a:r>
              <a:rPr lang="tr-TR" dirty="0"/>
              <a:t>Çocukların dağınıklıklarını onların yerine toplamak.</a:t>
            </a:r>
          </a:p>
          <a:p>
            <a:r>
              <a:rPr lang="tr-TR" dirty="0"/>
              <a:t>Çocuklar kendileri giyinebilecekken onları giydirmek.</a:t>
            </a:r>
          </a:p>
          <a:p>
            <a:r>
              <a:rPr lang="tr-TR" dirty="0"/>
              <a:t>Vuran bir çocuğa nasıl bir duygu olduğunu anlaması için ona vurmak.</a:t>
            </a:r>
          </a:p>
          <a:p>
            <a:r>
              <a:rPr lang="tr-TR" dirty="0"/>
              <a:t>Sizin keyfiniz yerindeyken, kabul edilemeyecek bir davranışı </a:t>
            </a:r>
            <a:r>
              <a:rPr lang="tr-TR" dirty="0" err="1"/>
              <a:t>gözmezden</a:t>
            </a:r>
            <a:r>
              <a:rPr lang="tr-TR" dirty="0"/>
              <a:t> gelmek.</a:t>
            </a:r>
          </a:p>
        </p:txBody>
      </p:sp>
      <p:sp>
        <p:nvSpPr>
          <p:cNvPr id="4" name="Alt Bilgi Yer Tutucusu 3">
            <a:extLst>
              <a:ext uri="{FF2B5EF4-FFF2-40B4-BE49-F238E27FC236}">
                <a16:creationId xmlns:a16="http://schemas.microsoft.com/office/drawing/2014/main" id="{503EDD55-7B3A-F142-BCD3-1890EFCEC078}"/>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3979C9B0-D2E7-9A49-F5BB-32FCCB342FC7}"/>
              </a:ext>
            </a:extLst>
          </p:cNvPr>
          <p:cNvSpPr>
            <a:spLocks noGrp="1"/>
          </p:cNvSpPr>
          <p:nvPr>
            <p:ph type="sldNum" sz="quarter" idx="11"/>
          </p:nvPr>
        </p:nvSpPr>
        <p:spPr/>
        <p:txBody>
          <a:bodyPr/>
          <a:lstStyle/>
          <a:p>
            <a:pPr rtl="0"/>
            <a:fld id="{294A09A9-5501-47C1-A89A-A340965A2BE2}" type="slidenum">
              <a:rPr lang="tr-TR" noProof="0" smtClean="0"/>
              <a:pPr rtl="0"/>
              <a:t>33</a:t>
            </a:fld>
            <a:endParaRPr lang="tr-TR" noProof="0"/>
          </a:p>
        </p:txBody>
      </p:sp>
    </p:spTree>
    <p:extLst>
      <p:ext uri="{BB962C8B-B14F-4D97-AF65-F5344CB8AC3E}">
        <p14:creationId xmlns:p14="http://schemas.microsoft.com/office/powerpoint/2010/main" val="1861038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82D5DE-C60E-577E-6FF7-CDA421CAA3CA}"/>
              </a:ext>
            </a:extLst>
          </p:cNvPr>
          <p:cNvSpPr>
            <a:spLocks noGrp="1"/>
          </p:cNvSpPr>
          <p:nvPr>
            <p:ph type="title"/>
          </p:nvPr>
        </p:nvSpPr>
        <p:spPr/>
        <p:txBody>
          <a:bodyPr/>
          <a:lstStyle/>
          <a:p>
            <a:r>
              <a:rPr lang="tr-TR" dirty="0">
                <a:solidFill>
                  <a:srgbClr val="FF0000"/>
                </a:solidFill>
              </a:rPr>
              <a:t>Sınır Seçenek Sunma Örnekleri</a:t>
            </a:r>
          </a:p>
        </p:txBody>
      </p:sp>
      <p:sp>
        <p:nvSpPr>
          <p:cNvPr id="3" name="Alt Bilgi Yer Tutucusu 2">
            <a:extLst>
              <a:ext uri="{FF2B5EF4-FFF2-40B4-BE49-F238E27FC236}">
                <a16:creationId xmlns:a16="http://schemas.microsoft.com/office/drawing/2014/main" id="{B4E5893E-1696-C53C-5414-9E2FDDE7CD8A}"/>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6623713D-34F8-68C1-5808-269245511693}"/>
              </a:ext>
            </a:extLst>
          </p:cNvPr>
          <p:cNvSpPr>
            <a:spLocks noGrp="1"/>
          </p:cNvSpPr>
          <p:nvPr>
            <p:ph type="sldNum" sz="quarter" idx="11"/>
          </p:nvPr>
        </p:nvSpPr>
        <p:spPr/>
        <p:txBody>
          <a:bodyPr/>
          <a:lstStyle/>
          <a:p>
            <a:pPr rtl="0"/>
            <a:fld id="{294A09A9-5501-47C1-A89A-A340965A2BE2}" type="slidenum">
              <a:rPr lang="tr-TR" noProof="0" smtClean="0"/>
              <a:pPr rtl="0"/>
              <a:t>34</a:t>
            </a:fld>
            <a:endParaRPr lang="tr-TR" noProof="0"/>
          </a:p>
        </p:txBody>
      </p:sp>
      <p:sp>
        <p:nvSpPr>
          <p:cNvPr id="5" name="İçerik Yer Tutucusu 4">
            <a:extLst>
              <a:ext uri="{FF2B5EF4-FFF2-40B4-BE49-F238E27FC236}">
                <a16:creationId xmlns:a16="http://schemas.microsoft.com/office/drawing/2014/main" id="{1DFF4E84-8E50-105F-80E1-579D58E29659}"/>
              </a:ext>
            </a:extLst>
          </p:cNvPr>
          <p:cNvSpPr>
            <a:spLocks noGrp="1"/>
          </p:cNvSpPr>
          <p:nvPr>
            <p:ph sz="quarter" idx="12"/>
          </p:nvPr>
        </p:nvSpPr>
        <p:spPr/>
        <p:txBody>
          <a:bodyPr/>
          <a:lstStyle/>
          <a:p>
            <a:pPr marL="0" indent="0">
              <a:buNone/>
            </a:pPr>
            <a:r>
              <a:rPr lang="tr-TR" dirty="0"/>
              <a:t>Duvarı boyamak isteyen bir çocuk</a:t>
            </a:r>
          </a:p>
          <a:p>
            <a:r>
              <a:rPr lang="tr-TR" dirty="0"/>
              <a:t>1. Duvarı boyamak istediğini biliyorum.</a:t>
            </a:r>
          </a:p>
          <a:p>
            <a:r>
              <a:rPr lang="tr-TR" dirty="0"/>
              <a:t>2. Duvar boyamak için değil.</a:t>
            </a:r>
          </a:p>
          <a:p>
            <a:r>
              <a:rPr lang="tr-TR" dirty="0"/>
              <a:t>3. Kağıtları boyayabilirsin.</a:t>
            </a:r>
          </a:p>
          <a:p>
            <a:r>
              <a:rPr lang="tr-TR" dirty="0"/>
              <a:t>4. Duvarı boyamayı seçersen bugün boyalarınla oynamamayı seçmiş olursun.</a:t>
            </a:r>
          </a:p>
        </p:txBody>
      </p:sp>
    </p:spTree>
    <p:extLst>
      <p:ext uri="{BB962C8B-B14F-4D97-AF65-F5344CB8AC3E}">
        <p14:creationId xmlns:p14="http://schemas.microsoft.com/office/powerpoint/2010/main" val="1050816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F69A1E-40CE-2349-FBB7-70A49C6B4BF9}"/>
              </a:ext>
            </a:extLst>
          </p:cNvPr>
          <p:cNvSpPr>
            <a:spLocks noGrp="1"/>
          </p:cNvSpPr>
          <p:nvPr>
            <p:ph type="title"/>
          </p:nvPr>
        </p:nvSpPr>
        <p:spPr/>
        <p:txBody>
          <a:bodyPr/>
          <a:lstStyle/>
          <a:p>
            <a:r>
              <a:rPr lang="tr-TR" dirty="0">
                <a:solidFill>
                  <a:srgbClr val="FF0000"/>
                </a:solidFill>
              </a:rPr>
              <a:t>Sınır Seçenek Sunma Örnekleri</a:t>
            </a:r>
          </a:p>
        </p:txBody>
      </p:sp>
      <p:sp>
        <p:nvSpPr>
          <p:cNvPr id="3" name="Alt Bilgi Yer Tutucusu 2">
            <a:extLst>
              <a:ext uri="{FF2B5EF4-FFF2-40B4-BE49-F238E27FC236}">
                <a16:creationId xmlns:a16="http://schemas.microsoft.com/office/drawing/2014/main" id="{53AD069C-9D1A-106A-1774-4131C0B5AC49}"/>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DED8EABE-60C5-2CF2-2615-FCFDFDD5C5BC}"/>
              </a:ext>
            </a:extLst>
          </p:cNvPr>
          <p:cNvSpPr>
            <a:spLocks noGrp="1"/>
          </p:cNvSpPr>
          <p:nvPr>
            <p:ph type="sldNum" sz="quarter" idx="11"/>
          </p:nvPr>
        </p:nvSpPr>
        <p:spPr/>
        <p:txBody>
          <a:bodyPr/>
          <a:lstStyle/>
          <a:p>
            <a:pPr rtl="0"/>
            <a:fld id="{294A09A9-5501-47C1-A89A-A340965A2BE2}" type="slidenum">
              <a:rPr lang="tr-TR" noProof="0" smtClean="0"/>
              <a:pPr rtl="0"/>
              <a:t>35</a:t>
            </a:fld>
            <a:endParaRPr lang="tr-TR" noProof="0"/>
          </a:p>
        </p:txBody>
      </p:sp>
      <p:sp>
        <p:nvSpPr>
          <p:cNvPr id="5" name="İçerik Yer Tutucusu 4">
            <a:extLst>
              <a:ext uri="{FF2B5EF4-FFF2-40B4-BE49-F238E27FC236}">
                <a16:creationId xmlns:a16="http://schemas.microsoft.com/office/drawing/2014/main" id="{5B8F061A-9103-5978-C462-088051BA79E0}"/>
              </a:ext>
            </a:extLst>
          </p:cNvPr>
          <p:cNvSpPr>
            <a:spLocks noGrp="1"/>
          </p:cNvSpPr>
          <p:nvPr>
            <p:ph sz="quarter" idx="12"/>
          </p:nvPr>
        </p:nvSpPr>
        <p:spPr/>
        <p:txBody>
          <a:bodyPr/>
          <a:lstStyle/>
          <a:p>
            <a:pPr marL="0" indent="0">
              <a:buNone/>
            </a:pPr>
            <a:r>
              <a:rPr lang="tr-TR" dirty="0"/>
              <a:t>Kardeşine vurmak isteyen bir çocuk</a:t>
            </a:r>
          </a:p>
          <a:p>
            <a:r>
              <a:rPr lang="tr-TR" dirty="0"/>
              <a:t>1. Öfkeli olduğunu ve kardeşine vurmak istediğini biliyorum.</a:t>
            </a:r>
          </a:p>
          <a:p>
            <a:r>
              <a:rPr lang="tr-TR" dirty="0"/>
              <a:t>2. Kardeşin vurmak için değil.</a:t>
            </a:r>
          </a:p>
          <a:p>
            <a:r>
              <a:rPr lang="tr-TR" dirty="0"/>
              <a:t>3. Hacıyatmaza vurabilirsin.</a:t>
            </a:r>
          </a:p>
          <a:p>
            <a:r>
              <a:rPr lang="tr-TR" dirty="0"/>
              <a:t>4. Kardeşine vurmayı seçersen seni 5 dakika molaya çıkarmamı seçmiş olursun</a:t>
            </a:r>
          </a:p>
        </p:txBody>
      </p:sp>
    </p:spTree>
    <p:extLst>
      <p:ext uri="{BB962C8B-B14F-4D97-AF65-F5344CB8AC3E}">
        <p14:creationId xmlns:p14="http://schemas.microsoft.com/office/powerpoint/2010/main" val="1348506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54E80-8C8F-BE0D-6EAC-D488777E9531}"/>
              </a:ext>
            </a:extLst>
          </p:cNvPr>
          <p:cNvSpPr>
            <a:spLocks noGrp="1"/>
          </p:cNvSpPr>
          <p:nvPr>
            <p:ph type="title"/>
          </p:nvPr>
        </p:nvSpPr>
        <p:spPr/>
        <p:txBody>
          <a:bodyPr/>
          <a:lstStyle/>
          <a:p>
            <a:r>
              <a:rPr lang="tr-TR" dirty="0">
                <a:solidFill>
                  <a:srgbClr val="FF0000"/>
                </a:solidFill>
              </a:rPr>
              <a:t>Sınır Seçenek Sunma Örnekleri</a:t>
            </a:r>
          </a:p>
        </p:txBody>
      </p:sp>
      <p:sp>
        <p:nvSpPr>
          <p:cNvPr id="3" name="Alt Bilgi Yer Tutucusu 2">
            <a:extLst>
              <a:ext uri="{FF2B5EF4-FFF2-40B4-BE49-F238E27FC236}">
                <a16:creationId xmlns:a16="http://schemas.microsoft.com/office/drawing/2014/main" id="{632C5E8B-EA0C-40C1-F2A3-5CCF39E159A5}"/>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EDF0F0DC-29CB-D56F-B848-A858DCE0CE37}"/>
              </a:ext>
            </a:extLst>
          </p:cNvPr>
          <p:cNvSpPr>
            <a:spLocks noGrp="1"/>
          </p:cNvSpPr>
          <p:nvPr>
            <p:ph type="sldNum" sz="quarter" idx="11"/>
          </p:nvPr>
        </p:nvSpPr>
        <p:spPr/>
        <p:txBody>
          <a:bodyPr/>
          <a:lstStyle/>
          <a:p>
            <a:pPr rtl="0"/>
            <a:fld id="{294A09A9-5501-47C1-A89A-A340965A2BE2}" type="slidenum">
              <a:rPr lang="tr-TR" noProof="0" smtClean="0"/>
              <a:pPr rtl="0"/>
              <a:t>36</a:t>
            </a:fld>
            <a:endParaRPr lang="tr-TR" noProof="0"/>
          </a:p>
        </p:txBody>
      </p:sp>
      <p:sp>
        <p:nvSpPr>
          <p:cNvPr id="5" name="İçerik Yer Tutucusu 4">
            <a:extLst>
              <a:ext uri="{FF2B5EF4-FFF2-40B4-BE49-F238E27FC236}">
                <a16:creationId xmlns:a16="http://schemas.microsoft.com/office/drawing/2014/main" id="{F2CFADE2-B65F-F3CC-E65E-CDFB0DCF5631}"/>
              </a:ext>
            </a:extLst>
          </p:cNvPr>
          <p:cNvSpPr>
            <a:spLocks noGrp="1"/>
          </p:cNvSpPr>
          <p:nvPr>
            <p:ph sz="quarter" idx="12"/>
          </p:nvPr>
        </p:nvSpPr>
        <p:spPr/>
        <p:txBody>
          <a:bodyPr/>
          <a:lstStyle/>
          <a:p>
            <a:pPr marL="0" indent="0">
              <a:buNone/>
            </a:pPr>
            <a:r>
              <a:rPr lang="tr-TR" b="0" i="0" dirty="0">
                <a:solidFill>
                  <a:srgbClr val="34343C"/>
                </a:solidFill>
                <a:effectLst/>
              </a:rPr>
              <a:t>Tablet oynama süresini aşmaya çalışan bir çocuk</a:t>
            </a:r>
            <a:r>
              <a:rPr lang="tr-TR" dirty="0"/>
              <a:t/>
            </a:r>
            <a:br>
              <a:rPr lang="tr-TR" dirty="0"/>
            </a:br>
            <a:r>
              <a:rPr lang="tr-TR" b="0" i="0" dirty="0">
                <a:solidFill>
                  <a:srgbClr val="34343C"/>
                </a:solidFill>
                <a:effectLst/>
              </a:rPr>
              <a:t>1. Daha çok tablet oynamak istediğini biliyorum, bu hoşuna giderdi.</a:t>
            </a:r>
            <a:r>
              <a:rPr lang="tr-TR" dirty="0"/>
              <a:t/>
            </a:r>
            <a:br>
              <a:rPr lang="tr-TR" dirty="0"/>
            </a:br>
            <a:r>
              <a:rPr lang="tr-TR" b="0" i="0" dirty="0">
                <a:solidFill>
                  <a:srgbClr val="34343C"/>
                </a:solidFill>
                <a:effectLst/>
              </a:rPr>
              <a:t>2. Tablet, bu kadar uzun süre oynamak için değil.</a:t>
            </a:r>
            <a:r>
              <a:rPr lang="tr-TR" dirty="0"/>
              <a:t/>
            </a:r>
            <a:br>
              <a:rPr lang="tr-TR" dirty="0"/>
            </a:br>
            <a:r>
              <a:rPr lang="tr-TR" b="0" i="0" dirty="0">
                <a:solidFill>
                  <a:srgbClr val="34343C"/>
                </a:solidFill>
                <a:effectLst/>
              </a:rPr>
              <a:t>3. Daha fazla tablet oynamakta ısrar etmeyi seçersen yarın tablet oynamamayı seçmiş olursun, ısrar etmemeyi seçersen yarın tablet oynamayı seçmiş olursun.</a:t>
            </a:r>
            <a:endParaRPr lang="tr-TR" dirty="0"/>
          </a:p>
        </p:txBody>
      </p:sp>
    </p:spTree>
    <p:extLst>
      <p:ext uri="{BB962C8B-B14F-4D97-AF65-F5344CB8AC3E}">
        <p14:creationId xmlns:p14="http://schemas.microsoft.com/office/powerpoint/2010/main" val="53947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p>
            <a:pPr rtl="0"/>
            <a:r>
              <a:rPr lang="tr-TR"/>
              <a:t>Teşekkürler</a:t>
            </a:r>
          </a:p>
        </p:txBody>
      </p:sp>
      <p:sp>
        <p:nvSpPr>
          <p:cNvPr id="5" name="İçerik Yer Tutucusu 4">
            <a:extLst>
              <a:ext uri="{FF2B5EF4-FFF2-40B4-BE49-F238E27FC236}">
                <a16:creationId xmlns:a16="http://schemas.microsoft.com/office/drawing/2014/main" id="{AAF5CF3F-E5EF-5769-3F83-24ADB4412BBF}"/>
              </a:ext>
            </a:extLst>
          </p:cNvPr>
          <p:cNvSpPr>
            <a:spLocks noGrp="1"/>
          </p:cNvSpPr>
          <p:nvPr>
            <p:ph idx="1"/>
          </p:nvPr>
        </p:nvSpPr>
        <p:spPr>
          <a:xfrm>
            <a:off x="6976534" y="428413"/>
            <a:ext cx="5063066" cy="3720254"/>
          </a:xfrm>
        </p:spPr>
        <p:txBody>
          <a:bodyPr rtlCol="0">
            <a:normAutofit/>
          </a:bodyPr>
          <a:lstStyle/>
          <a:p>
            <a:pPr rtl="0"/>
            <a:r>
              <a:rPr lang="tr-TR" sz="1200" dirty="0">
                <a:hlinkClick r:id="rId3"/>
              </a:rPr>
              <a:t>https://www.tavsiyeediyorum.com/makale_10395.htm</a:t>
            </a:r>
            <a:r>
              <a:rPr lang="tr-TR" sz="1200" dirty="0"/>
              <a:t> Uzm. </a:t>
            </a:r>
            <a:r>
              <a:rPr lang="tr-TR" sz="1200" dirty="0" err="1"/>
              <a:t>Psk</a:t>
            </a:r>
            <a:r>
              <a:rPr lang="tr-TR" sz="1200" dirty="0"/>
              <a:t>. Şeyma GÜRNAL</a:t>
            </a:r>
          </a:p>
          <a:p>
            <a:pPr rtl="0"/>
            <a:r>
              <a:rPr lang="tr-TR" sz="1200" dirty="0">
                <a:hlinkClick r:id="rId4"/>
              </a:rPr>
              <a:t>https://www.brightkidsanaokulu.com/cocuklara-sinir-koymak-ve-kurallar/</a:t>
            </a:r>
            <a:r>
              <a:rPr lang="tr-TR" sz="1200" dirty="0"/>
              <a:t> </a:t>
            </a:r>
          </a:p>
          <a:p>
            <a:pPr rtl="0"/>
            <a:r>
              <a:rPr lang="tr-TR" sz="1200" dirty="0">
                <a:hlinkClick r:id="rId5"/>
              </a:rPr>
              <a:t>https://www.merveyilmaz.com/cocuguma-nasil-sinir-koymaliyim/</a:t>
            </a:r>
            <a:r>
              <a:rPr lang="tr-TR" sz="1200" dirty="0"/>
              <a:t> </a:t>
            </a:r>
          </a:p>
          <a:p>
            <a:pPr rtl="0"/>
            <a:r>
              <a:rPr lang="tr-TR" sz="1200" dirty="0">
                <a:hlinkClick r:id="rId6"/>
              </a:rPr>
              <a:t>https://prezi.com/p/qcohuc6fo4-m/cocugunuza-snr-koymak/</a:t>
            </a:r>
            <a:r>
              <a:rPr lang="tr-TR" sz="1200" dirty="0"/>
              <a:t> </a:t>
            </a:r>
          </a:p>
        </p:txBody>
      </p:sp>
    </p:spTree>
    <p:extLst>
      <p:ext uri="{BB962C8B-B14F-4D97-AF65-F5344CB8AC3E}">
        <p14:creationId xmlns:p14="http://schemas.microsoft.com/office/powerpoint/2010/main" val="27902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p>
            <a:pPr rtl="0"/>
            <a:r>
              <a:rPr lang="tr-TR" dirty="0"/>
              <a:t>Sınır koyma nedir?</a:t>
            </a:r>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DFD79C-5A3B-0C18-9465-64274E547CE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D8DB85E-94DB-BE29-2519-C040C576F5E2}"/>
              </a:ext>
            </a:extLst>
          </p:cNvPr>
          <p:cNvSpPr>
            <a:spLocks noGrp="1"/>
          </p:cNvSpPr>
          <p:nvPr>
            <p:ph idx="1"/>
          </p:nvPr>
        </p:nvSpPr>
        <p:spPr>
          <a:xfrm>
            <a:off x="728132" y="2006600"/>
            <a:ext cx="10625667" cy="4165599"/>
          </a:xfrm>
        </p:spPr>
        <p:txBody>
          <a:bodyPr/>
          <a:lstStyle/>
          <a:p>
            <a:pPr algn="just"/>
            <a:r>
              <a:rPr lang="tr-TR" dirty="0">
                <a:solidFill>
                  <a:srgbClr val="FF0000"/>
                </a:solidFill>
              </a:rPr>
              <a:t>Sınır koyma; </a:t>
            </a:r>
            <a:r>
              <a:rPr lang="tr-TR" dirty="0"/>
              <a:t>bireyin kendi varlığını diğerlerininkinden ayırt etmeyi, haklarının nerede başlayıp bittiğini anlamayı sağlar. </a:t>
            </a:r>
          </a:p>
          <a:p>
            <a:pPr algn="just"/>
            <a:r>
              <a:rPr lang="tr-TR" dirty="0"/>
              <a:t>Varlığının ve sınırlarının farkında olan çocuklar kendilerini ve dış dünyayı daha kolay kavrayabilirler. Bunun nedeni ise doğru tanımlanmış sınırların çocuklara keşif ve öğrenmeyi güvenle yapabilecekleri bir alan sağlamasıdır. Çocuklar kuralların uygulanmasında anne ve babalarının yetkin olduklarını hissettiklerinde ve kendilerini koruyabileceklerini bildiklerinde, dış dünyayı bir tehdit olarak görmez ve keşfetmeye başlarlar.</a:t>
            </a:r>
          </a:p>
        </p:txBody>
      </p:sp>
      <p:sp>
        <p:nvSpPr>
          <p:cNvPr id="4" name="Alt Bilgi Yer Tutucusu 3">
            <a:extLst>
              <a:ext uri="{FF2B5EF4-FFF2-40B4-BE49-F238E27FC236}">
                <a16:creationId xmlns:a16="http://schemas.microsoft.com/office/drawing/2014/main" id="{4EBEDB82-D3E6-B19C-9608-447DEF2E0723}"/>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1C0693C2-4B5E-5ED4-FDEB-7B9D23BDC492}"/>
              </a:ext>
            </a:extLst>
          </p:cNvPr>
          <p:cNvSpPr>
            <a:spLocks noGrp="1"/>
          </p:cNvSpPr>
          <p:nvPr>
            <p:ph type="sldNum" sz="quarter" idx="11"/>
          </p:nvPr>
        </p:nvSpPr>
        <p:spPr/>
        <p:txBody>
          <a:bodyPr/>
          <a:lstStyle/>
          <a:p>
            <a:pPr rtl="0"/>
            <a:fld id="{294A09A9-5501-47C1-A89A-A340965A2BE2}" type="slidenum">
              <a:rPr lang="tr-TR" noProof="0" smtClean="0"/>
              <a:pPr rtl="0"/>
              <a:t>5</a:t>
            </a:fld>
            <a:endParaRPr lang="tr-TR" noProof="0"/>
          </a:p>
        </p:txBody>
      </p:sp>
    </p:spTree>
    <p:extLst>
      <p:ext uri="{BB962C8B-B14F-4D97-AF65-F5344CB8AC3E}">
        <p14:creationId xmlns:p14="http://schemas.microsoft.com/office/powerpoint/2010/main" val="110164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9D8D8-11EF-3717-334E-65F10F02EE2B}"/>
              </a:ext>
            </a:extLst>
          </p:cNvPr>
          <p:cNvSpPr>
            <a:spLocks noGrp="1"/>
          </p:cNvSpPr>
          <p:nvPr>
            <p:ph type="title"/>
          </p:nvPr>
        </p:nvSpPr>
        <p:spPr/>
        <p:txBody>
          <a:bodyPr/>
          <a:lstStyle/>
          <a:p>
            <a:r>
              <a:rPr lang="tr-TR" dirty="0">
                <a:solidFill>
                  <a:srgbClr val="FF0000"/>
                </a:solidFill>
              </a:rPr>
              <a:t>Sınırlar neden önemlidir?</a:t>
            </a:r>
          </a:p>
        </p:txBody>
      </p:sp>
      <p:sp>
        <p:nvSpPr>
          <p:cNvPr id="3" name="Alt Bilgi Yer Tutucusu 2">
            <a:extLst>
              <a:ext uri="{FF2B5EF4-FFF2-40B4-BE49-F238E27FC236}">
                <a16:creationId xmlns:a16="http://schemas.microsoft.com/office/drawing/2014/main" id="{EAAB1557-32BD-C9FB-EF6F-18D096518251}"/>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12A39683-D292-3B43-B9D8-7E31AF664DB5}"/>
              </a:ext>
            </a:extLst>
          </p:cNvPr>
          <p:cNvSpPr>
            <a:spLocks noGrp="1"/>
          </p:cNvSpPr>
          <p:nvPr>
            <p:ph type="sldNum" sz="quarter" idx="11"/>
          </p:nvPr>
        </p:nvSpPr>
        <p:spPr/>
        <p:txBody>
          <a:bodyPr/>
          <a:lstStyle/>
          <a:p>
            <a:pPr rtl="0"/>
            <a:fld id="{294A09A9-5501-47C1-A89A-A340965A2BE2}" type="slidenum">
              <a:rPr lang="tr-TR" noProof="0" smtClean="0"/>
              <a:pPr rtl="0"/>
              <a:t>6</a:t>
            </a:fld>
            <a:endParaRPr lang="tr-TR" noProof="0"/>
          </a:p>
        </p:txBody>
      </p:sp>
      <p:sp>
        <p:nvSpPr>
          <p:cNvPr id="5" name="İçerik Yer Tutucusu 4">
            <a:extLst>
              <a:ext uri="{FF2B5EF4-FFF2-40B4-BE49-F238E27FC236}">
                <a16:creationId xmlns:a16="http://schemas.microsoft.com/office/drawing/2014/main" id="{70C1496B-CDE9-8727-1899-B04039AED772}"/>
              </a:ext>
            </a:extLst>
          </p:cNvPr>
          <p:cNvSpPr>
            <a:spLocks noGrp="1"/>
          </p:cNvSpPr>
          <p:nvPr>
            <p:ph sz="quarter" idx="12"/>
          </p:nvPr>
        </p:nvSpPr>
        <p:spPr/>
        <p:txBody>
          <a:bodyPr>
            <a:normAutofit/>
          </a:bodyPr>
          <a:lstStyle/>
          <a:p>
            <a:r>
              <a:rPr lang="tr-TR" sz="2000" b="0" i="0" dirty="0">
                <a:solidFill>
                  <a:schemeClr val="tx1"/>
                </a:solidFill>
                <a:effectLst/>
              </a:rPr>
              <a:t>Yetişkinler gibi çocukların da kendilerine has yapıları vardır.  Bazı çocuklar kuralların olduğu bir ortamı tercih ederken bazı çocuklar daha özgür hareket edebileceği ortamı tercih edebilirler. Bu bireysel farklılıklara rağmen çocuklar </a:t>
            </a:r>
            <a:r>
              <a:rPr lang="tr-TR" sz="2000" b="0" i="1" dirty="0">
                <a:solidFill>
                  <a:srgbClr val="FF0000"/>
                </a:solidFill>
                <a:effectLst/>
              </a:rPr>
              <a:t>“sınırlandırılmaya” </a:t>
            </a:r>
            <a:r>
              <a:rPr lang="tr-TR" sz="2000" b="0" i="0" dirty="0">
                <a:solidFill>
                  <a:schemeClr val="tx1"/>
                </a:solidFill>
                <a:effectLst/>
              </a:rPr>
              <a:t>da ihtiyaç duyarlar.</a:t>
            </a:r>
          </a:p>
          <a:p>
            <a:r>
              <a:rPr lang="tr-TR" sz="2000" dirty="0">
                <a:solidFill>
                  <a:schemeClr val="tx1"/>
                </a:solidFill>
              </a:rPr>
              <a:t/>
            </a:r>
            <a:br>
              <a:rPr lang="tr-TR" sz="2000" dirty="0">
                <a:solidFill>
                  <a:schemeClr val="tx1"/>
                </a:solidFill>
              </a:rPr>
            </a:br>
            <a:r>
              <a:rPr lang="tr-TR" sz="2000" b="0" i="0" dirty="0">
                <a:solidFill>
                  <a:schemeClr val="tx1"/>
                </a:solidFill>
                <a:effectLst/>
              </a:rPr>
              <a:t>Anne babaların, çocuğun bu gereksinimini bilerek hareket etmesi, çocuk karşısında kararlı ve net bir tutum sergileyebilmesi önemlidir.</a:t>
            </a:r>
            <a:endParaRPr lang="tr-TR" sz="2000" dirty="0">
              <a:solidFill>
                <a:schemeClr val="tx1"/>
              </a:solidFill>
            </a:endParaRPr>
          </a:p>
        </p:txBody>
      </p:sp>
    </p:spTree>
    <p:extLst>
      <p:ext uri="{BB962C8B-B14F-4D97-AF65-F5344CB8AC3E}">
        <p14:creationId xmlns:p14="http://schemas.microsoft.com/office/powerpoint/2010/main" val="9928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C4A45-0AB1-82F2-ACE0-DAFB37772FF0}"/>
              </a:ext>
            </a:extLst>
          </p:cNvPr>
          <p:cNvSpPr>
            <a:spLocks noGrp="1"/>
          </p:cNvSpPr>
          <p:nvPr>
            <p:ph type="title"/>
          </p:nvPr>
        </p:nvSpPr>
        <p:spPr/>
        <p:txBody>
          <a:bodyPr/>
          <a:lstStyle/>
          <a:p>
            <a:r>
              <a:rPr lang="tr-TR" dirty="0">
                <a:solidFill>
                  <a:srgbClr val="FF0000"/>
                </a:solidFill>
              </a:rPr>
              <a:t>Sınır koymanın önemi nedir?</a:t>
            </a:r>
          </a:p>
        </p:txBody>
      </p:sp>
      <p:sp>
        <p:nvSpPr>
          <p:cNvPr id="3" name="İçerik Yer Tutucusu 2">
            <a:extLst>
              <a:ext uri="{FF2B5EF4-FFF2-40B4-BE49-F238E27FC236}">
                <a16:creationId xmlns:a16="http://schemas.microsoft.com/office/drawing/2014/main" id="{87DFD9E0-7908-C39E-C721-73F8740EF3BD}"/>
              </a:ext>
            </a:extLst>
          </p:cNvPr>
          <p:cNvSpPr>
            <a:spLocks noGrp="1"/>
          </p:cNvSpPr>
          <p:nvPr>
            <p:ph idx="1"/>
          </p:nvPr>
        </p:nvSpPr>
        <p:spPr/>
        <p:txBody>
          <a:bodyPr/>
          <a:lstStyle/>
          <a:p>
            <a:pPr algn="just"/>
            <a:r>
              <a:rPr lang="tr-TR" dirty="0"/>
              <a:t>Daha önce hiç bilmediğiniz bir yolda, hiçbir işaret, tabela, ya da navigasyonunuz olmadan yürümeye çalıştınız mı? Oldukça kafa karıştırıcıdır, öyle değil mi? </a:t>
            </a:r>
          </a:p>
          <a:p>
            <a:pPr algn="just"/>
            <a:r>
              <a:rPr lang="tr-TR" dirty="0"/>
              <a:t>Çocukların da neden o davranışı yapmaması gerektiğini öğrenmeleri ve sınırları bilmeleri için onlara yönlerini gösteren işaret ve uyarılara ihtiyacı vardır. Sınır koyma, çocuğa hangi davranışın riskli olduğunu, hangisinin güvenli olduğunu, davranışı gerçekleştirdiğinde karşısına hangi sonucun çıkacağını öğretir.</a:t>
            </a:r>
          </a:p>
        </p:txBody>
      </p:sp>
      <p:sp>
        <p:nvSpPr>
          <p:cNvPr id="4" name="Alt Bilgi Yer Tutucusu 3">
            <a:extLst>
              <a:ext uri="{FF2B5EF4-FFF2-40B4-BE49-F238E27FC236}">
                <a16:creationId xmlns:a16="http://schemas.microsoft.com/office/drawing/2014/main" id="{8E1638DE-F2C7-2E9F-482A-AFB63ED80790}"/>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95ACF3A5-F67E-C6B1-CFC7-CFD46EB6BD78}"/>
              </a:ext>
            </a:extLst>
          </p:cNvPr>
          <p:cNvSpPr>
            <a:spLocks noGrp="1"/>
          </p:cNvSpPr>
          <p:nvPr>
            <p:ph type="sldNum" sz="quarter" idx="11"/>
          </p:nvPr>
        </p:nvSpPr>
        <p:spPr/>
        <p:txBody>
          <a:bodyPr/>
          <a:lstStyle/>
          <a:p>
            <a:pPr rtl="0"/>
            <a:fld id="{294A09A9-5501-47C1-A89A-A340965A2BE2}" type="slidenum">
              <a:rPr lang="tr-TR" noProof="0" smtClean="0"/>
              <a:pPr rtl="0"/>
              <a:t>7</a:t>
            </a:fld>
            <a:endParaRPr lang="tr-TR" noProof="0"/>
          </a:p>
        </p:txBody>
      </p:sp>
    </p:spTree>
    <p:extLst>
      <p:ext uri="{BB962C8B-B14F-4D97-AF65-F5344CB8AC3E}">
        <p14:creationId xmlns:p14="http://schemas.microsoft.com/office/powerpoint/2010/main" val="249858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7E564-4283-8AE2-ADD2-7B3FFCFA26C7}"/>
              </a:ext>
            </a:extLst>
          </p:cNvPr>
          <p:cNvSpPr>
            <a:spLocks noGrp="1"/>
          </p:cNvSpPr>
          <p:nvPr>
            <p:ph type="title"/>
          </p:nvPr>
        </p:nvSpPr>
        <p:spPr>
          <a:xfrm>
            <a:off x="1911178" y="2404872"/>
            <a:ext cx="8369644" cy="2002536"/>
          </a:xfrm>
        </p:spPr>
        <p:txBody>
          <a:bodyPr rtlCol="0">
            <a:normAutofit/>
          </a:bodyPr>
          <a:lstStyle/>
          <a:p>
            <a:r>
              <a:rPr lang="tr-TR" sz="3200" dirty="0"/>
              <a:t>Özellikle ergenlik döneminde sınırların karşılıklı iş birliği içinde uygulanabilmesi için öncelikle aradaki ilişkiyi, bağı güçlendirmek gerekir.</a:t>
            </a:r>
            <a:br>
              <a:rPr lang="tr-TR" sz="3200" dirty="0"/>
            </a:br>
            <a:endParaRPr lang="tr-TR" sz="3200" dirty="0"/>
          </a:p>
        </p:txBody>
      </p:sp>
      <p:sp>
        <p:nvSpPr>
          <p:cNvPr id="10" name="Metin Yer Tutucusu 9">
            <a:extLst>
              <a:ext uri="{FF2B5EF4-FFF2-40B4-BE49-F238E27FC236}">
                <a16:creationId xmlns:a16="http://schemas.microsoft.com/office/drawing/2014/main" id="{FA47ED29-D9DA-9DC6-8B43-80EC2A2E5B50}"/>
              </a:ext>
            </a:extLst>
          </p:cNvPr>
          <p:cNvSpPr>
            <a:spLocks noGrp="1"/>
          </p:cNvSpPr>
          <p:nvPr>
            <p:ph type="body" sz="quarter" idx="10"/>
          </p:nvPr>
        </p:nvSpPr>
        <p:spPr>
          <a:xfrm>
            <a:off x="1272538" y="2136567"/>
            <a:ext cx="941832" cy="1936750"/>
          </a:xfrm>
        </p:spPr>
        <p:txBody>
          <a:bodyPr rtlCol="0"/>
          <a:lstStyle/>
          <a:p>
            <a:pPr rtl="0"/>
            <a:r>
              <a:rPr lang="tr-TR" dirty="0"/>
              <a:t>“</a:t>
            </a:r>
          </a:p>
        </p:txBody>
      </p:sp>
      <p:sp>
        <p:nvSpPr>
          <p:cNvPr id="11" name="Metin Yer Tutucusu 10">
            <a:extLst>
              <a:ext uri="{FF2B5EF4-FFF2-40B4-BE49-F238E27FC236}">
                <a16:creationId xmlns:a16="http://schemas.microsoft.com/office/drawing/2014/main" id="{CB634FAD-36DD-9FB0-7030-266A29178C42}"/>
              </a:ext>
            </a:extLst>
          </p:cNvPr>
          <p:cNvSpPr>
            <a:spLocks noGrp="1"/>
          </p:cNvSpPr>
          <p:nvPr>
            <p:ph type="body" sz="quarter" idx="11"/>
          </p:nvPr>
        </p:nvSpPr>
        <p:spPr>
          <a:xfrm>
            <a:off x="9853100" y="3189069"/>
            <a:ext cx="945473" cy="1936750"/>
          </a:xfrm>
        </p:spPr>
        <p:txBody>
          <a:bodyPr rtlCol="0"/>
          <a:lstStyle/>
          <a:p>
            <a:pPr rtl="0"/>
            <a:r>
              <a:rPr lang="tr-TR" dirty="0"/>
              <a:t>”</a:t>
            </a:r>
          </a:p>
        </p:txBody>
      </p:sp>
    </p:spTree>
    <p:extLst>
      <p:ext uri="{BB962C8B-B14F-4D97-AF65-F5344CB8AC3E}">
        <p14:creationId xmlns:p14="http://schemas.microsoft.com/office/powerpoint/2010/main" val="156398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8B5612-CEC1-AA90-31C5-D3ABB0D37D5F}"/>
              </a:ext>
            </a:extLst>
          </p:cNvPr>
          <p:cNvSpPr>
            <a:spLocks noGrp="1"/>
          </p:cNvSpPr>
          <p:nvPr>
            <p:ph idx="1"/>
          </p:nvPr>
        </p:nvSpPr>
        <p:spPr>
          <a:xfrm>
            <a:off x="2223516" y="2294467"/>
            <a:ext cx="7744968" cy="3054773"/>
          </a:xfrm>
        </p:spPr>
        <p:txBody>
          <a:bodyPr/>
          <a:lstStyle/>
          <a:p>
            <a:r>
              <a:rPr lang="tr-TR" dirty="0"/>
              <a:t>Ebeveynler sınır koyarken çocukla aralarındaki güvenli ilişkiye zarar vermemeleri gerekir.  Güvenli ilişkinin ve iletişimin korunması büyük önem taşımaktadır. Eğer ebeveynle çocuk arasında güvenli bir ilişki iletişim yoksa sınır koyma davranışının da olumlu sonuçlanması beklenemez.</a:t>
            </a:r>
          </a:p>
        </p:txBody>
      </p:sp>
      <p:sp>
        <p:nvSpPr>
          <p:cNvPr id="4" name="Alt Bilgi Yer Tutucusu 3">
            <a:extLst>
              <a:ext uri="{FF2B5EF4-FFF2-40B4-BE49-F238E27FC236}">
                <a16:creationId xmlns:a16="http://schemas.microsoft.com/office/drawing/2014/main" id="{0EE02980-827C-1457-51E4-B87C52C6D437}"/>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CEB4F57B-01EA-5D4A-6C0C-CB960C4E4DF4}"/>
              </a:ext>
            </a:extLst>
          </p:cNvPr>
          <p:cNvSpPr>
            <a:spLocks noGrp="1"/>
          </p:cNvSpPr>
          <p:nvPr>
            <p:ph type="sldNum" sz="quarter" idx="11"/>
          </p:nvPr>
        </p:nvSpPr>
        <p:spPr/>
        <p:txBody>
          <a:bodyPr/>
          <a:lstStyle/>
          <a:p>
            <a:pPr rtl="0"/>
            <a:fld id="{294A09A9-5501-47C1-A89A-A340965A2BE2}" type="slidenum">
              <a:rPr lang="tr-TR" noProof="0" smtClean="0"/>
              <a:pPr rtl="0"/>
              <a:t>9</a:t>
            </a:fld>
            <a:endParaRPr lang="tr-TR" noProof="0"/>
          </a:p>
        </p:txBody>
      </p:sp>
    </p:spTree>
    <p:extLst>
      <p:ext uri="{BB962C8B-B14F-4D97-AF65-F5344CB8AC3E}">
        <p14:creationId xmlns:p14="http://schemas.microsoft.com/office/powerpoint/2010/main" val="359993983"/>
      </p:ext>
    </p:extLst>
  </p:cSld>
  <p:clrMapOvr>
    <a:masterClrMapping/>
  </p:clrMapOvr>
</p:sld>
</file>

<file path=ppt/theme/theme1.xml><?xml version="1.0" encoding="utf-8"?>
<a:theme xmlns:a="http://schemas.openxmlformats.org/drawingml/2006/main" name="Ofis Teması">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3_TF56410444_Win32" id="{D77CA451-B1EE-4EF3-A16C-418AB537606B}" vid="{EAF6AE2C-614D-48E5-B9C0-E4EC18E6DCDD}"/>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sharepoint/v3"/>
    <ds:schemaRef ds:uri="230e9df3-be65-4c73-a93b-d1236ebd677e"/>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{3FE1770C-4BB8-4442-A64B-906768E8DEB1}tf56410444_win32</Template>
  <TotalTime>140</TotalTime>
  <Words>1764</Words>
  <Application>Microsoft Office PowerPoint</Application>
  <PresentationFormat>Geniş ekran</PresentationFormat>
  <Paragraphs>201</Paragraphs>
  <Slides>37</Slides>
  <Notes>7</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37</vt:i4>
      </vt:variant>
    </vt:vector>
  </HeadingPairs>
  <TitlesOfParts>
    <vt:vector size="48" baseType="lpstr">
      <vt:lpstr>Arial</vt:lpstr>
      <vt:lpstr>Baskerville</vt:lpstr>
      <vt:lpstr>Calibri</vt:lpstr>
      <vt:lpstr>Calibri Light</vt:lpstr>
      <vt:lpstr>Gill Sans Light</vt:lpstr>
      <vt:lpstr>Gill Sans Nova</vt:lpstr>
      <vt:lpstr>Gill Sans Nova Light</vt:lpstr>
      <vt:lpstr>Open Sans</vt:lpstr>
      <vt:lpstr>Times New Roman</vt:lpstr>
      <vt:lpstr>Wingdings</vt:lpstr>
      <vt:lpstr>Ofis Teması</vt:lpstr>
      <vt:lpstr>ÇOCUKLARA SINIR KOYMAK</vt:lpstr>
      <vt:lpstr>Sunum içeriği</vt:lpstr>
      <vt:lpstr>PowerPoint Sunusu</vt:lpstr>
      <vt:lpstr>Sınır koyma nedir?</vt:lpstr>
      <vt:lpstr>PowerPoint Sunusu</vt:lpstr>
      <vt:lpstr>Sınırlar neden önemlidir?</vt:lpstr>
      <vt:lpstr>Sınır koymanın önemi nedir?</vt:lpstr>
      <vt:lpstr>Özellikle ergenlik döneminde sınırların karşılıklı iş birliği içinde uygulanabilmesi için öncelikle aradaki ilişkiyi, bağı güçlendirmek gerekir. </vt:lpstr>
      <vt:lpstr>PowerPoint Sunusu</vt:lpstr>
      <vt:lpstr>Çocuklar sınırlara neden ihtiyaç duyarlar?</vt:lpstr>
      <vt:lpstr>Çocuklar sınırlara neden ihtiyaç duyarlar?</vt:lpstr>
      <vt:lpstr>Sınırlar onaylanan-kabul gören davranışları tanımlar.</vt:lpstr>
      <vt:lpstr>Sınırlar ilişkileri tanımlar.</vt:lpstr>
      <vt:lpstr>Sınırlar güvenlik sağlar.</vt:lpstr>
      <vt:lpstr>Sınır belirleme dinamik bir süreçtir.</vt:lpstr>
      <vt:lpstr>Çocuklar kuralları nasıl öğrenir?</vt:lpstr>
      <vt:lpstr>PowerPoint Sunusu</vt:lpstr>
      <vt:lpstr>PowerPoint Sunusu</vt:lpstr>
      <vt:lpstr>PowerPoint Sunusu</vt:lpstr>
      <vt:lpstr>Sınır koymanın yararları nelerdir?</vt:lpstr>
      <vt:lpstr>3 Metod</vt:lpstr>
      <vt:lpstr>PowerPoint Sunusu</vt:lpstr>
      <vt:lpstr>PowerPoint Sunusu</vt:lpstr>
      <vt:lpstr>PowerPoint Sunusu</vt:lpstr>
      <vt:lpstr>Ergenlere sınır koyma</vt:lpstr>
      <vt:lpstr>Yöntemleri ergenlere göre ayarlama</vt:lpstr>
      <vt:lpstr>Temel kuralların yeniden belirlenmesi</vt:lpstr>
      <vt:lpstr>Ev işleri</vt:lpstr>
      <vt:lpstr>Ev ödevleri</vt:lpstr>
      <vt:lpstr>Sınırlarımız;</vt:lpstr>
      <vt:lpstr>Aile içi etkisiz iletişim dinamikleri</vt:lpstr>
      <vt:lpstr>Etkisiz sözel mesaj örnekleri</vt:lpstr>
      <vt:lpstr>Etkisiz davranışsal mesaj örnekleri</vt:lpstr>
      <vt:lpstr>Sınır Seçenek Sunma Örnekleri</vt:lpstr>
      <vt:lpstr>Sınır Seçenek Sunma Örnekleri</vt:lpstr>
      <vt:lpstr>Sınır Seçenek Sunma Örnekleri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SINIR KOYMA</dc:title>
  <dc:creator>Gürhan Günel AK</dc:creator>
  <cp:lastModifiedBy>PC</cp:lastModifiedBy>
  <cp:revision>10</cp:revision>
  <dcterms:created xsi:type="dcterms:W3CDTF">2023-07-17T10:54:24Z</dcterms:created>
  <dcterms:modified xsi:type="dcterms:W3CDTF">2023-09-06T07:54:09Z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