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Arimo"/>
      <p:regular r:id="rId22"/>
      <p:bold r:id="rId23"/>
      <p:italic r:id="rId24"/>
      <p:boldItalic r:id="rId25"/>
    </p:embeddedFont>
    <p:embeddedFont>
      <p:font typeface="Abril Fatface"/>
      <p:regular r:id="rId26"/>
    </p:embeddedFont>
    <p:embeddedFont>
      <p:font typeface="Overpass"/>
      <p:regular r:id="rId27"/>
      <p:bold r:id="rId28"/>
      <p:italic r:id="rId29"/>
      <p:boldItalic r:id="rId30"/>
    </p:embeddedFont>
    <p:embeddedFont>
      <p:font typeface="Forum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2" roundtripDataSignature="AMtx7miT6Dlj8PiTJq76/SroOux6vEFO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rimo-regular.fntdata"/><Relationship Id="rId21" Type="http://schemas.openxmlformats.org/officeDocument/2006/relationships/slide" Target="slides/slide16.xml"/><Relationship Id="rId24" Type="http://schemas.openxmlformats.org/officeDocument/2006/relationships/font" Target="fonts/Arimo-italic.fntdata"/><Relationship Id="rId23" Type="http://schemas.openxmlformats.org/officeDocument/2006/relationships/font" Target="fonts/Arim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brilFatface-regular.fntdata"/><Relationship Id="rId25" Type="http://schemas.openxmlformats.org/officeDocument/2006/relationships/font" Target="fonts/Arimo-boldItalic.fntdata"/><Relationship Id="rId28" Type="http://schemas.openxmlformats.org/officeDocument/2006/relationships/font" Target="fonts/Overpass-bold.fntdata"/><Relationship Id="rId27" Type="http://schemas.openxmlformats.org/officeDocument/2006/relationships/font" Target="fonts/Overpas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verpas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orum-regular.fntdata"/><Relationship Id="rId30" Type="http://schemas.openxmlformats.org/officeDocument/2006/relationships/font" Target="fonts/Overpas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9.png"/><Relationship Id="rId13" Type="http://schemas.openxmlformats.org/officeDocument/2006/relationships/image" Target="../media/image7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6.png"/><Relationship Id="rId4" Type="http://schemas.openxmlformats.org/officeDocument/2006/relationships/image" Target="../media/image62.png"/><Relationship Id="rId5" Type="http://schemas.openxmlformats.org/officeDocument/2006/relationships/image" Target="../media/image59.png"/><Relationship Id="rId6" Type="http://schemas.openxmlformats.org/officeDocument/2006/relationships/image" Target="../media/image5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5.png"/><Relationship Id="rId4" Type="http://schemas.openxmlformats.org/officeDocument/2006/relationships/image" Target="../media/image61.png"/><Relationship Id="rId5" Type="http://schemas.openxmlformats.org/officeDocument/2006/relationships/image" Target="../media/image17.png"/><Relationship Id="rId6" Type="http://schemas.openxmlformats.org/officeDocument/2006/relationships/image" Target="../media/image69.png"/><Relationship Id="rId7" Type="http://schemas.openxmlformats.org/officeDocument/2006/relationships/image" Target="../media/image60.png"/><Relationship Id="rId8" Type="http://schemas.openxmlformats.org/officeDocument/2006/relationships/image" Target="../media/image7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4.png"/><Relationship Id="rId4" Type="http://schemas.openxmlformats.org/officeDocument/2006/relationships/image" Target="../media/image66.png"/><Relationship Id="rId5" Type="http://schemas.openxmlformats.org/officeDocument/2006/relationships/image" Target="../media/image22.png"/><Relationship Id="rId6" Type="http://schemas.openxmlformats.org/officeDocument/2006/relationships/image" Target="../media/image6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4.png"/><Relationship Id="rId4" Type="http://schemas.openxmlformats.org/officeDocument/2006/relationships/image" Target="../media/image67.png"/><Relationship Id="rId5" Type="http://schemas.openxmlformats.org/officeDocument/2006/relationships/image" Target="../media/image71.png"/><Relationship Id="rId6" Type="http://schemas.openxmlformats.org/officeDocument/2006/relationships/image" Target="../media/image8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3.png"/><Relationship Id="rId4" Type="http://schemas.openxmlformats.org/officeDocument/2006/relationships/image" Target="../media/image84.png"/><Relationship Id="rId5" Type="http://schemas.openxmlformats.org/officeDocument/2006/relationships/image" Target="../media/image72.png"/><Relationship Id="rId6" Type="http://schemas.openxmlformats.org/officeDocument/2006/relationships/image" Target="../media/image63.png"/><Relationship Id="rId7" Type="http://schemas.openxmlformats.org/officeDocument/2006/relationships/image" Target="../media/image76.png"/><Relationship Id="rId8" Type="http://schemas.openxmlformats.org/officeDocument/2006/relationships/image" Target="../media/image6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78.png"/><Relationship Id="rId5" Type="http://schemas.openxmlformats.org/officeDocument/2006/relationships/image" Target="../media/image17.png"/><Relationship Id="rId6" Type="http://schemas.openxmlformats.org/officeDocument/2006/relationships/image" Target="../media/image23.png"/><Relationship Id="rId7" Type="http://schemas.openxmlformats.org/officeDocument/2006/relationships/image" Target="../media/image74.jpg"/><Relationship Id="rId8" Type="http://schemas.openxmlformats.org/officeDocument/2006/relationships/image" Target="../media/image82.jp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77.png"/><Relationship Id="rId1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17.png"/><Relationship Id="rId5" Type="http://schemas.openxmlformats.org/officeDocument/2006/relationships/image" Target="../media/image86.png"/><Relationship Id="rId6" Type="http://schemas.openxmlformats.org/officeDocument/2006/relationships/image" Target="../media/image85.png"/><Relationship Id="rId7" Type="http://schemas.openxmlformats.org/officeDocument/2006/relationships/image" Target="../media/image83.png"/><Relationship Id="rId8" Type="http://schemas.openxmlformats.org/officeDocument/2006/relationships/image" Target="../media/image7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Relationship Id="rId7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25.png"/><Relationship Id="rId7" Type="http://schemas.openxmlformats.org/officeDocument/2006/relationships/image" Target="../media/image29.png"/><Relationship Id="rId8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9" Type="http://schemas.openxmlformats.org/officeDocument/2006/relationships/image" Target="../media/image24.jp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26.png"/><Relationship Id="rId8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3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37.png"/><Relationship Id="rId9" Type="http://schemas.openxmlformats.org/officeDocument/2006/relationships/image" Target="../media/image52.png"/><Relationship Id="rId5" Type="http://schemas.openxmlformats.org/officeDocument/2006/relationships/image" Target="../media/image17.png"/><Relationship Id="rId6" Type="http://schemas.openxmlformats.org/officeDocument/2006/relationships/image" Target="../media/image35.png"/><Relationship Id="rId7" Type="http://schemas.openxmlformats.org/officeDocument/2006/relationships/image" Target="../media/image32.png"/><Relationship Id="rId8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jpg"/><Relationship Id="rId10" Type="http://schemas.openxmlformats.org/officeDocument/2006/relationships/image" Target="../media/image39.png"/><Relationship Id="rId13" Type="http://schemas.openxmlformats.org/officeDocument/2006/relationships/image" Target="../media/image42.jpg"/><Relationship Id="rId1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Relationship Id="rId4" Type="http://schemas.openxmlformats.org/officeDocument/2006/relationships/image" Target="../media/image46.png"/><Relationship Id="rId9" Type="http://schemas.openxmlformats.org/officeDocument/2006/relationships/image" Target="../media/image17.png"/><Relationship Id="rId15" Type="http://schemas.openxmlformats.org/officeDocument/2006/relationships/image" Target="../media/image49.jpg"/><Relationship Id="rId14" Type="http://schemas.openxmlformats.org/officeDocument/2006/relationships/image" Target="../media/image51.jpg"/><Relationship Id="rId5" Type="http://schemas.openxmlformats.org/officeDocument/2006/relationships/image" Target="../media/image41.png"/><Relationship Id="rId6" Type="http://schemas.openxmlformats.org/officeDocument/2006/relationships/image" Target="../media/image43.png"/><Relationship Id="rId7" Type="http://schemas.openxmlformats.org/officeDocument/2006/relationships/image" Target="../media/image45.png"/><Relationship Id="rId8" Type="http://schemas.openxmlformats.org/officeDocument/2006/relationships/image" Target="../media/image4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48.png"/><Relationship Id="rId7" Type="http://schemas.openxmlformats.org/officeDocument/2006/relationships/image" Target="../media/image5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54.png"/><Relationship Id="rId9" Type="http://schemas.openxmlformats.org/officeDocument/2006/relationships/image" Target="../media/image57.jpg"/><Relationship Id="rId5" Type="http://schemas.openxmlformats.org/officeDocument/2006/relationships/image" Target="../media/image53.png"/><Relationship Id="rId6" Type="http://schemas.openxmlformats.org/officeDocument/2006/relationships/image" Target="../media/image29.png"/><Relationship Id="rId7" Type="http://schemas.openxmlformats.org/officeDocument/2006/relationships/image" Target="../media/image55.png"/><Relationship Id="rId8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3C3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430336">
            <a:off x="13380071" y="6114588"/>
            <a:ext cx="4150636" cy="48489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308027" y="1585717"/>
            <a:ext cx="17643870" cy="3267358"/>
            <a:chOff x="0" y="-979763"/>
            <a:chExt cx="23525160" cy="4356477"/>
          </a:xfrm>
        </p:grpSpPr>
        <p:sp>
          <p:nvSpPr>
            <p:cNvPr id="86" name="Google Shape;86;p1"/>
            <p:cNvSpPr txBox="1"/>
            <p:nvPr/>
          </p:nvSpPr>
          <p:spPr>
            <a:xfrm>
              <a:off x="37433" y="-979763"/>
              <a:ext cx="23487727" cy="244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333"/>
                <a:buFont typeface="Arial"/>
                <a:buNone/>
              </a:pPr>
              <a:r>
                <a:rPr b="0" i="0" lang="en-US" sz="12333" u="none" cap="none" strike="noStrike">
                  <a:solidFill>
                    <a:srgbClr val="FEF1EB"/>
                  </a:solidFill>
                  <a:latin typeface="Arial"/>
                  <a:ea typeface="Arial"/>
                  <a:cs typeface="Arial"/>
                  <a:sym typeface="Arial"/>
                </a:rPr>
                <a:t>ANNE BABA TUTUMLARI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2643562"/>
              <a:ext cx="23487727" cy="733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36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2997" y="-174957"/>
            <a:ext cx="4106193" cy="380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1981240" y="8135456"/>
            <a:ext cx="2216174" cy="34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-36627" y="5833813"/>
            <a:ext cx="2104205" cy="4367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569397">
            <a:off x="12637789" y="440706"/>
            <a:ext cx="5571799" cy="282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287180" y="7694765"/>
            <a:ext cx="2021584" cy="215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31354" y="8737670"/>
            <a:ext cx="1067368" cy="111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529027" y="257146"/>
            <a:ext cx="1398994" cy="562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013283" y="8671772"/>
            <a:ext cx="820810" cy="80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36627" y="0"/>
            <a:ext cx="3525309" cy="392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099749" y="6664297"/>
            <a:ext cx="2032350" cy="17296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3450149" y="8539066"/>
            <a:ext cx="113877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E41E26"/>
                </a:solidFill>
                <a:latin typeface="Abril Fatface"/>
                <a:ea typeface="Abril Fatface"/>
                <a:cs typeface="Abril Fatface"/>
                <a:sym typeface="Abril Fatface"/>
              </a:rPr>
              <a:t>KASTAMONU İL MİLLİ EĞİTİM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E41E26"/>
                </a:solidFill>
                <a:latin typeface="Abril Fatface"/>
                <a:ea typeface="Abril Fatface"/>
                <a:cs typeface="Abril Fatface"/>
                <a:sym typeface="Abril Fatface"/>
              </a:rPr>
              <a:t>MÜDÜRLÜĞÜ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3C36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82" y="377877"/>
            <a:ext cx="3518646" cy="302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7254" y="181013"/>
            <a:ext cx="3686370" cy="294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82552" y="2348132"/>
            <a:ext cx="1011087" cy="105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"/>
          <p:cNvPicPr preferRelativeResize="0"/>
          <p:nvPr/>
        </p:nvPicPr>
        <p:blipFill rotWithShape="1">
          <a:blip r:embed="rId6">
            <a:alphaModFix/>
          </a:blip>
          <a:srcRect b="0" l="1980" r="1981" t="0"/>
          <a:stretch/>
        </p:blipFill>
        <p:spPr>
          <a:xfrm>
            <a:off x="9831969" y="4158362"/>
            <a:ext cx="7427331" cy="509993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0"/>
          <p:cNvSpPr txBox="1"/>
          <p:nvPr/>
        </p:nvSpPr>
        <p:spPr>
          <a:xfrm>
            <a:off x="8753624" y="1651333"/>
            <a:ext cx="8505676" cy="963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0" i="0" lang="en-US" sz="5199" u="none" cap="none" strike="noStrike">
                <a:solidFill>
                  <a:srgbClr val="FEF1EB"/>
                </a:solidFill>
                <a:latin typeface="Arial"/>
                <a:ea typeface="Arial"/>
                <a:cs typeface="Arial"/>
                <a:sym typeface="Arial"/>
              </a:rPr>
              <a:t>Tutarsız ve Kararsız Tutum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 rot="-1167158">
            <a:off x="805778" y="3555259"/>
            <a:ext cx="5641101" cy="89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0" i="0" lang="en-US" sz="5199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"Artık büyüdün 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 rot="1291447">
            <a:off x="1054878" y="6765855"/>
            <a:ext cx="5804650" cy="1820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0" i="0" lang="en-US" sz="5199" u="none" cap="none" strike="noStrike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"Kocaman kız/adam oldun"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 rot="1209907">
            <a:off x="3844751" y="5044586"/>
            <a:ext cx="5935433" cy="1545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E8BB2B"/>
                </a:solidFill>
                <a:latin typeface="Arial"/>
                <a:ea typeface="Arial"/>
                <a:cs typeface="Arial"/>
                <a:sym typeface="Arial"/>
              </a:rPr>
              <a:t>"Sen anlamazsın daha yaşın küçük"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1EB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/>
          <p:nvPr/>
        </p:nvSpPr>
        <p:spPr>
          <a:xfrm>
            <a:off x="286660" y="1241773"/>
            <a:ext cx="8584069" cy="3587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193C36"/>
                </a:solidFill>
                <a:latin typeface="Arial"/>
                <a:ea typeface="Arial"/>
                <a:cs typeface="Arial"/>
                <a:sym typeface="Arial"/>
              </a:rPr>
              <a:t>Tutarsız ve Kararsız Tutumun Çocuk Üzerinde Etkisi</a:t>
            </a:r>
            <a:endParaRPr b="0" i="0" sz="8000" u="none" cap="none" strike="noStrike">
              <a:solidFill>
                <a:srgbClr val="193C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12966" y="374815"/>
            <a:ext cx="1331989" cy="130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00" y="7785943"/>
            <a:ext cx="1682886" cy="179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8700" y="374815"/>
            <a:ext cx="864962" cy="90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567301">
            <a:off x="6642451" y="398507"/>
            <a:ext cx="2647398" cy="2568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97479" y="5458517"/>
            <a:ext cx="4654853" cy="465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8">
            <a:alphaModFix/>
          </a:blip>
          <a:srcRect b="5527" l="0" r="0" t="230"/>
          <a:stretch/>
        </p:blipFill>
        <p:spPr>
          <a:xfrm>
            <a:off x="10127910" y="1199205"/>
            <a:ext cx="6155192" cy="442981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9143999" y="6022640"/>
            <a:ext cx="8800955" cy="3822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0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Karar vermekte zorluk yaşama karar verememe</a:t>
            </a:r>
            <a:endParaRPr b="1" i="0" sz="3600" u="none" cap="none" strike="noStrike">
              <a:solidFill>
                <a:srgbClr val="004A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0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Kurallara uymama/esnek olan ebeveyni örnek gösterme</a:t>
            </a:r>
            <a:endParaRPr b="1" i="0" sz="3600" u="none" cap="none" strike="noStrike">
              <a:solidFill>
                <a:srgbClr val="004A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0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Gelişmemiş iyi kötü kavramı</a:t>
            </a:r>
            <a:endParaRPr b="1" i="0" sz="3600" u="none" cap="none" strike="noStrike">
              <a:solidFill>
                <a:srgbClr val="004AA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3C36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39614" y="9301909"/>
            <a:ext cx="3119064" cy="6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1057"/>
            <a:ext cx="3049637" cy="174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982919" y="531173"/>
            <a:ext cx="2038326" cy="188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2"/>
          <p:cNvPicPr preferRelativeResize="0"/>
          <p:nvPr/>
        </p:nvPicPr>
        <p:blipFill rotWithShape="1">
          <a:blip r:embed="rId6">
            <a:alphaModFix/>
          </a:blip>
          <a:srcRect b="7537" l="2976" r="3209" t="7536"/>
          <a:stretch/>
        </p:blipFill>
        <p:spPr>
          <a:xfrm>
            <a:off x="1028700" y="2836437"/>
            <a:ext cx="9132661" cy="662045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403515" y="1331487"/>
            <a:ext cx="15543177" cy="150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99"/>
              <a:buFont typeface="Arial"/>
              <a:buNone/>
            </a:pPr>
            <a:r>
              <a:rPr b="0" i="0" lang="en-US" sz="8999" u="none" cap="none" strike="noStrike">
                <a:solidFill>
                  <a:srgbClr val="FEF1EB"/>
                </a:solidFill>
                <a:latin typeface="Arial"/>
                <a:ea typeface="Arial"/>
                <a:cs typeface="Arial"/>
                <a:sym typeface="Arial"/>
              </a:rPr>
              <a:t>Mükemmeliyetçi Tutum</a:t>
            </a:r>
            <a:endParaRPr b="0" i="0" sz="8999" u="none" cap="none" strike="noStrike">
              <a:solidFill>
                <a:srgbClr val="FEF1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11041074" y="7674454"/>
            <a:ext cx="5617604" cy="407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10263319" y="2836437"/>
            <a:ext cx="5617500" cy="19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0" i="0" lang="en-US" sz="5199" u="none" cap="none" strike="noStrike">
                <a:solidFill>
                  <a:srgbClr val="E41E26"/>
                </a:solidFill>
                <a:latin typeface="Arial"/>
                <a:ea typeface="Arial"/>
                <a:cs typeface="Arial"/>
                <a:sym typeface="Arial"/>
              </a:rPr>
              <a:t>Neden 100 değil de 99 aldın!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13539614" y="4922589"/>
            <a:ext cx="4682618" cy="3668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0" i="0" lang="en-US" sz="5199" u="none" cap="none" strike="noStrike">
                <a:solidFill>
                  <a:srgbClr val="E8BB2B"/>
                </a:solidFill>
                <a:latin typeface="Arial"/>
                <a:ea typeface="Arial"/>
                <a:cs typeface="Arial"/>
                <a:sym typeface="Arial"/>
              </a:rPr>
              <a:t>Benim çocuğum hep en iyisini yapmalı!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1EB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07942" y="4049824"/>
            <a:ext cx="3458096" cy="3850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63880" y="5100992"/>
            <a:ext cx="794027" cy="99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499" y="2514115"/>
            <a:ext cx="1434749" cy="140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3"/>
          <p:cNvPicPr preferRelativeResize="0"/>
          <p:nvPr/>
        </p:nvPicPr>
        <p:blipFill rotWithShape="1">
          <a:blip r:embed="rId6">
            <a:alphaModFix/>
          </a:blip>
          <a:srcRect b="6472" l="0" r="0" t="0"/>
          <a:stretch/>
        </p:blipFill>
        <p:spPr>
          <a:xfrm>
            <a:off x="187443" y="4078839"/>
            <a:ext cx="4822787" cy="308444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/>
        </p:nvSpPr>
        <p:spPr>
          <a:xfrm>
            <a:off x="645499" y="203805"/>
            <a:ext cx="16613801" cy="2473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008037"/>
                </a:solidFill>
                <a:latin typeface="Arial"/>
                <a:ea typeface="Arial"/>
                <a:cs typeface="Arial"/>
                <a:sym typeface="Arial"/>
              </a:rPr>
              <a:t>Mükemmeliyetçi Tutumun Çocuk Üzerinde Etkisi</a:t>
            </a:r>
            <a:endParaRPr b="0" i="0" sz="8000" u="none" cap="none" strike="noStrike">
              <a:solidFill>
                <a:srgbClr val="0080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2598837" y="3113671"/>
            <a:ext cx="13090200" cy="19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0" i="0" lang="en-US" sz="5199" u="none" cap="none" strike="noStrike">
                <a:solidFill>
                  <a:srgbClr val="193C36"/>
                </a:solidFill>
                <a:latin typeface="Arial"/>
                <a:ea typeface="Arial"/>
                <a:cs typeface="Arial"/>
                <a:sym typeface="Arial"/>
              </a:rPr>
              <a:t>   </a:t>
            </a:r>
            <a:r>
              <a:rPr b="0" i="0" lang="en-US" sz="5199" u="none" cap="none" strike="noStrike">
                <a:solidFill>
                  <a:srgbClr val="193C36"/>
                </a:solidFill>
                <a:latin typeface="Arimo"/>
                <a:ea typeface="Arimo"/>
                <a:cs typeface="Arimo"/>
                <a:sym typeface="Arimo"/>
              </a:rPr>
              <a:t>Kendini önemsiz ve değersiz hissetme</a:t>
            </a:r>
            <a:endParaRPr b="0" i="0" sz="5199" u="none" cap="none" strike="noStrike">
              <a:solidFill>
                <a:srgbClr val="193C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t/>
            </a:r>
            <a:endParaRPr b="0" i="0" sz="5199" u="none" cap="none" strike="noStrike">
              <a:solidFill>
                <a:srgbClr val="193C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3"/>
          <p:cNvSpPr txBox="1"/>
          <p:nvPr/>
        </p:nvSpPr>
        <p:spPr>
          <a:xfrm>
            <a:off x="3346664" y="4196436"/>
            <a:ext cx="13090327" cy="28084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0" i="0" lang="en-US" sz="5199" u="none" cap="none" strike="noStrike">
                <a:solidFill>
                  <a:srgbClr val="193C36"/>
                </a:solidFill>
                <a:latin typeface="Arial"/>
                <a:ea typeface="Arial"/>
                <a:cs typeface="Arial"/>
                <a:sym typeface="Arial"/>
              </a:rPr>
              <a:t>   </a:t>
            </a:r>
            <a:r>
              <a:rPr b="0" i="0" lang="en-US" sz="5199" u="none" cap="none" strike="noStrike">
                <a:solidFill>
                  <a:srgbClr val="193C36"/>
                </a:solidFill>
                <a:latin typeface="Arimo"/>
                <a:ea typeface="Arimo"/>
                <a:cs typeface="Arimo"/>
                <a:sym typeface="Arimo"/>
              </a:rPr>
              <a:t>Hayal kırıklığı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16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193C36"/>
                </a:solidFill>
                <a:latin typeface="Arimo"/>
                <a:ea typeface="Arimo"/>
                <a:cs typeface="Arimo"/>
                <a:sym typeface="Arimo"/>
              </a:rPr>
              <a:t>   Aşağılık duygusu</a:t>
            </a:r>
            <a:endParaRPr b="0" i="0" sz="4800" u="none" cap="none" strike="noStrike">
              <a:solidFill>
                <a:srgbClr val="193C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6065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93C3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3346664" y="6171933"/>
            <a:ext cx="13090327" cy="28084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0" i="0" lang="en-US" sz="5199" u="none" cap="none" strike="noStrike">
                <a:solidFill>
                  <a:srgbClr val="193C36"/>
                </a:solidFill>
                <a:latin typeface="Arial"/>
                <a:ea typeface="Arial"/>
                <a:cs typeface="Arial"/>
                <a:sym typeface="Arial"/>
              </a:rPr>
              <a:t>   </a:t>
            </a:r>
            <a:r>
              <a:rPr b="0" i="0" lang="en-US" sz="5199" u="none" cap="none" strike="noStrike">
                <a:solidFill>
                  <a:srgbClr val="193C36"/>
                </a:solidFill>
                <a:latin typeface="Arimo"/>
                <a:ea typeface="Arimo"/>
                <a:cs typeface="Arimo"/>
                <a:sym typeface="Arimo"/>
              </a:rPr>
              <a:t>Okul ve ders başarısızlığı</a:t>
            </a:r>
            <a:endParaRPr b="0" i="0" sz="5199" u="none" cap="none" strike="noStrike">
              <a:solidFill>
                <a:srgbClr val="193C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347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193C36"/>
                </a:solidFill>
                <a:latin typeface="Arimo"/>
                <a:ea typeface="Arimo"/>
                <a:cs typeface="Arimo"/>
                <a:sym typeface="Arimo"/>
              </a:rPr>
              <a:t>   Karşılaştırılmalarda uzaklaşmalar</a:t>
            </a:r>
            <a:endParaRPr b="0" i="0" sz="5400" u="none" cap="none" strike="noStrike">
              <a:solidFill>
                <a:srgbClr val="193C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6065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93C36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1EB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739691">
            <a:off x="7989011" y="607100"/>
            <a:ext cx="4058405" cy="1889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66759" y="5982067"/>
            <a:ext cx="3763586" cy="419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4000" y="571649"/>
            <a:ext cx="874214" cy="91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001397" y="4875338"/>
            <a:ext cx="3781774" cy="26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286380" y="1673753"/>
            <a:ext cx="5441417" cy="571252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4"/>
          <p:cNvSpPr txBox="1"/>
          <p:nvPr/>
        </p:nvSpPr>
        <p:spPr>
          <a:xfrm>
            <a:off x="1028700" y="3784600"/>
            <a:ext cx="10257680" cy="13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193C36"/>
                </a:solidFill>
                <a:latin typeface="Arial"/>
                <a:ea typeface="Arial"/>
                <a:cs typeface="Arial"/>
                <a:sym typeface="Arial"/>
              </a:rPr>
              <a:t>Demokratik Tutum</a:t>
            </a:r>
            <a:endParaRPr b="0" i="0" sz="8000" u="none" cap="none" strike="noStrike">
              <a:solidFill>
                <a:srgbClr val="193C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4"/>
          <p:cNvSpPr txBox="1"/>
          <p:nvPr/>
        </p:nvSpPr>
        <p:spPr>
          <a:xfrm>
            <a:off x="1028700" y="6376206"/>
            <a:ext cx="6775049" cy="540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7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571475" y="5499688"/>
            <a:ext cx="10714905" cy="3668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0" i="0" lang="en-US" sz="5199" u="none" cap="none" strike="noStrike">
                <a:solidFill>
                  <a:srgbClr val="FF914D"/>
                </a:solidFill>
                <a:latin typeface="Arial"/>
                <a:ea typeface="Arial"/>
                <a:cs typeface="Arial"/>
                <a:sym typeface="Arial"/>
              </a:rPr>
              <a:t>"Kararlarının sorumluluğu sana ait ama ihtiyaç duyarsan ben buradayım."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t/>
            </a:r>
            <a:endParaRPr b="0" i="0" sz="5199" u="none" cap="none" strike="noStrike">
              <a:solidFill>
                <a:srgbClr val="FF91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2074" y="902432"/>
            <a:ext cx="2323626" cy="243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1EB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9927"/>
            <a:ext cx="3172862" cy="377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862535">
            <a:off x="14945719" y="6367284"/>
            <a:ext cx="2594329" cy="296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36377" y="3815103"/>
            <a:ext cx="874214" cy="91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4630" y="3815103"/>
            <a:ext cx="2031097" cy="216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5"/>
          <p:cNvPicPr preferRelativeResize="0"/>
          <p:nvPr/>
        </p:nvPicPr>
        <p:blipFill rotWithShape="1">
          <a:blip r:embed="rId7">
            <a:alphaModFix/>
          </a:blip>
          <a:srcRect b="0" l="0" r="4740" t="0"/>
          <a:stretch/>
        </p:blipFill>
        <p:spPr>
          <a:xfrm>
            <a:off x="12561277" y="1174730"/>
            <a:ext cx="4698023" cy="35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5"/>
          <p:cNvPicPr preferRelativeResize="0"/>
          <p:nvPr/>
        </p:nvPicPr>
        <p:blipFill rotWithShape="1">
          <a:blip r:embed="rId8">
            <a:alphaModFix/>
          </a:blip>
          <a:srcRect b="8614" l="0" r="0" t="8615"/>
          <a:stretch/>
        </p:blipFill>
        <p:spPr>
          <a:xfrm>
            <a:off x="374630" y="6162661"/>
            <a:ext cx="3493010" cy="336958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5"/>
          <p:cNvSpPr txBox="1"/>
          <p:nvPr/>
        </p:nvSpPr>
        <p:spPr>
          <a:xfrm>
            <a:off x="4536311" y="5220004"/>
            <a:ext cx="473460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SAĞLIKLI </a:t>
            </a:r>
            <a:r>
              <a:rPr lang="en-US" sz="3900">
                <a:solidFill>
                  <a:srgbClr val="004AAD"/>
                </a:solidFill>
              </a:rPr>
              <a:t>İ</a:t>
            </a:r>
            <a:r>
              <a:rPr b="0" i="0" lang="en-US" sz="3900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LET</a:t>
            </a:r>
            <a:r>
              <a:rPr lang="en-US" sz="3900">
                <a:solidFill>
                  <a:srgbClr val="004AAD"/>
                </a:solidFill>
              </a:rPr>
              <a:t>İ</a:t>
            </a:r>
            <a:r>
              <a:rPr b="0" i="0" lang="en-US" sz="3900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Ş</a:t>
            </a:r>
            <a:r>
              <a:rPr lang="en-US" sz="3900">
                <a:solidFill>
                  <a:srgbClr val="004AAD"/>
                </a:solidFill>
              </a:rPr>
              <a:t>İ</a:t>
            </a:r>
            <a:r>
              <a:rPr b="0" i="0" lang="en-US" sz="3900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M KURAB</a:t>
            </a:r>
            <a:r>
              <a:rPr lang="en-US" sz="3900">
                <a:solidFill>
                  <a:srgbClr val="004AAD"/>
                </a:solidFill>
              </a:rPr>
              <a:t>İ</a:t>
            </a:r>
            <a:r>
              <a:rPr b="0" i="0" lang="en-US" sz="3900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LME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61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3900" u="none" cap="none" strike="noStrike">
              <a:solidFill>
                <a:srgbClr val="004A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 txBox="1"/>
          <p:nvPr/>
        </p:nvSpPr>
        <p:spPr>
          <a:xfrm>
            <a:off x="9611992" y="5135866"/>
            <a:ext cx="3987340" cy="1882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OLUMLU GÜVEN DUYGUSU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61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3900" u="none" cap="none" strike="noStrike">
              <a:solidFill>
                <a:srgbClr val="004A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 txBox="1"/>
          <p:nvPr/>
        </p:nvSpPr>
        <p:spPr>
          <a:xfrm>
            <a:off x="4231911" y="8105775"/>
            <a:ext cx="13386300" cy="21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SORUMLULUK ALAB</a:t>
            </a:r>
            <a:r>
              <a:rPr lang="en-US" sz="3900">
                <a:solidFill>
                  <a:srgbClr val="004AAD"/>
                </a:solidFill>
              </a:rPr>
              <a:t>İ</a:t>
            </a:r>
            <a:r>
              <a:rPr b="0" i="0" lang="en-US" sz="3900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LME VE ÇABA GÖSTERME, YARDIM </a:t>
            </a:r>
            <a:r>
              <a:rPr lang="en-US" sz="3900">
                <a:solidFill>
                  <a:srgbClr val="004AAD"/>
                </a:solidFill>
              </a:rPr>
              <a:t>İ</a:t>
            </a:r>
            <a:r>
              <a:rPr b="0" i="0" lang="en-US" sz="3900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STEYEB</a:t>
            </a:r>
            <a:r>
              <a:rPr lang="en-US" sz="3900">
                <a:solidFill>
                  <a:srgbClr val="004AAD"/>
                </a:solidFill>
              </a:rPr>
              <a:t>İ</a:t>
            </a:r>
            <a:r>
              <a:rPr b="0" i="0" lang="en-US" sz="3900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LME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538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3900" u="none" cap="none" strike="noStrike">
              <a:solidFill>
                <a:srgbClr val="004A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2260167" y="1174730"/>
            <a:ext cx="10647952" cy="183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0" i="0" lang="en-US" sz="5199" u="none" cap="none" strike="noStrike">
                <a:solidFill>
                  <a:srgbClr val="193C36"/>
                </a:solidFill>
                <a:latin typeface="Arial"/>
                <a:ea typeface="Arial"/>
                <a:cs typeface="Arial"/>
                <a:sym typeface="Arial"/>
              </a:rPr>
              <a:t>Demokratik Tutumun Çocuk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0" i="0" lang="en-US" sz="5199" u="none" cap="none" strike="noStrike">
                <a:solidFill>
                  <a:srgbClr val="193C36"/>
                </a:solidFill>
                <a:latin typeface="Arial"/>
                <a:ea typeface="Arial"/>
                <a:cs typeface="Arial"/>
                <a:sym typeface="Arial"/>
              </a:rPr>
              <a:t>Üzerinde Etkisi</a:t>
            </a:r>
            <a:endParaRPr b="0" i="0" sz="5199" u="none" cap="none" strike="noStrike">
              <a:solidFill>
                <a:srgbClr val="193C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 txBox="1"/>
          <p:nvPr/>
        </p:nvSpPr>
        <p:spPr>
          <a:xfrm>
            <a:off x="13899242" y="5220004"/>
            <a:ext cx="3896269" cy="2050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99"/>
              <a:buFont typeface="Arial"/>
              <a:buNone/>
            </a:pPr>
            <a:r>
              <a:rPr b="0" i="0" lang="en-US" sz="3899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GELİŞMİŞ İÇ DENETİM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20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99"/>
              <a:buFont typeface="Arial"/>
              <a:buNone/>
            </a:pPr>
            <a:r>
              <a:t/>
            </a:r>
            <a:endParaRPr b="0" i="0" sz="3899" u="none" cap="none" strike="noStrike">
              <a:solidFill>
                <a:srgbClr val="004AA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1EB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 txBox="1"/>
          <p:nvPr/>
        </p:nvSpPr>
        <p:spPr>
          <a:xfrm>
            <a:off x="3883045" y="1422712"/>
            <a:ext cx="11066719" cy="3600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88"/>
              <a:buFont typeface="Arial"/>
              <a:buNone/>
            </a:pPr>
            <a:r>
              <a:rPr b="0" i="0" lang="en-US" sz="6388" u="none" cap="none" strike="noStrike">
                <a:solidFill>
                  <a:srgbClr val="193C36"/>
                </a:solidFill>
                <a:latin typeface="Forum"/>
                <a:ea typeface="Forum"/>
                <a:cs typeface="Forum"/>
                <a:sym typeface="Forum"/>
              </a:rPr>
              <a:t>2021-2022 EĞİTİM ÖĞRETİM YILI REHBERLİK VE PSİKOLOJİK DANIŞMA HİZMETLERİ İÇERİK HAZIRLAMA KOMİSYONU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6174756"/>
            <a:ext cx="861046" cy="157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4748" y="6518852"/>
            <a:ext cx="729502" cy="138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331694">
            <a:off x="11754335" y="6730122"/>
            <a:ext cx="1376429" cy="64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09683" y="6959827"/>
            <a:ext cx="938738" cy="9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949764" y="6451042"/>
            <a:ext cx="1131256" cy="119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3962842">
            <a:off x="93597" y="1204679"/>
            <a:ext cx="3728528" cy="322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4981110">
            <a:off x="2859306" y="5020679"/>
            <a:ext cx="1006797" cy="105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692434" y="8315348"/>
            <a:ext cx="2206980" cy="188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710977">
            <a:off x="14132902" y="1032323"/>
            <a:ext cx="3119064" cy="6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 txBox="1"/>
          <p:nvPr/>
        </p:nvSpPr>
        <p:spPr>
          <a:xfrm>
            <a:off x="2309683" y="8361680"/>
            <a:ext cx="14007405" cy="89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0" i="0" lang="en-US" sz="5199" u="none" cap="none" strike="noStrike">
                <a:solidFill>
                  <a:srgbClr val="193C36"/>
                </a:solidFill>
                <a:latin typeface="Arial"/>
                <a:ea typeface="Arial"/>
                <a:cs typeface="Arial"/>
                <a:sym typeface="Arial"/>
              </a:rPr>
              <a:t>DİNLEDİĞİNİZ İÇİN TEŞEKKÜR EDERİZ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1EB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3056088" y="1302612"/>
            <a:ext cx="11917303" cy="2884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54"/>
              <a:buFont typeface="Arial"/>
              <a:buNone/>
            </a:pPr>
            <a:r>
              <a:rPr b="0" i="0" lang="en-US" sz="5154" u="none" cap="none" strike="noStrike">
                <a:solidFill>
                  <a:srgbClr val="193C36"/>
                </a:solidFill>
                <a:latin typeface="Forum"/>
                <a:ea typeface="Forum"/>
                <a:cs typeface="Forum"/>
                <a:sym typeface="Forum"/>
              </a:rPr>
              <a:t>Bir çocuk için annesi ve babası dünyayı temsil eder.Çocuk, anne ve babası nasıl davranıyorsa, dünyadaki herkesin de aynı şekilde davranacağını düşünür.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09544" y="5012144"/>
            <a:ext cx="2541521" cy="527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1217" y="1028700"/>
            <a:ext cx="1902939" cy="201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51966" y="2037001"/>
            <a:ext cx="2153299" cy="199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66263" y="2725994"/>
            <a:ext cx="924706" cy="96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7">
            <a:alphaModFix/>
          </a:blip>
          <a:srcRect b="5666" l="0" r="365" t="5666"/>
          <a:stretch/>
        </p:blipFill>
        <p:spPr>
          <a:xfrm>
            <a:off x="5272444" y="5591621"/>
            <a:ext cx="7743112" cy="387071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12731210" y="4828162"/>
            <a:ext cx="5932255" cy="564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900" u="sng" cap="none" strike="noStrike">
                <a:solidFill>
                  <a:srgbClr val="193C36"/>
                </a:solidFill>
                <a:latin typeface="Overpass"/>
                <a:ea typeface="Overpass"/>
                <a:cs typeface="Overpass"/>
                <a:sym typeface="Overpass"/>
              </a:rPr>
              <a:t>M.SCOTT PECK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1EB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919" y="5481176"/>
            <a:ext cx="4499999" cy="480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3972" y="1049741"/>
            <a:ext cx="1062558" cy="133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54052" y="6163264"/>
            <a:ext cx="3525309" cy="392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67613" y="8307658"/>
            <a:ext cx="1618741" cy="95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33972" y="8504858"/>
            <a:ext cx="832041" cy="33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8">
            <a:alphaModFix/>
          </a:blip>
          <a:srcRect b="1548" l="0" r="0" t="16240"/>
          <a:stretch/>
        </p:blipFill>
        <p:spPr>
          <a:xfrm>
            <a:off x="19235" y="0"/>
            <a:ext cx="18268765" cy="302142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1447800" y="4198338"/>
            <a:ext cx="6190571" cy="961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0" lang="en-US" sz="6800" u="sng" cap="none" strike="noStrike">
                <a:solidFill>
                  <a:srgbClr val="193C36"/>
                </a:solidFill>
                <a:latin typeface="Arial"/>
                <a:ea typeface="Arial"/>
                <a:cs typeface="Arial"/>
                <a:sym typeface="Arial"/>
              </a:rPr>
              <a:t>TUTUMLAR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8547232" y="3412884"/>
            <a:ext cx="8265014" cy="5594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4"/>
              <a:buFont typeface="Arial"/>
              <a:buNone/>
            </a:pPr>
            <a:r>
              <a:rPr b="1" i="0" lang="en-US" sz="2854" u="sng" cap="none" strike="noStrike">
                <a:solidFill>
                  <a:srgbClr val="5E17EB"/>
                </a:solidFill>
                <a:latin typeface="Overpass"/>
                <a:ea typeface="Overpass"/>
                <a:cs typeface="Overpass"/>
                <a:sym typeface="Overpass"/>
              </a:rPr>
              <a:t>1.BASKICI VE OTORITER TUTUM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4"/>
              <a:buFont typeface="Arial"/>
              <a:buNone/>
            </a:pPr>
            <a:r>
              <a:t/>
            </a:r>
            <a:endParaRPr b="1" i="0" sz="2854" u="sng" cap="none" strike="noStrike">
              <a:solidFill>
                <a:srgbClr val="5E17EB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4"/>
              <a:buFont typeface="Arial"/>
              <a:buNone/>
            </a:pPr>
            <a:r>
              <a:rPr b="1" i="0" lang="en-US" sz="2854" u="sng" cap="none" strike="noStrike">
                <a:solidFill>
                  <a:srgbClr val="5E17EB"/>
                </a:solidFill>
                <a:latin typeface="Overpass"/>
                <a:ea typeface="Overpass"/>
                <a:cs typeface="Overpass"/>
                <a:sym typeface="Overpass"/>
              </a:rPr>
              <a:t>2.TAVİZKAR VE GEVŞEK TUTUM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4"/>
              <a:buFont typeface="Arial"/>
              <a:buNone/>
            </a:pPr>
            <a:r>
              <a:t/>
            </a:r>
            <a:endParaRPr b="1" i="0" sz="2854" u="sng" cap="none" strike="noStrike">
              <a:solidFill>
                <a:srgbClr val="5E17EB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4"/>
              <a:buFont typeface="Arial"/>
              <a:buNone/>
            </a:pPr>
            <a:r>
              <a:rPr b="1" i="0" lang="en-US" sz="2854" u="sng" cap="none" strike="noStrike">
                <a:solidFill>
                  <a:srgbClr val="5E17EB"/>
                </a:solidFill>
                <a:latin typeface="Overpass"/>
                <a:ea typeface="Overpass"/>
                <a:cs typeface="Overpass"/>
                <a:sym typeface="Overpass"/>
              </a:rPr>
              <a:t>3.AŞIRI KORUYUCU TUTUM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4"/>
              <a:buFont typeface="Arial"/>
              <a:buNone/>
            </a:pPr>
            <a:r>
              <a:t/>
            </a:r>
            <a:endParaRPr b="1" i="0" sz="2854" u="sng" cap="none" strike="noStrike">
              <a:solidFill>
                <a:srgbClr val="5E17EB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4"/>
              <a:buFont typeface="Arial"/>
              <a:buNone/>
            </a:pPr>
            <a:r>
              <a:rPr b="1" i="0" lang="en-US" sz="2854" u="sng" cap="none" strike="noStrike">
                <a:solidFill>
                  <a:srgbClr val="5E17EB"/>
                </a:solidFill>
                <a:latin typeface="Overpass"/>
                <a:ea typeface="Overpass"/>
                <a:cs typeface="Overpass"/>
                <a:sym typeface="Overpass"/>
              </a:rPr>
              <a:t>4.TUTARSIZ VE KARARSIZ TUTUM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4"/>
              <a:buFont typeface="Arial"/>
              <a:buNone/>
            </a:pPr>
            <a:r>
              <a:t/>
            </a:r>
            <a:endParaRPr b="1" i="0" sz="2854" u="sng" cap="none" strike="noStrike">
              <a:solidFill>
                <a:srgbClr val="5E17EB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4"/>
              <a:buFont typeface="Arial"/>
              <a:buNone/>
            </a:pPr>
            <a:r>
              <a:rPr b="1" i="0" lang="en-US" sz="2854" u="sng" cap="none" strike="noStrike">
                <a:solidFill>
                  <a:srgbClr val="5E17EB"/>
                </a:solidFill>
                <a:latin typeface="Overpass"/>
                <a:ea typeface="Overpass"/>
                <a:cs typeface="Overpass"/>
                <a:sym typeface="Overpass"/>
              </a:rPr>
              <a:t>5MÜKEMMELİYETÇİ TUTUM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4"/>
              <a:buFont typeface="Arial"/>
              <a:buNone/>
            </a:pPr>
            <a:r>
              <a:t/>
            </a:r>
            <a:endParaRPr b="1" i="0" sz="2854" u="sng" cap="none" strike="noStrike">
              <a:solidFill>
                <a:srgbClr val="5E17EB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4"/>
              <a:buFont typeface="Arial"/>
              <a:buNone/>
            </a:pPr>
            <a:r>
              <a:rPr b="1" i="0" lang="en-US" sz="2854" u="sng" cap="none" strike="noStrike">
                <a:solidFill>
                  <a:srgbClr val="5E17EB"/>
                </a:solidFill>
                <a:latin typeface="Overpass"/>
                <a:ea typeface="Overpass"/>
                <a:cs typeface="Overpass"/>
                <a:sym typeface="Overpass"/>
              </a:rPr>
              <a:t>6.DEMOKRATİK TUTUM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1EB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94" y="1964307"/>
            <a:ext cx="2667855" cy="2468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1466349" y="876300"/>
            <a:ext cx="15355303" cy="1088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69"/>
              <a:buFont typeface="Arial"/>
              <a:buNone/>
            </a:pPr>
            <a:r>
              <a:rPr b="0" i="0" lang="en-US" sz="6169" u="sng" cap="none" strike="noStrike">
                <a:solidFill>
                  <a:srgbClr val="193C36"/>
                </a:solidFill>
                <a:latin typeface="Arial"/>
                <a:ea typeface="Arial"/>
                <a:cs typeface="Arial"/>
                <a:sym typeface="Arial"/>
              </a:rPr>
              <a:t>BASKICI VE OTORİTER TUTUM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70222" y="0"/>
            <a:ext cx="2913983" cy="365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59653" y="610818"/>
            <a:ext cx="799294" cy="83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240885">
            <a:off x="192993" y="7494050"/>
            <a:ext cx="2601199" cy="28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69238">
            <a:off x="16135503" y="7948514"/>
            <a:ext cx="1448298" cy="224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83187" y="2361654"/>
            <a:ext cx="820810" cy="80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9">
            <a:alphaModFix/>
          </a:blip>
          <a:srcRect b="0" l="6451" r="2323" t="0"/>
          <a:stretch/>
        </p:blipFill>
        <p:spPr>
          <a:xfrm>
            <a:off x="2390751" y="1964307"/>
            <a:ext cx="13506499" cy="740304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1903997" y="2659512"/>
            <a:ext cx="6454865" cy="3558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99"/>
              <a:buFont typeface="Arial"/>
              <a:buNone/>
            </a:pPr>
            <a:r>
              <a:rPr b="0" i="0" lang="en-US" sz="5699" u="none" cap="none" strike="noStrike">
                <a:solidFill>
                  <a:srgbClr val="E41E26"/>
                </a:solidFill>
                <a:latin typeface="Arial"/>
                <a:ea typeface="Arial"/>
                <a:cs typeface="Arial"/>
                <a:sym typeface="Arial"/>
              </a:rPr>
              <a:t>“Ben anneyim, ben babayım ben ne dersem o olur”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515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99"/>
              <a:buFont typeface="Arial"/>
              <a:buNone/>
            </a:pPr>
            <a:r>
              <a:t/>
            </a:r>
            <a:endParaRPr b="0" i="0" sz="5699" u="none" cap="none" strike="noStrike">
              <a:solidFill>
                <a:srgbClr val="E41E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3C36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01136">
            <a:off x="15499953" y="7409658"/>
            <a:ext cx="2820131" cy="301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90469" y="2316"/>
            <a:ext cx="3566133" cy="4031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862535">
            <a:off x="504041" y="-586193"/>
            <a:ext cx="2185202" cy="249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845432">
            <a:off x="-315620" y="8722684"/>
            <a:ext cx="2341796" cy="140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8700" y="1547337"/>
            <a:ext cx="6855667" cy="71755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5"/>
          <p:cNvGrpSpPr/>
          <p:nvPr/>
        </p:nvGrpSpPr>
        <p:grpSpPr>
          <a:xfrm>
            <a:off x="7364423" y="1547335"/>
            <a:ext cx="10377973" cy="7175580"/>
            <a:chOff x="-1198178" y="-371951"/>
            <a:chExt cx="13837299" cy="9567439"/>
          </a:xfrm>
        </p:grpSpPr>
        <p:sp>
          <p:nvSpPr>
            <p:cNvPr id="145" name="Google Shape;145;p5"/>
            <p:cNvSpPr txBox="1"/>
            <p:nvPr/>
          </p:nvSpPr>
          <p:spPr>
            <a:xfrm>
              <a:off x="-1198178" y="-371951"/>
              <a:ext cx="11306565" cy="3656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US" sz="5400" u="none" cap="none" strike="noStrike">
                  <a:solidFill>
                    <a:srgbClr val="FF1616"/>
                  </a:solidFill>
                  <a:latin typeface="Arial"/>
                  <a:ea typeface="Arial"/>
                  <a:cs typeface="Arial"/>
                  <a:sym typeface="Arial"/>
                </a:rPr>
                <a:t>BASKICI TUTUMUN ÇOCUK ÜZERİNDEKİ ETKİSİ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-2" y="4084046"/>
              <a:ext cx="12639122" cy="5111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94470" lvl="1" marL="588939" marR="0" rtl="0" algn="l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Clr>
                  <a:srgbClr val="E8BB2B"/>
                </a:buClr>
                <a:buSzPts val="2727"/>
                <a:buFont typeface="Arial"/>
                <a:buChar char="•"/>
              </a:pPr>
              <a:r>
                <a:rPr b="1" i="0" lang="en-US" sz="2727" u="sng" cap="none" strike="noStrike">
                  <a:solidFill>
                    <a:srgbClr val="E8BB2B"/>
                  </a:solidFill>
                  <a:latin typeface="Overpass"/>
                  <a:ea typeface="Overpass"/>
                  <a:cs typeface="Overpass"/>
                  <a:sym typeface="Overpass"/>
                </a:rPr>
                <a:t>YARDIM ISTEMEME/ISTEYEMEME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4470" lvl="1" marL="588939" marR="0" rtl="0" algn="l">
                <a:lnSpc>
                  <a:spcPct val="182417"/>
                </a:lnSpc>
                <a:spcBef>
                  <a:spcPts val="0"/>
                </a:spcBef>
                <a:spcAft>
                  <a:spcPts val="0"/>
                </a:spcAft>
                <a:buClr>
                  <a:srgbClr val="E8BB2B"/>
                </a:buClr>
                <a:buSzPts val="2093"/>
                <a:buFont typeface="Arial"/>
                <a:buChar char="•"/>
              </a:pPr>
              <a:r>
                <a:rPr b="1" i="0" lang="en-US" sz="2093" u="sng" cap="none" strike="noStrike">
                  <a:solidFill>
                    <a:srgbClr val="E8BB2B"/>
                  </a:solidFill>
                  <a:latin typeface="Arimo"/>
                  <a:ea typeface="Arimo"/>
                  <a:cs typeface="Arimo"/>
                  <a:sym typeface="Arimo"/>
                </a:rPr>
                <a:t>Şiddet ve baskıyı sorun çözme yöntemi olarak görme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4470" lvl="1" marL="588939" marR="0" rtl="0" algn="l">
                <a:lnSpc>
                  <a:spcPct val="182417"/>
                </a:lnSpc>
                <a:spcBef>
                  <a:spcPts val="0"/>
                </a:spcBef>
                <a:spcAft>
                  <a:spcPts val="0"/>
                </a:spcAft>
                <a:buClr>
                  <a:srgbClr val="E8BB2B"/>
                </a:buClr>
                <a:buSzPts val="2093"/>
                <a:buFont typeface="Arial"/>
                <a:buChar char="•"/>
              </a:pPr>
              <a:r>
                <a:rPr b="1" i="0" lang="en-US" sz="2093" u="sng" cap="none" strike="noStrike">
                  <a:solidFill>
                    <a:srgbClr val="E8BB2B"/>
                  </a:solidFill>
                  <a:latin typeface="Arimo"/>
                  <a:ea typeface="Arimo"/>
                  <a:cs typeface="Arimo"/>
                  <a:sym typeface="Arimo"/>
                </a:rPr>
                <a:t>Arkadaş ilişkilerinde sorunlar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4470" lvl="1" marL="588939" marR="0" rtl="0" algn="l">
                <a:lnSpc>
                  <a:spcPct val="182417"/>
                </a:lnSpc>
                <a:spcBef>
                  <a:spcPts val="0"/>
                </a:spcBef>
                <a:spcAft>
                  <a:spcPts val="0"/>
                </a:spcAft>
                <a:buClr>
                  <a:srgbClr val="E8BB2B"/>
                </a:buClr>
                <a:buSzPts val="2093"/>
                <a:buFont typeface="Arial"/>
                <a:buChar char="•"/>
              </a:pPr>
              <a:r>
                <a:rPr b="1" i="0" lang="en-US" sz="2093" u="sng" cap="none" strike="noStrike">
                  <a:solidFill>
                    <a:srgbClr val="E8BB2B"/>
                  </a:solidFill>
                  <a:latin typeface="Arimo"/>
                  <a:ea typeface="Arimo"/>
                  <a:cs typeface="Arimo"/>
                  <a:sym typeface="Arimo"/>
                </a:rPr>
                <a:t>Yalan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4470" lvl="1" marL="588939" marR="0" rtl="0" algn="l">
                <a:lnSpc>
                  <a:spcPct val="182417"/>
                </a:lnSpc>
                <a:spcBef>
                  <a:spcPts val="0"/>
                </a:spcBef>
                <a:spcAft>
                  <a:spcPts val="0"/>
                </a:spcAft>
                <a:buClr>
                  <a:srgbClr val="E8BB2B"/>
                </a:buClr>
                <a:buSzPts val="2093"/>
                <a:buFont typeface="Arial"/>
                <a:buChar char="•"/>
              </a:pPr>
              <a:r>
                <a:rPr b="1" i="0" lang="en-US" sz="2093" u="sng" cap="none" strike="noStrike">
                  <a:solidFill>
                    <a:srgbClr val="E8BB2B"/>
                  </a:solidFill>
                  <a:latin typeface="Arimo"/>
                  <a:ea typeface="Arimo"/>
                  <a:cs typeface="Arimo"/>
                  <a:sym typeface="Arimo"/>
                </a:rPr>
                <a:t>Korkuya dayalı bir iletişim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4470" lvl="1" marL="588939" marR="0" rtl="0" algn="l">
                <a:lnSpc>
                  <a:spcPct val="182417"/>
                </a:lnSpc>
                <a:spcBef>
                  <a:spcPts val="0"/>
                </a:spcBef>
                <a:spcAft>
                  <a:spcPts val="0"/>
                </a:spcAft>
                <a:buClr>
                  <a:srgbClr val="E8BB2B"/>
                </a:buClr>
                <a:buSzPts val="2093"/>
                <a:buFont typeface="Arial"/>
                <a:buChar char="•"/>
              </a:pPr>
              <a:r>
                <a:rPr b="1" i="0" lang="en-US" sz="2093" u="sng" cap="none" strike="noStrike">
                  <a:solidFill>
                    <a:srgbClr val="E8BB2B"/>
                  </a:solidFill>
                  <a:latin typeface="Arimo"/>
                  <a:ea typeface="Arimo"/>
                  <a:cs typeface="Arimo"/>
                  <a:sym typeface="Arimo"/>
                </a:rPr>
                <a:t>İçine kapanık yada saldırgan kişilik.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8241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3"/>
                <a:buFont typeface="Arial"/>
                <a:buNone/>
              </a:pPr>
              <a:r>
                <a:t/>
              </a:r>
              <a:endParaRPr b="1" i="0" sz="2093" u="sng" cap="none" strike="noStrike">
                <a:solidFill>
                  <a:srgbClr val="E8BB2B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1EB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8917" y="1933051"/>
            <a:ext cx="2667855" cy="2468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9228" y="0"/>
            <a:ext cx="3578772" cy="395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59653" y="610818"/>
            <a:ext cx="799294" cy="83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240885">
            <a:off x="384676" y="7596414"/>
            <a:ext cx="2601199" cy="28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69238">
            <a:off x="16135503" y="7922527"/>
            <a:ext cx="1448298" cy="224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83187" y="2361654"/>
            <a:ext cx="820810" cy="80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9">
            <a:alphaModFix/>
          </a:blip>
          <a:srcRect b="16254" l="0" r="21047" t="16254"/>
          <a:stretch/>
        </p:blipFill>
        <p:spPr>
          <a:xfrm>
            <a:off x="2335626" y="2029449"/>
            <a:ext cx="13758557" cy="622810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3413467" y="358575"/>
            <a:ext cx="11461066" cy="1088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69"/>
              <a:buFont typeface="Arial"/>
              <a:buNone/>
            </a:pPr>
            <a:r>
              <a:rPr b="0" i="0" lang="en-US" sz="6169" u="none" cap="none" strike="noStrike">
                <a:solidFill>
                  <a:srgbClr val="193C36"/>
                </a:solidFill>
                <a:latin typeface="Arial"/>
                <a:ea typeface="Arial"/>
                <a:cs typeface="Arial"/>
                <a:sym typeface="Arial"/>
              </a:rPr>
              <a:t>TAVİZKAR- GEVŞEK TUTUM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3230160" y="8780545"/>
            <a:ext cx="11351397" cy="1672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68"/>
              <a:buFont typeface="Arial"/>
              <a:buNone/>
            </a:pPr>
            <a:r>
              <a:rPr b="0" i="0" lang="en-US" sz="4368" u="none" cap="none" strike="noStrike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“Sen üzülme, ben hallederim…”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68"/>
              <a:buFont typeface="Arial"/>
              <a:buNone/>
            </a:pPr>
            <a:r>
              <a:t/>
            </a:r>
            <a:endParaRPr b="0" i="0" sz="4368" u="none" cap="none" strike="noStrike">
              <a:solidFill>
                <a:srgbClr val="5E17E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1EB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7453" y="8618694"/>
            <a:ext cx="861046" cy="157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5031" y="8515139"/>
            <a:ext cx="729502" cy="138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331694">
            <a:off x="11814455" y="8888689"/>
            <a:ext cx="1376429" cy="64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87656" y="8515139"/>
            <a:ext cx="938738" cy="9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10736" y="8263663"/>
            <a:ext cx="1131256" cy="119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55635" y="-207706"/>
            <a:ext cx="3486582" cy="334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87656" y="1266800"/>
            <a:ext cx="1020006" cy="106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525441" y="9519928"/>
            <a:ext cx="3942892" cy="76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/>
          <p:cNvPicPr preferRelativeResize="0"/>
          <p:nvPr/>
        </p:nvPicPr>
        <p:blipFill rotWithShape="1">
          <a:blip r:embed="rId11">
            <a:alphaModFix/>
          </a:blip>
          <a:srcRect b="0" l="0" r="0" t="8212"/>
          <a:stretch/>
        </p:blipFill>
        <p:spPr>
          <a:xfrm>
            <a:off x="4598110" y="3863929"/>
            <a:ext cx="3103345" cy="2810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/>
          <p:cNvPicPr preferRelativeResize="0"/>
          <p:nvPr/>
        </p:nvPicPr>
        <p:blipFill rotWithShape="1">
          <a:blip r:embed="rId12">
            <a:alphaModFix/>
          </a:blip>
          <a:srcRect b="0" l="7729" r="7729" t="0"/>
          <a:stretch/>
        </p:blipFill>
        <p:spPr>
          <a:xfrm>
            <a:off x="7858048" y="3863929"/>
            <a:ext cx="3258937" cy="276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13">
            <a:alphaModFix/>
          </a:blip>
          <a:srcRect b="0" l="0" r="0" t="7553"/>
          <a:stretch/>
        </p:blipFill>
        <p:spPr>
          <a:xfrm>
            <a:off x="11555323" y="3863929"/>
            <a:ext cx="2562577" cy="276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 rotWithShape="1">
          <a:blip r:embed="rId14">
            <a:alphaModFix/>
          </a:blip>
          <a:srcRect b="0" l="12285" r="11353" t="0"/>
          <a:stretch/>
        </p:blipFill>
        <p:spPr>
          <a:xfrm>
            <a:off x="1271898" y="3863929"/>
            <a:ext cx="3326212" cy="261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 rotWithShape="1">
          <a:blip r:embed="rId15">
            <a:alphaModFix/>
          </a:blip>
          <a:srcRect b="0" l="9456" r="30676" t="0"/>
          <a:stretch/>
        </p:blipFill>
        <p:spPr>
          <a:xfrm>
            <a:off x="14425516" y="3863929"/>
            <a:ext cx="3042816" cy="276384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 txBox="1"/>
          <p:nvPr/>
        </p:nvSpPr>
        <p:spPr>
          <a:xfrm>
            <a:off x="4930088" y="6775592"/>
            <a:ext cx="2771367" cy="1272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17"/>
              <a:buFont typeface="Arial"/>
              <a:buNone/>
            </a:pPr>
            <a:r>
              <a:rPr b="0" i="0" lang="en-US" sz="2417" u="none" cap="none" strike="noStrike">
                <a:solidFill>
                  <a:srgbClr val="193C36"/>
                </a:solidFill>
                <a:latin typeface="Arial"/>
                <a:ea typeface="Arial"/>
                <a:cs typeface="Arial"/>
                <a:sym typeface="Arial"/>
              </a:rPr>
              <a:t>İÇİNE KAPALI YA DA SALDIRGAN KİMLİK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3512427" y="523638"/>
            <a:ext cx="14365964" cy="22570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193C36"/>
                </a:solidFill>
                <a:latin typeface="Arimo"/>
                <a:ea typeface="Arimo"/>
                <a:cs typeface="Arimo"/>
                <a:sym typeface="Arimo"/>
              </a:rPr>
              <a:t>Tavizkar - Gevşek Tutumun</a:t>
            </a:r>
            <a:endParaRPr b="0" i="0" sz="6600" u="none" cap="none" strike="noStrike">
              <a:solidFill>
                <a:srgbClr val="193C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193C36"/>
                </a:solidFill>
                <a:latin typeface="Arimo"/>
                <a:ea typeface="Arimo"/>
                <a:cs typeface="Arimo"/>
                <a:sym typeface="Arimo"/>
              </a:rPr>
              <a:t> Çocuk Üzerinde Etkisi</a:t>
            </a:r>
            <a:endParaRPr b="0" i="0" sz="6600" u="none" cap="none" strike="noStrike">
              <a:solidFill>
                <a:srgbClr val="193C3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763181" y="6962915"/>
            <a:ext cx="3176443" cy="472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1"/>
              <a:buFont typeface="Arial"/>
              <a:buNone/>
            </a:pPr>
            <a:r>
              <a:rPr b="0" i="0" lang="en-US" sz="2771" u="none" cap="none" strike="noStrike">
                <a:solidFill>
                  <a:srgbClr val="193C36"/>
                </a:solidFill>
                <a:latin typeface="Arial"/>
                <a:ea typeface="Arial"/>
                <a:cs typeface="Arial"/>
                <a:sym typeface="Arial"/>
              </a:rPr>
              <a:t>BENCİLLİK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7940542" y="6580147"/>
            <a:ext cx="2754867" cy="166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3"/>
              <a:buFont typeface="Arial"/>
              <a:buNone/>
            </a:pPr>
            <a:r>
              <a:rPr b="0" i="0" lang="en-US" sz="2403" u="none" cap="none" strike="noStrike">
                <a:solidFill>
                  <a:srgbClr val="193C36"/>
                </a:solidFill>
                <a:latin typeface="Arial"/>
                <a:ea typeface="Arial"/>
                <a:cs typeface="Arial"/>
                <a:sym typeface="Arial"/>
              </a:rPr>
              <a:t>SINIRLARI VE KURALLARI ANLAMAKTA ZORLANMA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11116986" y="6802897"/>
            <a:ext cx="3385476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17"/>
              <a:buFont typeface="Arial"/>
              <a:buNone/>
            </a:pPr>
            <a:r>
              <a:rPr b="0" i="0" lang="en-US" sz="2317" u="none" cap="none" strike="noStrike">
                <a:solidFill>
                  <a:srgbClr val="193C36"/>
                </a:solidFill>
                <a:latin typeface="Arial"/>
                <a:ea typeface="Arial"/>
                <a:cs typeface="Arial"/>
                <a:sym typeface="Arial"/>
              </a:rPr>
              <a:t>İSTEKLERİ KARŞILANMADIĞINDA KÜSME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14502463" y="6659827"/>
            <a:ext cx="2965871" cy="13630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87"/>
              <a:buFont typeface="Arial"/>
              <a:buNone/>
            </a:pPr>
            <a:r>
              <a:rPr b="0" i="0" lang="en-US" sz="2587" u="none" cap="none" strike="noStrike">
                <a:solidFill>
                  <a:srgbClr val="193C36"/>
                </a:solidFill>
                <a:latin typeface="Arial"/>
                <a:ea typeface="Arial"/>
                <a:cs typeface="Arial"/>
                <a:sym typeface="Arial"/>
              </a:rPr>
              <a:t>AĞLAMA KRİZLERİ, DUYGU SÖMÜRÜLERİ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3C36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01136">
            <a:off x="350753" y="7138325"/>
            <a:ext cx="2535538" cy="29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88588" y="463130"/>
            <a:ext cx="4376304" cy="463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862535">
            <a:off x="720631" y="-76429"/>
            <a:ext cx="2185202" cy="249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94029" y="8481385"/>
            <a:ext cx="2764314" cy="158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/>
          <p:cNvPicPr preferRelativeResize="0"/>
          <p:nvPr/>
        </p:nvPicPr>
        <p:blipFill rotWithShape="1">
          <a:blip r:embed="rId7">
            <a:alphaModFix/>
          </a:blip>
          <a:srcRect b="0" l="6625" r="6624" t="0"/>
          <a:stretch/>
        </p:blipFill>
        <p:spPr>
          <a:xfrm>
            <a:off x="8839200" y="1943100"/>
            <a:ext cx="9159376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2459618" y="2429878"/>
            <a:ext cx="8083958" cy="397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64"/>
              <a:buFont typeface="Arial"/>
              <a:buNone/>
            </a:pPr>
            <a:r>
              <a:rPr b="0" i="0" lang="en-US" sz="9464" u="none" cap="none" strike="noStrike">
                <a:solidFill>
                  <a:srgbClr val="FEF1EB"/>
                </a:solidFill>
                <a:latin typeface="Forum"/>
                <a:ea typeface="Forum"/>
                <a:cs typeface="Forum"/>
                <a:sym typeface="Forum"/>
              </a:rPr>
              <a:t>AŞIRI KORUYUCU TUTUM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8839200" y="7805242"/>
            <a:ext cx="9225692" cy="212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25"/>
              <a:buFont typeface="Arial"/>
              <a:buNone/>
            </a:pPr>
            <a:r>
              <a:rPr b="0" i="0" lang="en-US" sz="4925" u="none" cap="none" strike="noStrike">
                <a:solidFill>
                  <a:srgbClr val="FF1616"/>
                </a:solidFill>
                <a:latin typeface="Arial"/>
                <a:ea typeface="Arial"/>
                <a:cs typeface="Arial"/>
                <a:sym typeface="Arial"/>
              </a:rPr>
              <a:t>"Aman yavrum sen yorulma,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25"/>
              <a:buFont typeface="Arial"/>
              <a:buNone/>
            </a:pPr>
            <a:r>
              <a:rPr b="0" i="0" lang="en-US" sz="4925" u="none" cap="none" strike="noStrike">
                <a:solidFill>
                  <a:srgbClr val="FF1616"/>
                </a:solidFill>
                <a:latin typeface="Arial"/>
                <a:ea typeface="Arial"/>
                <a:cs typeface="Arial"/>
                <a:sym typeface="Arial"/>
              </a:rPr>
              <a:t> ben yaparım..."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1EB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05939" y="913159"/>
            <a:ext cx="1553361" cy="14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77527" y="8262691"/>
            <a:ext cx="3781774" cy="26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579" y="262955"/>
            <a:ext cx="2448680" cy="304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81427" y="1608274"/>
            <a:ext cx="1407342" cy="56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81009" y="9680200"/>
            <a:ext cx="3119064" cy="6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4832" y="8168187"/>
            <a:ext cx="3781774" cy="26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25815" y="2871555"/>
            <a:ext cx="6413031" cy="470588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 txBox="1"/>
          <p:nvPr/>
        </p:nvSpPr>
        <p:spPr>
          <a:xfrm>
            <a:off x="204592" y="3613871"/>
            <a:ext cx="5822255" cy="4420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0" i="0" lang="en-US" sz="5600" u="none" cap="none" strike="noStrike">
                <a:solidFill>
                  <a:srgbClr val="FF1616"/>
                </a:solidFill>
                <a:latin typeface="Arial"/>
                <a:ea typeface="Arial"/>
                <a:cs typeface="Arial"/>
                <a:sym typeface="Arial"/>
              </a:rPr>
              <a:t>Anne baba olmadan hiçbir şey yapamama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rgbClr val="FF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44468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"/>
              <a:buFont typeface="Arial"/>
              <a:buNone/>
            </a:pPr>
            <a:r>
              <a:rPr b="0" i="0" lang="en-US" sz="141" u="none" cap="none" strike="noStrike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Sorumluluk alamama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62411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"/>
              <a:buFont typeface="Arial"/>
              <a:buNone/>
            </a:pPr>
            <a:r>
              <a:t/>
            </a:r>
            <a:endParaRPr b="0" i="0" sz="141" u="none" cap="none" strike="noStrike">
              <a:solidFill>
                <a:srgbClr val="5E17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9"/>
          <p:cNvGrpSpPr/>
          <p:nvPr/>
        </p:nvGrpSpPr>
        <p:grpSpPr>
          <a:xfrm>
            <a:off x="12700072" y="2788754"/>
            <a:ext cx="5587928" cy="4241886"/>
            <a:chOff x="-1" y="-110402"/>
            <a:chExt cx="7450570" cy="5655848"/>
          </a:xfrm>
        </p:grpSpPr>
        <p:sp>
          <p:nvSpPr>
            <p:cNvPr id="207" name="Google Shape;207;p9"/>
            <p:cNvSpPr txBox="1"/>
            <p:nvPr/>
          </p:nvSpPr>
          <p:spPr>
            <a:xfrm>
              <a:off x="0" y="-110402"/>
              <a:ext cx="7450569" cy="682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9"/>
            <p:cNvSpPr txBox="1"/>
            <p:nvPr/>
          </p:nvSpPr>
          <p:spPr>
            <a:xfrm>
              <a:off x="-1" y="297170"/>
              <a:ext cx="7450569" cy="5248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rPr b="0" i="0" lang="en-US" sz="4799" u="none" cap="none" strike="noStrike">
                  <a:solidFill>
                    <a:srgbClr val="008037"/>
                  </a:solidFill>
                  <a:latin typeface="Arial"/>
                  <a:ea typeface="Arial"/>
                  <a:cs typeface="Arial"/>
                  <a:sym typeface="Arial"/>
                </a:rPr>
                <a:t>Özbakım becerilerinde zorlanma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796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41"/>
                <a:buFont typeface="Arial"/>
                <a:buNone/>
              </a:pPr>
              <a:r>
                <a:rPr b="0" i="0" lang="en-US" sz="4541" u="none" cap="none" strike="noStrike">
                  <a:solidFill>
                    <a:srgbClr val="FF914D"/>
                  </a:solidFill>
                  <a:latin typeface="Arial"/>
                  <a:ea typeface="Arial"/>
                  <a:cs typeface="Arial"/>
                  <a:sym typeface="Arial"/>
                </a:rPr>
                <a:t>Olumsuz özgüven gelişimi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321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41"/>
                <a:buFont typeface="Arial"/>
                <a:buNone/>
              </a:pPr>
              <a:r>
                <a:t/>
              </a:r>
              <a:endParaRPr b="0" i="0" sz="4541" u="none" cap="none" strike="noStrike">
                <a:solidFill>
                  <a:srgbClr val="FF91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9"/>
          <p:cNvSpPr txBox="1"/>
          <p:nvPr/>
        </p:nvSpPr>
        <p:spPr>
          <a:xfrm>
            <a:off x="5925815" y="7834081"/>
            <a:ext cx="6436370" cy="1649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4"/>
              <a:buFont typeface="Arial"/>
              <a:buNone/>
            </a:pPr>
            <a:r>
              <a:rPr b="0" i="0" lang="en-US" sz="4424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Sürekli yönlendirilmeyi bekleme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61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b="0" i="0" lang="en-US" sz="100" u="none" cap="none" strike="noStrike">
                <a:solidFill>
                  <a:srgbClr val="E8BB2B"/>
                </a:solidFill>
                <a:latin typeface="Arial"/>
                <a:ea typeface="Arial"/>
                <a:cs typeface="Arial"/>
                <a:sym typeface="Arial"/>
              </a:rPr>
              <a:t>Tek başına ders çalışamama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9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2456473" y="436698"/>
            <a:ext cx="13763924" cy="11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99"/>
              <a:buFont typeface="Arial"/>
              <a:buNone/>
            </a:pPr>
            <a:r>
              <a:rPr b="0" i="0" lang="en-US" sz="5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Aşırı Koruyucu Tutumun Çocuk Üzerinde Etkisi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