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373" r:id="rId2"/>
    <p:sldId id="376" r:id="rId3"/>
    <p:sldId id="356" r:id="rId4"/>
    <p:sldId id="267" r:id="rId5"/>
    <p:sldId id="265" r:id="rId6"/>
    <p:sldId id="388" r:id="rId7"/>
    <p:sldId id="359" r:id="rId8"/>
    <p:sldId id="367" r:id="rId9"/>
    <p:sldId id="357" r:id="rId10"/>
    <p:sldId id="363" r:id="rId11"/>
    <p:sldId id="361" r:id="rId12"/>
    <p:sldId id="364" r:id="rId13"/>
    <p:sldId id="365" r:id="rId14"/>
    <p:sldId id="360" r:id="rId15"/>
    <p:sldId id="377" r:id="rId16"/>
    <p:sldId id="378" r:id="rId17"/>
    <p:sldId id="379" r:id="rId18"/>
    <p:sldId id="362" r:id="rId19"/>
    <p:sldId id="380" r:id="rId20"/>
    <p:sldId id="366" r:id="rId21"/>
    <p:sldId id="374" r:id="rId22"/>
    <p:sldId id="372" r:id="rId23"/>
    <p:sldId id="389" r:id="rId24"/>
    <p:sldId id="381" r:id="rId25"/>
    <p:sldId id="382" r:id="rId26"/>
    <p:sldId id="383" r:id="rId27"/>
    <p:sldId id="384" r:id="rId28"/>
    <p:sldId id="387" r:id="rId29"/>
    <p:sldId id="385" r:id="rId30"/>
    <p:sldId id="386" r:id="rId31"/>
    <p:sldId id="375" r:id="rId32"/>
  </p:sldIdLst>
  <p:sldSz cx="9144000" cy="6858000" type="screen4x3"/>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Orta Stil 1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67" autoAdjust="0"/>
    <p:restoredTop sz="94660"/>
  </p:normalViewPr>
  <p:slideViewPr>
    <p:cSldViewPr snapToGrid="0" showGuides="1">
      <p:cViewPr>
        <p:scale>
          <a:sx n="100" d="100"/>
          <a:sy n="100" d="100"/>
        </p:scale>
        <p:origin x="-1254" y="-4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tr-TR" dirty="0" smtClean="0"/>
              <a:t>Yerleştirme</a:t>
            </a:r>
            <a:r>
              <a:rPr lang="tr-TR" baseline="0" dirty="0" smtClean="0"/>
              <a:t> Puanı Hesaplama</a:t>
            </a:r>
            <a:endParaRPr lang="en-US" dirty="0"/>
          </a:p>
        </c:rich>
      </c:tx>
      <c:layout>
        <c:manualLayout>
          <c:xMode val="edge"/>
          <c:yMode val="edge"/>
          <c:x val="0.26544372928787502"/>
          <c:y val="1.7045454545454544E-2"/>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Sayfa1!$B$1</c:f>
              <c:strCache>
                <c:ptCount val="1"/>
                <c:pt idx="0">
                  <c:v>Satışlar</c:v>
                </c:pt>
              </c:strCache>
            </c:strRef>
          </c:tx>
          <c:spPr>
            <a:solidFill>
              <a:schemeClr val="accent4"/>
            </a:solidFill>
          </c:spPr>
          <c:explosion val="25"/>
          <c:dPt>
            <c:idx val="0"/>
            <c:bubble3D val="0"/>
            <c:explosion val="0"/>
          </c:dPt>
          <c:dPt>
            <c:idx val="1"/>
            <c:bubble3D val="0"/>
            <c:spPr>
              <a:solidFill>
                <a:schemeClr val="accent5">
                  <a:lumMod val="60000"/>
                  <a:lumOff val="40000"/>
                </a:schemeClr>
              </a:solidFill>
            </c:spPr>
          </c:dPt>
          <c:cat>
            <c:strRef>
              <c:f>Sayfa1!$A$2:$A$3</c:f>
              <c:strCache>
                <c:ptCount val="2"/>
                <c:pt idx="0">
                  <c:v>TEMEL YETERLİLİK TESTİ</c:v>
                </c:pt>
                <c:pt idx="1">
                  <c:v>ALAN YETERLİLİK TESTİ</c:v>
                </c:pt>
              </c:strCache>
            </c:strRef>
          </c:cat>
          <c:val>
            <c:numRef>
              <c:f>Sayfa1!$B$2:$B$3</c:f>
              <c:numCache>
                <c:formatCode>General</c:formatCode>
                <c:ptCount val="2"/>
                <c:pt idx="0">
                  <c:v>40</c:v>
                </c:pt>
                <c:pt idx="1">
                  <c:v>60</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txPr>
    <a:bodyPr/>
    <a:lstStyle/>
    <a:p>
      <a:pPr>
        <a:defRPr sz="1800"/>
      </a:pPr>
      <a:endParaRPr lang="tr-TR"/>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E31806-4C39-47E9-86CD-EB79EB428192}"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BCB0CF76-2E9B-4ABD-8869-01A7019BEA46}">
      <dgm:prSet phldrT="[Text]"/>
      <dgm:spPr/>
      <dgm:t>
        <a:bodyPr/>
        <a:lstStyle/>
        <a:p>
          <a:r>
            <a:rPr lang="en-US" dirty="0" smtClean="0"/>
            <a:t> </a:t>
          </a:r>
          <a:endParaRPr lang="en-US" dirty="0"/>
        </a:p>
      </dgm:t>
    </dgm:pt>
    <dgm:pt modelId="{12D9DAB7-33BA-4ECF-AF6D-AEF3F83A29C3}" type="parTrans" cxnId="{259337CF-0B3D-4653-BF20-9BBF13397099}">
      <dgm:prSet/>
      <dgm:spPr/>
      <dgm:t>
        <a:bodyPr/>
        <a:lstStyle/>
        <a:p>
          <a:endParaRPr lang="en-US"/>
        </a:p>
      </dgm:t>
    </dgm:pt>
    <dgm:pt modelId="{BF361921-843B-43C3-8BFD-06F47DC934C8}" type="sibTrans" cxnId="{259337CF-0B3D-4653-BF20-9BBF13397099}">
      <dgm:prSet/>
      <dgm:spPr/>
      <dgm:t>
        <a:bodyPr/>
        <a:lstStyle/>
        <a:p>
          <a:endParaRPr lang="en-US"/>
        </a:p>
      </dgm:t>
    </dgm:pt>
    <dgm:pt modelId="{174D340A-1DBC-4736-BABC-8C6CC8D6F878}">
      <dgm:prSet phldrT="[Text]"/>
      <dgm:spPr>
        <a:solidFill>
          <a:schemeClr val="accent2"/>
        </a:solidFill>
      </dgm:spPr>
      <dgm:t>
        <a:bodyPr/>
        <a:lstStyle/>
        <a:p>
          <a:r>
            <a:rPr lang="en-US" dirty="0" smtClean="0"/>
            <a:t> </a:t>
          </a:r>
          <a:endParaRPr lang="en-US" dirty="0"/>
        </a:p>
      </dgm:t>
    </dgm:pt>
    <dgm:pt modelId="{4C81AD53-E29A-4AED-80FA-DD4A3DDAB7E0}" type="parTrans" cxnId="{7538B1CC-5847-43B8-9A08-FA49C0CA2780}">
      <dgm:prSet/>
      <dgm:spPr/>
      <dgm:t>
        <a:bodyPr/>
        <a:lstStyle/>
        <a:p>
          <a:endParaRPr lang="en-US"/>
        </a:p>
      </dgm:t>
    </dgm:pt>
    <dgm:pt modelId="{A4CFFA0E-3AC9-4CCB-9410-52A2AF965A84}" type="sibTrans" cxnId="{7538B1CC-5847-43B8-9A08-FA49C0CA2780}">
      <dgm:prSet/>
      <dgm:spPr/>
      <dgm:t>
        <a:bodyPr/>
        <a:lstStyle/>
        <a:p>
          <a:endParaRPr lang="en-US"/>
        </a:p>
      </dgm:t>
    </dgm:pt>
    <dgm:pt modelId="{E3D04C11-D947-413A-81DE-00EA3CDDBDC2}">
      <dgm:prSet phldrT="[Text]"/>
      <dgm:spPr>
        <a:solidFill>
          <a:schemeClr val="accent3"/>
        </a:solidFill>
      </dgm:spPr>
      <dgm:t>
        <a:bodyPr/>
        <a:lstStyle/>
        <a:p>
          <a:r>
            <a:rPr lang="en-US" dirty="0" smtClean="0"/>
            <a:t> </a:t>
          </a:r>
          <a:endParaRPr lang="en-US" dirty="0"/>
        </a:p>
      </dgm:t>
    </dgm:pt>
    <dgm:pt modelId="{DC136269-3770-4A26-AF2F-2407BB0BC66F}" type="parTrans" cxnId="{6706A0DF-4548-41C6-98A4-E2ACD724745C}">
      <dgm:prSet/>
      <dgm:spPr/>
      <dgm:t>
        <a:bodyPr/>
        <a:lstStyle/>
        <a:p>
          <a:endParaRPr lang="en-US"/>
        </a:p>
      </dgm:t>
    </dgm:pt>
    <dgm:pt modelId="{8B01525C-1C25-422A-9CDA-D5E5125CD10F}" type="sibTrans" cxnId="{6706A0DF-4548-41C6-98A4-E2ACD724745C}">
      <dgm:prSet/>
      <dgm:spPr/>
      <dgm:t>
        <a:bodyPr/>
        <a:lstStyle/>
        <a:p>
          <a:endParaRPr lang="en-US"/>
        </a:p>
      </dgm:t>
    </dgm:pt>
    <dgm:pt modelId="{7641BBE5-612A-40BB-A13C-4DAE4A9171DC}">
      <dgm:prSet phldrT="[Text]"/>
      <dgm:spPr>
        <a:solidFill>
          <a:schemeClr val="accent5"/>
        </a:solidFill>
      </dgm:spPr>
      <dgm:t>
        <a:bodyPr/>
        <a:lstStyle/>
        <a:p>
          <a:r>
            <a:rPr lang="en-US" dirty="0" smtClean="0"/>
            <a:t> </a:t>
          </a:r>
          <a:endParaRPr lang="en-US" dirty="0"/>
        </a:p>
      </dgm:t>
    </dgm:pt>
    <dgm:pt modelId="{270BDABB-B31F-4AB0-BA3F-763E8F292D86}" type="parTrans" cxnId="{9EC50658-4684-4563-BE4B-FEE40872A7F7}">
      <dgm:prSet/>
      <dgm:spPr/>
      <dgm:t>
        <a:bodyPr/>
        <a:lstStyle/>
        <a:p>
          <a:endParaRPr lang="en-US"/>
        </a:p>
      </dgm:t>
    </dgm:pt>
    <dgm:pt modelId="{8147E180-0DA6-4525-AB32-BBDF083011A7}" type="sibTrans" cxnId="{9EC50658-4684-4563-BE4B-FEE40872A7F7}">
      <dgm:prSet/>
      <dgm:spPr/>
      <dgm:t>
        <a:bodyPr/>
        <a:lstStyle/>
        <a:p>
          <a:endParaRPr lang="en-US"/>
        </a:p>
      </dgm:t>
    </dgm:pt>
    <dgm:pt modelId="{BD597720-48F2-4493-9787-D93083094F60}" type="pres">
      <dgm:prSet presAssocID="{FCE31806-4C39-47E9-86CD-EB79EB428192}" presName="matrix" presStyleCnt="0">
        <dgm:presLayoutVars>
          <dgm:chMax val="1"/>
          <dgm:dir/>
          <dgm:resizeHandles val="exact"/>
        </dgm:presLayoutVars>
      </dgm:prSet>
      <dgm:spPr/>
      <dgm:t>
        <a:bodyPr/>
        <a:lstStyle/>
        <a:p>
          <a:endParaRPr lang="en-US"/>
        </a:p>
      </dgm:t>
    </dgm:pt>
    <dgm:pt modelId="{9FF0B515-76B9-4690-997E-45E35FBDA025}" type="pres">
      <dgm:prSet presAssocID="{FCE31806-4C39-47E9-86CD-EB79EB428192}" presName="axisShape" presStyleLbl="bgShp" presStyleIdx="0" presStyleCnt="1"/>
      <dgm:spPr>
        <a:solidFill>
          <a:schemeClr val="tx2">
            <a:lumMod val="50000"/>
          </a:schemeClr>
        </a:solidFill>
      </dgm:spPr>
    </dgm:pt>
    <dgm:pt modelId="{94A907CC-C31D-428C-84CB-700D98D98B03}" type="pres">
      <dgm:prSet presAssocID="{FCE31806-4C39-47E9-86CD-EB79EB428192}" presName="rect1" presStyleLbl="node1" presStyleIdx="0" presStyleCnt="4">
        <dgm:presLayoutVars>
          <dgm:chMax val="0"/>
          <dgm:chPref val="0"/>
          <dgm:bulletEnabled val="1"/>
        </dgm:presLayoutVars>
      </dgm:prSet>
      <dgm:spPr/>
      <dgm:t>
        <a:bodyPr/>
        <a:lstStyle/>
        <a:p>
          <a:endParaRPr lang="en-US"/>
        </a:p>
      </dgm:t>
    </dgm:pt>
    <dgm:pt modelId="{5D70D4E5-842E-4B81-A8DC-8EC1C6AE1260}" type="pres">
      <dgm:prSet presAssocID="{FCE31806-4C39-47E9-86CD-EB79EB428192}" presName="rect2" presStyleLbl="node1" presStyleIdx="1" presStyleCnt="4">
        <dgm:presLayoutVars>
          <dgm:chMax val="0"/>
          <dgm:chPref val="0"/>
          <dgm:bulletEnabled val="1"/>
        </dgm:presLayoutVars>
      </dgm:prSet>
      <dgm:spPr/>
      <dgm:t>
        <a:bodyPr/>
        <a:lstStyle/>
        <a:p>
          <a:endParaRPr lang="en-US"/>
        </a:p>
      </dgm:t>
    </dgm:pt>
    <dgm:pt modelId="{7F7A9869-D62A-44DC-8BF6-C3ACD0D47DB8}" type="pres">
      <dgm:prSet presAssocID="{FCE31806-4C39-47E9-86CD-EB79EB428192}" presName="rect3" presStyleLbl="node1" presStyleIdx="2" presStyleCnt="4">
        <dgm:presLayoutVars>
          <dgm:chMax val="0"/>
          <dgm:chPref val="0"/>
          <dgm:bulletEnabled val="1"/>
        </dgm:presLayoutVars>
      </dgm:prSet>
      <dgm:spPr/>
      <dgm:t>
        <a:bodyPr/>
        <a:lstStyle/>
        <a:p>
          <a:endParaRPr lang="en-US"/>
        </a:p>
      </dgm:t>
    </dgm:pt>
    <dgm:pt modelId="{30388FE3-A1C0-4302-BF45-7642169EC0D5}" type="pres">
      <dgm:prSet presAssocID="{FCE31806-4C39-47E9-86CD-EB79EB428192}" presName="rect4" presStyleLbl="node1" presStyleIdx="3" presStyleCnt="4">
        <dgm:presLayoutVars>
          <dgm:chMax val="0"/>
          <dgm:chPref val="0"/>
          <dgm:bulletEnabled val="1"/>
        </dgm:presLayoutVars>
      </dgm:prSet>
      <dgm:spPr/>
      <dgm:t>
        <a:bodyPr/>
        <a:lstStyle/>
        <a:p>
          <a:endParaRPr lang="en-US"/>
        </a:p>
      </dgm:t>
    </dgm:pt>
  </dgm:ptLst>
  <dgm:cxnLst>
    <dgm:cxn modelId="{B5880486-639C-4FB2-AD68-8B110B8A510B}" type="presOf" srcId="{FCE31806-4C39-47E9-86CD-EB79EB428192}" destId="{BD597720-48F2-4493-9787-D93083094F60}" srcOrd="0" destOrd="0" presId="urn:microsoft.com/office/officeart/2005/8/layout/matrix2"/>
    <dgm:cxn modelId="{040D520E-69F2-45A1-BD75-A363F37937EB}" type="presOf" srcId="{7641BBE5-612A-40BB-A13C-4DAE4A9171DC}" destId="{30388FE3-A1C0-4302-BF45-7642169EC0D5}" srcOrd="0" destOrd="0" presId="urn:microsoft.com/office/officeart/2005/8/layout/matrix2"/>
    <dgm:cxn modelId="{6706A0DF-4548-41C6-98A4-E2ACD724745C}" srcId="{FCE31806-4C39-47E9-86CD-EB79EB428192}" destId="{E3D04C11-D947-413A-81DE-00EA3CDDBDC2}" srcOrd="2" destOrd="0" parTransId="{DC136269-3770-4A26-AF2F-2407BB0BC66F}" sibTransId="{8B01525C-1C25-422A-9CDA-D5E5125CD10F}"/>
    <dgm:cxn modelId="{7538B1CC-5847-43B8-9A08-FA49C0CA2780}" srcId="{FCE31806-4C39-47E9-86CD-EB79EB428192}" destId="{174D340A-1DBC-4736-BABC-8C6CC8D6F878}" srcOrd="1" destOrd="0" parTransId="{4C81AD53-E29A-4AED-80FA-DD4A3DDAB7E0}" sibTransId="{A4CFFA0E-3AC9-4CCB-9410-52A2AF965A84}"/>
    <dgm:cxn modelId="{8B872CC6-7D0B-44A2-B5B1-1351A14C75D9}" type="presOf" srcId="{BCB0CF76-2E9B-4ABD-8869-01A7019BEA46}" destId="{94A907CC-C31D-428C-84CB-700D98D98B03}" srcOrd="0" destOrd="0" presId="urn:microsoft.com/office/officeart/2005/8/layout/matrix2"/>
    <dgm:cxn modelId="{C48D3FFE-B9AB-49B3-9D64-FD4D195AA062}" type="presOf" srcId="{174D340A-1DBC-4736-BABC-8C6CC8D6F878}" destId="{5D70D4E5-842E-4B81-A8DC-8EC1C6AE1260}" srcOrd="0" destOrd="0" presId="urn:microsoft.com/office/officeart/2005/8/layout/matrix2"/>
    <dgm:cxn modelId="{784D20B1-1DCF-48D4-A00B-C8054A209361}" type="presOf" srcId="{E3D04C11-D947-413A-81DE-00EA3CDDBDC2}" destId="{7F7A9869-D62A-44DC-8BF6-C3ACD0D47DB8}" srcOrd="0" destOrd="0" presId="urn:microsoft.com/office/officeart/2005/8/layout/matrix2"/>
    <dgm:cxn modelId="{9EC50658-4684-4563-BE4B-FEE40872A7F7}" srcId="{FCE31806-4C39-47E9-86CD-EB79EB428192}" destId="{7641BBE5-612A-40BB-A13C-4DAE4A9171DC}" srcOrd="3" destOrd="0" parTransId="{270BDABB-B31F-4AB0-BA3F-763E8F292D86}" sibTransId="{8147E180-0DA6-4525-AB32-BBDF083011A7}"/>
    <dgm:cxn modelId="{259337CF-0B3D-4653-BF20-9BBF13397099}" srcId="{FCE31806-4C39-47E9-86CD-EB79EB428192}" destId="{BCB0CF76-2E9B-4ABD-8869-01A7019BEA46}" srcOrd="0" destOrd="0" parTransId="{12D9DAB7-33BA-4ECF-AF6D-AEF3F83A29C3}" sibTransId="{BF361921-843B-43C3-8BFD-06F47DC934C8}"/>
    <dgm:cxn modelId="{C4745986-89D1-4CAB-8E16-A969898146E7}" type="presParOf" srcId="{BD597720-48F2-4493-9787-D93083094F60}" destId="{9FF0B515-76B9-4690-997E-45E35FBDA025}" srcOrd="0" destOrd="0" presId="urn:microsoft.com/office/officeart/2005/8/layout/matrix2"/>
    <dgm:cxn modelId="{BC09B83B-60D2-4D28-9790-75E8C314D339}" type="presParOf" srcId="{BD597720-48F2-4493-9787-D93083094F60}" destId="{94A907CC-C31D-428C-84CB-700D98D98B03}" srcOrd="1" destOrd="0" presId="urn:microsoft.com/office/officeart/2005/8/layout/matrix2"/>
    <dgm:cxn modelId="{7DC0CE44-CF8E-4B0D-AD22-3CCDBC47A39B}" type="presParOf" srcId="{BD597720-48F2-4493-9787-D93083094F60}" destId="{5D70D4E5-842E-4B81-A8DC-8EC1C6AE1260}" srcOrd="2" destOrd="0" presId="urn:microsoft.com/office/officeart/2005/8/layout/matrix2"/>
    <dgm:cxn modelId="{D1ED1B93-9248-497E-86EF-FDB7A335D30C}" type="presParOf" srcId="{BD597720-48F2-4493-9787-D93083094F60}" destId="{7F7A9869-D62A-44DC-8BF6-C3ACD0D47DB8}" srcOrd="3" destOrd="0" presId="urn:microsoft.com/office/officeart/2005/8/layout/matrix2"/>
    <dgm:cxn modelId="{1F844D8B-2A6C-4F86-96B8-860E4A9023D7}" type="presParOf" srcId="{BD597720-48F2-4493-9787-D93083094F60}" destId="{30388FE3-A1C0-4302-BF45-7642169EC0D5}"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0B515-76B9-4690-997E-45E35FBDA025}">
      <dsp:nvSpPr>
        <dsp:cNvPr id="0" name=""/>
        <dsp:cNvSpPr/>
      </dsp:nvSpPr>
      <dsp:spPr>
        <a:xfrm>
          <a:off x="1016000" y="0"/>
          <a:ext cx="4064000" cy="4064000"/>
        </a:xfrm>
        <a:prstGeom prst="quadArrow">
          <a:avLst>
            <a:gd name="adj1" fmla="val 2000"/>
            <a:gd name="adj2" fmla="val 4000"/>
            <a:gd name="adj3" fmla="val 5000"/>
          </a:avLst>
        </a:prstGeom>
        <a:solidFill>
          <a:schemeClr val="tx2">
            <a:lumMod val="50000"/>
          </a:schemeClr>
        </a:solidFill>
        <a:ln>
          <a:noFill/>
        </a:ln>
        <a:effectLst/>
      </dsp:spPr>
      <dsp:style>
        <a:lnRef idx="0">
          <a:scrgbClr r="0" g="0" b="0"/>
        </a:lnRef>
        <a:fillRef idx="1">
          <a:scrgbClr r="0" g="0" b="0"/>
        </a:fillRef>
        <a:effectRef idx="0">
          <a:scrgbClr r="0" g="0" b="0"/>
        </a:effectRef>
        <a:fontRef idx="minor"/>
      </dsp:style>
    </dsp:sp>
    <dsp:sp modelId="{94A907CC-C31D-428C-84CB-700D98D98B03}">
      <dsp:nvSpPr>
        <dsp:cNvPr id="0" name=""/>
        <dsp:cNvSpPr/>
      </dsp:nvSpPr>
      <dsp:spPr>
        <a:xfrm>
          <a:off x="1280160" y="264160"/>
          <a:ext cx="1625600" cy="162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1359515" y="343515"/>
        <a:ext cx="1466890" cy="1466890"/>
      </dsp:txXfrm>
    </dsp:sp>
    <dsp:sp modelId="{5D70D4E5-842E-4B81-A8DC-8EC1C6AE1260}">
      <dsp:nvSpPr>
        <dsp:cNvPr id="0" name=""/>
        <dsp:cNvSpPr/>
      </dsp:nvSpPr>
      <dsp:spPr>
        <a:xfrm>
          <a:off x="3190240" y="264160"/>
          <a:ext cx="1625600" cy="162560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3269595" y="343515"/>
        <a:ext cx="1466890" cy="1466890"/>
      </dsp:txXfrm>
    </dsp:sp>
    <dsp:sp modelId="{7F7A9869-D62A-44DC-8BF6-C3ACD0D47DB8}">
      <dsp:nvSpPr>
        <dsp:cNvPr id="0" name=""/>
        <dsp:cNvSpPr/>
      </dsp:nvSpPr>
      <dsp:spPr>
        <a:xfrm>
          <a:off x="1280160" y="2174240"/>
          <a:ext cx="1625600" cy="1625600"/>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1359515" y="2253595"/>
        <a:ext cx="1466890" cy="1466890"/>
      </dsp:txXfrm>
    </dsp:sp>
    <dsp:sp modelId="{30388FE3-A1C0-4302-BF45-7642169EC0D5}">
      <dsp:nvSpPr>
        <dsp:cNvPr id="0" name=""/>
        <dsp:cNvSpPr/>
      </dsp:nvSpPr>
      <dsp:spPr>
        <a:xfrm>
          <a:off x="3190240" y="2174240"/>
          <a:ext cx="1625600" cy="1625600"/>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3269595" y="2253595"/>
        <a:ext cx="1466890"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0.09286</cdr:x>
      <cdr:y>0.36047</cdr:y>
    </cdr:from>
    <cdr:to>
      <cdr:x>0.25649</cdr:x>
      <cdr:y>0.51534</cdr:y>
    </cdr:to>
    <cdr:sp macro="" textlink="">
      <cdr:nvSpPr>
        <cdr:cNvPr id="2" name="1 Metin kutusu"/>
        <cdr:cNvSpPr txBox="1"/>
      </cdr:nvSpPr>
      <cdr:spPr>
        <a:xfrm xmlns:a="http://schemas.openxmlformats.org/drawingml/2006/main">
          <a:off x="566057" y="1464954"/>
          <a:ext cx="997528" cy="6293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tr-TR" sz="1800" b="1" dirty="0" smtClean="0"/>
            <a:t>II. </a:t>
          </a:r>
          <a:r>
            <a:rPr lang="tr-TR" sz="1600" b="1" dirty="0" smtClean="0"/>
            <a:t>OTURUM</a:t>
          </a:r>
          <a:endParaRPr lang="tr-TR" b="1" dirty="0" smtClean="0"/>
        </a:p>
        <a:p xmlns:a="http://schemas.openxmlformats.org/drawingml/2006/main">
          <a:endParaRPr lang="tr-TR" sz="1100" dirty="0"/>
        </a:p>
      </cdr:txBody>
    </cdr:sp>
  </cdr:relSizeAnchor>
  <cdr:relSizeAnchor xmlns:cdr="http://schemas.openxmlformats.org/drawingml/2006/chartDrawing">
    <cdr:from>
      <cdr:x>0.11429</cdr:x>
      <cdr:y>0.49781</cdr:y>
    </cdr:from>
    <cdr:to>
      <cdr:x>0.34026</cdr:x>
      <cdr:y>0.64099</cdr:y>
    </cdr:to>
    <cdr:sp macro="" textlink="">
      <cdr:nvSpPr>
        <cdr:cNvPr id="3" name="2 Metin kutusu"/>
        <cdr:cNvSpPr txBox="1"/>
      </cdr:nvSpPr>
      <cdr:spPr>
        <a:xfrm xmlns:a="http://schemas.openxmlformats.org/drawingml/2006/main">
          <a:off x="696685" y="2023093"/>
          <a:ext cx="1377538" cy="5818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tr-TR" sz="3600" b="1" dirty="0" smtClean="0"/>
            <a:t>% 60</a:t>
          </a:r>
          <a:endParaRPr lang="tr-TR" sz="3600" b="1" dirty="0"/>
        </a:p>
      </cdr:txBody>
    </cdr:sp>
  </cdr:relSizeAnchor>
  <cdr:relSizeAnchor xmlns:cdr="http://schemas.openxmlformats.org/drawingml/2006/chartDrawing">
    <cdr:from>
      <cdr:x>0.34023</cdr:x>
      <cdr:y>0.32149</cdr:y>
    </cdr:from>
    <cdr:to>
      <cdr:x>0.50386</cdr:x>
      <cdr:y>0.47636</cdr:y>
    </cdr:to>
    <cdr:sp macro="" textlink="">
      <cdr:nvSpPr>
        <cdr:cNvPr id="4" name="1 Metin kutusu"/>
        <cdr:cNvSpPr txBox="1"/>
      </cdr:nvSpPr>
      <cdr:spPr>
        <a:xfrm xmlns:a="http://schemas.openxmlformats.org/drawingml/2006/main">
          <a:off x="2482337" y="1437186"/>
          <a:ext cx="1193917" cy="69233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tr-TR" sz="1800" b="1" dirty="0" smtClean="0"/>
            <a:t>I. </a:t>
          </a:r>
          <a:r>
            <a:rPr lang="tr-TR" sz="1600" b="1" dirty="0" smtClean="0"/>
            <a:t>OTURUM</a:t>
          </a:r>
          <a:endParaRPr lang="tr-TR" b="1" dirty="0" smtClean="0"/>
        </a:p>
        <a:p xmlns:a="http://schemas.openxmlformats.org/drawingml/2006/main">
          <a:endParaRPr lang="tr-TR" sz="1100" dirty="0"/>
        </a:p>
      </cdr:txBody>
    </cdr:sp>
  </cdr:relSizeAnchor>
  <cdr:relSizeAnchor xmlns:cdr="http://schemas.openxmlformats.org/drawingml/2006/chartDrawing">
    <cdr:from>
      <cdr:x>0.42078</cdr:x>
      <cdr:y>0.41786</cdr:y>
    </cdr:from>
    <cdr:to>
      <cdr:x>0.64675</cdr:x>
      <cdr:y>0.56104</cdr:y>
    </cdr:to>
    <cdr:sp macro="" textlink="">
      <cdr:nvSpPr>
        <cdr:cNvPr id="5" name="1 Metin kutusu"/>
        <cdr:cNvSpPr txBox="1"/>
      </cdr:nvSpPr>
      <cdr:spPr>
        <a:xfrm xmlns:a="http://schemas.openxmlformats.org/drawingml/2006/main">
          <a:off x="2565070" y="1698171"/>
          <a:ext cx="1377538" cy="58189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tr-TR" sz="3600" b="1" dirty="0" smtClean="0"/>
            <a:t>% 40</a:t>
          </a:r>
          <a:endParaRPr lang="tr-TR" sz="36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29761" y="0"/>
            <a:ext cx="2929837" cy="497126"/>
          </a:xfrm>
          <a:prstGeom prst="rect">
            <a:avLst/>
          </a:prstGeom>
        </p:spPr>
        <p:txBody>
          <a:bodyPr vert="horz" lIns="91440" tIns="45720" rIns="91440" bIns="45720" rtlCol="0"/>
          <a:lstStyle>
            <a:lvl1pPr algn="r">
              <a:defRPr sz="1200"/>
            </a:lvl1pPr>
          </a:lstStyle>
          <a:p>
            <a:fld id="{F7480FD2-B5B8-4B3C-A3ED-D69C1315B1C8}" type="datetimeFigureOut">
              <a:rPr lang="tr-TR" smtClean="0"/>
              <a:t>13.10.2021</a:t>
            </a:fld>
            <a:endParaRPr lang="tr-TR"/>
          </a:p>
        </p:txBody>
      </p:sp>
      <p:sp>
        <p:nvSpPr>
          <p:cNvPr id="4" name="Altbilgi Yer Tutucusu 3"/>
          <p:cNvSpPr>
            <a:spLocks noGrp="1"/>
          </p:cNvSpPr>
          <p:nvPr>
            <p:ph type="ftr" sz="quarter" idx="2"/>
          </p:nvPr>
        </p:nvSpPr>
        <p:spPr>
          <a:xfrm>
            <a:off x="0" y="9443662"/>
            <a:ext cx="2929837" cy="497126"/>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29761" y="9443662"/>
            <a:ext cx="2929837" cy="497126"/>
          </a:xfrm>
          <a:prstGeom prst="rect">
            <a:avLst/>
          </a:prstGeom>
        </p:spPr>
        <p:txBody>
          <a:bodyPr vert="horz" lIns="91440" tIns="45720" rIns="91440" bIns="45720" rtlCol="0" anchor="b"/>
          <a:lstStyle>
            <a:lvl1pPr algn="r">
              <a:defRPr sz="1200"/>
            </a:lvl1pPr>
          </a:lstStyle>
          <a:p>
            <a:fld id="{DA9F29E9-175F-433F-B967-C584B1D2747E}" type="slidenum">
              <a:rPr lang="tr-TR" smtClean="0"/>
              <a:t>‹#›</a:t>
            </a:fld>
            <a:endParaRPr lang="tr-TR"/>
          </a:p>
        </p:txBody>
      </p:sp>
    </p:spTree>
    <p:extLst>
      <p:ext uri="{BB962C8B-B14F-4D97-AF65-F5344CB8AC3E}">
        <p14:creationId xmlns:p14="http://schemas.microsoft.com/office/powerpoint/2010/main" val="3372956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F60D67B6-6972-41AB-9C9E-C9EEDB8BC27D}" type="datetimeFigureOut">
              <a:rPr lang="tr-TR" smtClean="0"/>
              <a:pPr/>
              <a:t>13.10.2021</a:t>
            </a:fld>
            <a:endParaRPr lang="tr-TR"/>
          </a:p>
        </p:txBody>
      </p:sp>
      <p:sp>
        <p:nvSpPr>
          <p:cNvPr id="4" name="3 Slayt Görüntüsü Yer Tutucusu"/>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76117" y="4722694"/>
            <a:ext cx="5408930" cy="447413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9E13E9A8-70B0-4954-948D-310650AFCD57}" type="slidenum">
              <a:rPr lang="tr-TR" smtClean="0"/>
              <a:pPr/>
              <a:t>‹#›</a:t>
            </a:fld>
            <a:endParaRPr lang="tr-TR"/>
          </a:p>
        </p:txBody>
      </p:sp>
    </p:spTree>
    <p:extLst>
      <p:ext uri="{BB962C8B-B14F-4D97-AF65-F5344CB8AC3E}">
        <p14:creationId xmlns:p14="http://schemas.microsoft.com/office/powerpoint/2010/main" val="2933505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9E13E9A8-70B0-4954-948D-310650AFCD57}" type="slidenum">
              <a:rPr lang="tr-TR" smtClean="0"/>
              <a:pPr/>
              <a:t>8</a:t>
            </a:fld>
            <a:endParaRPr lang="tr-TR"/>
          </a:p>
        </p:txBody>
      </p:sp>
    </p:spTree>
    <p:extLst>
      <p:ext uri="{BB962C8B-B14F-4D97-AF65-F5344CB8AC3E}">
        <p14:creationId xmlns:p14="http://schemas.microsoft.com/office/powerpoint/2010/main" val="1000937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52AA050-BF12-4069-8F0A-0D46B6C8189E}" type="datetime1">
              <a:rPr lang="en-US" smtClean="0"/>
              <a:pPr/>
              <a:t>10/13/2021</a:t>
            </a:fld>
            <a:endParaRPr lang="en-US"/>
          </a:p>
        </p:txBody>
      </p:sp>
      <p:sp>
        <p:nvSpPr>
          <p:cNvPr id="5" name="Footer Placeholder 4"/>
          <p:cNvSpPr>
            <a:spLocks noGrp="1"/>
          </p:cNvSpPr>
          <p:nvPr>
            <p:ph type="ftr" sz="quarter" idx="11"/>
          </p:nvPr>
        </p:nvSpPr>
        <p:spPr/>
        <p:txBody>
          <a:bodyPr/>
          <a:lstStyle/>
          <a:p>
            <a:r>
              <a:rPr lang="en-US" smtClean="0"/>
              <a:t>www.rehberlikservisim.com</a:t>
            </a:r>
            <a:endParaRPr lang="en-US"/>
          </a:p>
        </p:txBody>
      </p:sp>
      <p:sp>
        <p:nvSpPr>
          <p:cNvPr id="6" name="Slide Number Placeholder 5"/>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p14="http://schemas.microsoft.com/office/powerpoint/2010/main" val="3303314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9A19D6-A242-485F-9741-F011A74E1A09}" type="datetime1">
              <a:rPr lang="en-US" smtClean="0"/>
              <a:pPr/>
              <a:t>10/13/2021</a:t>
            </a:fld>
            <a:endParaRPr lang="en-US"/>
          </a:p>
        </p:txBody>
      </p:sp>
      <p:sp>
        <p:nvSpPr>
          <p:cNvPr id="5" name="Footer Placeholder 4"/>
          <p:cNvSpPr>
            <a:spLocks noGrp="1"/>
          </p:cNvSpPr>
          <p:nvPr>
            <p:ph type="ftr" sz="quarter" idx="11"/>
          </p:nvPr>
        </p:nvSpPr>
        <p:spPr/>
        <p:txBody>
          <a:bodyPr/>
          <a:lstStyle/>
          <a:p>
            <a:r>
              <a:rPr lang="en-US" smtClean="0"/>
              <a:t>www.rehberlikservisim.com</a:t>
            </a:r>
            <a:endParaRPr lang="en-US"/>
          </a:p>
        </p:txBody>
      </p:sp>
      <p:sp>
        <p:nvSpPr>
          <p:cNvPr id="6" name="Slide Number Placeholder 5"/>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p14="http://schemas.microsoft.com/office/powerpoint/2010/main" val="28298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C4DBB5-8289-4454-8B43-B2FB994C693D}" type="datetime1">
              <a:rPr lang="en-US" smtClean="0"/>
              <a:pPr/>
              <a:t>10/13/2021</a:t>
            </a:fld>
            <a:endParaRPr lang="en-US"/>
          </a:p>
        </p:txBody>
      </p:sp>
      <p:sp>
        <p:nvSpPr>
          <p:cNvPr id="5" name="Footer Placeholder 4"/>
          <p:cNvSpPr>
            <a:spLocks noGrp="1"/>
          </p:cNvSpPr>
          <p:nvPr>
            <p:ph type="ftr" sz="quarter" idx="11"/>
          </p:nvPr>
        </p:nvSpPr>
        <p:spPr/>
        <p:txBody>
          <a:bodyPr/>
          <a:lstStyle/>
          <a:p>
            <a:r>
              <a:rPr lang="en-US" smtClean="0"/>
              <a:t>www.rehberlikservisim.com</a:t>
            </a:r>
            <a:endParaRPr lang="en-US"/>
          </a:p>
        </p:txBody>
      </p:sp>
      <p:sp>
        <p:nvSpPr>
          <p:cNvPr id="6" name="Slide Number Placeholder 5"/>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p14="http://schemas.microsoft.com/office/powerpoint/2010/main" val="2743657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1FB9BB-84BD-4695-9D2C-863E97B328F2}" type="datetime1">
              <a:rPr lang="en-US" smtClean="0"/>
              <a:pPr/>
              <a:t>10/13/2021</a:t>
            </a:fld>
            <a:endParaRPr lang="en-US"/>
          </a:p>
        </p:txBody>
      </p:sp>
      <p:sp>
        <p:nvSpPr>
          <p:cNvPr id="5" name="Footer Placeholder 4"/>
          <p:cNvSpPr>
            <a:spLocks noGrp="1"/>
          </p:cNvSpPr>
          <p:nvPr>
            <p:ph type="ftr" sz="quarter" idx="11"/>
          </p:nvPr>
        </p:nvSpPr>
        <p:spPr/>
        <p:txBody>
          <a:bodyPr/>
          <a:lstStyle/>
          <a:p>
            <a:r>
              <a:rPr lang="en-US" smtClean="0"/>
              <a:t>www.rehberlikservisim.com</a:t>
            </a:r>
            <a:endParaRPr lang="en-US"/>
          </a:p>
        </p:txBody>
      </p:sp>
      <p:sp>
        <p:nvSpPr>
          <p:cNvPr id="6" name="Slide Number Placeholder 5"/>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p14="http://schemas.microsoft.com/office/powerpoint/2010/main" val="244418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18F2DC-9E7E-410D-AB8B-450004F85CC9}" type="datetime1">
              <a:rPr lang="en-US" smtClean="0"/>
              <a:pPr/>
              <a:t>10/13/2021</a:t>
            </a:fld>
            <a:endParaRPr lang="en-US"/>
          </a:p>
        </p:txBody>
      </p:sp>
      <p:sp>
        <p:nvSpPr>
          <p:cNvPr id="5" name="Footer Placeholder 4"/>
          <p:cNvSpPr>
            <a:spLocks noGrp="1"/>
          </p:cNvSpPr>
          <p:nvPr>
            <p:ph type="ftr" sz="quarter" idx="11"/>
          </p:nvPr>
        </p:nvSpPr>
        <p:spPr/>
        <p:txBody>
          <a:bodyPr/>
          <a:lstStyle/>
          <a:p>
            <a:r>
              <a:rPr lang="en-US" smtClean="0"/>
              <a:t>www.rehberlikservisim.com</a:t>
            </a:r>
            <a:endParaRPr lang="en-US"/>
          </a:p>
        </p:txBody>
      </p:sp>
      <p:sp>
        <p:nvSpPr>
          <p:cNvPr id="6" name="Slide Number Placeholder 5"/>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p14="http://schemas.microsoft.com/office/powerpoint/2010/main" val="2517549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34F3954-6E63-4B51-BC95-6B2455B9C439}" type="datetime1">
              <a:rPr lang="en-US" smtClean="0"/>
              <a:pPr/>
              <a:t>10/13/2021</a:t>
            </a:fld>
            <a:endParaRPr lang="en-US"/>
          </a:p>
        </p:txBody>
      </p:sp>
      <p:sp>
        <p:nvSpPr>
          <p:cNvPr id="6" name="Footer Placeholder 5"/>
          <p:cNvSpPr>
            <a:spLocks noGrp="1"/>
          </p:cNvSpPr>
          <p:nvPr>
            <p:ph type="ftr" sz="quarter" idx="11"/>
          </p:nvPr>
        </p:nvSpPr>
        <p:spPr/>
        <p:txBody>
          <a:bodyPr/>
          <a:lstStyle/>
          <a:p>
            <a:r>
              <a:rPr lang="en-US" smtClean="0"/>
              <a:t>www.rehberlikservisim.com</a:t>
            </a:r>
            <a:endParaRPr lang="en-US"/>
          </a:p>
        </p:txBody>
      </p:sp>
      <p:sp>
        <p:nvSpPr>
          <p:cNvPr id="7" name="Slide Number Placeholder 6"/>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p14="http://schemas.microsoft.com/office/powerpoint/2010/main" val="3287033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5E0CEF-5112-45B0-A20B-5A23F53E0450}" type="datetime1">
              <a:rPr lang="en-US" smtClean="0"/>
              <a:pPr/>
              <a:t>10/13/2021</a:t>
            </a:fld>
            <a:endParaRPr lang="en-US"/>
          </a:p>
        </p:txBody>
      </p:sp>
      <p:sp>
        <p:nvSpPr>
          <p:cNvPr id="8" name="Footer Placeholder 7"/>
          <p:cNvSpPr>
            <a:spLocks noGrp="1"/>
          </p:cNvSpPr>
          <p:nvPr>
            <p:ph type="ftr" sz="quarter" idx="11"/>
          </p:nvPr>
        </p:nvSpPr>
        <p:spPr/>
        <p:txBody>
          <a:bodyPr/>
          <a:lstStyle/>
          <a:p>
            <a:r>
              <a:rPr lang="en-US" smtClean="0"/>
              <a:t>www.rehberlikservisim.com</a:t>
            </a:r>
            <a:endParaRPr lang="en-US"/>
          </a:p>
        </p:txBody>
      </p:sp>
      <p:sp>
        <p:nvSpPr>
          <p:cNvPr id="9" name="Slide Number Placeholder 8"/>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p14="http://schemas.microsoft.com/office/powerpoint/2010/main" val="3451689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5B3D93-A038-441F-8CB5-6B1A771482BD}" type="datetime1">
              <a:rPr lang="en-US" smtClean="0"/>
              <a:pPr/>
              <a:t>10/13/2021</a:t>
            </a:fld>
            <a:endParaRPr lang="en-US"/>
          </a:p>
        </p:txBody>
      </p:sp>
      <p:sp>
        <p:nvSpPr>
          <p:cNvPr id="4" name="Footer Placeholder 3"/>
          <p:cNvSpPr>
            <a:spLocks noGrp="1"/>
          </p:cNvSpPr>
          <p:nvPr>
            <p:ph type="ftr" sz="quarter" idx="11"/>
          </p:nvPr>
        </p:nvSpPr>
        <p:spPr/>
        <p:txBody>
          <a:bodyPr/>
          <a:lstStyle/>
          <a:p>
            <a:r>
              <a:rPr lang="en-US" smtClean="0"/>
              <a:t>www.rehberlikservisim.com</a:t>
            </a:r>
            <a:endParaRPr lang="en-US"/>
          </a:p>
        </p:txBody>
      </p:sp>
      <p:sp>
        <p:nvSpPr>
          <p:cNvPr id="5" name="Slide Number Placeholder 4"/>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p14="http://schemas.microsoft.com/office/powerpoint/2010/main" val="4240320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F95C3C-B7E7-4B41-85AF-A2E70BBDABA3}" type="datetime1">
              <a:rPr lang="en-US" smtClean="0"/>
              <a:pPr/>
              <a:t>10/13/2021</a:t>
            </a:fld>
            <a:endParaRPr lang="en-US"/>
          </a:p>
        </p:txBody>
      </p:sp>
      <p:sp>
        <p:nvSpPr>
          <p:cNvPr id="3" name="Footer Placeholder 2"/>
          <p:cNvSpPr>
            <a:spLocks noGrp="1"/>
          </p:cNvSpPr>
          <p:nvPr>
            <p:ph type="ftr" sz="quarter" idx="11"/>
          </p:nvPr>
        </p:nvSpPr>
        <p:spPr/>
        <p:txBody>
          <a:bodyPr/>
          <a:lstStyle/>
          <a:p>
            <a:r>
              <a:rPr lang="en-US" smtClean="0"/>
              <a:t>www.rehberlikservisim.com</a:t>
            </a:r>
            <a:endParaRPr lang="en-US"/>
          </a:p>
        </p:txBody>
      </p:sp>
      <p:sp>
        <p:nvSpPr>
          <p:cNvPr id="4" name="Slide Number Placeholder 3"/>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p14="http://schemas.microsoft.com/office/powerpoint/2010/main" val="260003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1E77F1-C273-43A3-8901-F95DDDF52C0F}" type="datetime1">
              <a:rPr lang="en-US" smtClean="0"/>
              <a:pPr/>
              <a:t>10/13/2021</a:t>
            </a:fld>
            <a:endParaRPr lang="en-US"/>
          </a:p>
        </p:txBody>
      </p:sp>
      <p:sp>
        <p:nvSpPr>
          <p:cNvPr id="6" name="Footer Placeholder 5"/>
          <p:cNvSpPr>
            <a:spLocks noGrp="1"/>
          </p:cNvSpPr>
          <p:nvPr>
            <p:ph type="ftr" sz="quarter" idx="11"/>
          </p:nvPr>
        </p:nvSpPr>
        <p:spPr/>
        <p:txBody>
          <a:bodyPr/>
          <a:lstStyle/>
          <a:p>
            <a:r>
              <a:rPr lang="en-US" smtClean="0"/>
              <a:t>www.rehberlikservisim.com</a:t>
            </a:r>
            <a:endParaRPr lang="en-US"/>
          </a:p>
        </p:txBody>
      </p:sp>
      <p:sp>
        <p:nvSpPr>
          <p:cNvPr id="7" name="Slide Number Placeholder 6"/>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p14="http://schemas.microsoft.com/office/powerpoint/2010/main" val="2561722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05F74E-06D1-4E1B-9E79-4E2F66B28380}" type="datetime1">
              <a:rPr lang="en-US" smtClean="0"/>
              <a:pPr/>
              <a:t>10/13/2021</a:t>
            </a:fld>
            <a:endParaRPr lang="en-US"/>
          </a:p>
        </p:txBody>
      </p:sp>
      <p:sp>
        <p:nvSpPr>
          <p:cNvPr id="6" name="Footer Placeholder 5"/>
          <p:cNvSpPr>
            <a:spLocks noGrp="1"/>
          </p:cNvSpPr>
          <p:nvPr>
            <p:ph type="ftr" sz="quarter" idx="11"/>
          </p:nvPr>
        </p:nvSpPr>
        <p:spPr/>
        <p:txBody>
          <a:bodyPr/>
          <a:lstStyle/>
          <a:p>
            <a:r>
              <a:rPr lang="en-US" smtClean="0"/>
              <a:t>www.rehberlikservisim.com</a:t>
            </a:r>
            <a:endParaRPr lang="en-US"/>
          </a:p>
        </p:txBody>
      </p:sp>
      <p:sp>
        <p:nvSpPr>
          <p:cNvPr id="7" name="Slide Number Placeholder 6"/>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p14="http://schemas.microsoft.com/office/powerpoint/2010/main" val="3322059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0D8EA1-592C-4526-B66B-15F0455F5B5D}" type="datetime1">
              <a:rPr lang="en-US" smtClean="0"/>
              <a:pPr/>
              <a:t>10/13/2021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www.rehberlikservisim.com</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443AE-4F20-4B40-B91B-135E9B6A23DD}" type="slidenum">
              <a:rPr lang="en-US" smtClean="0"/>
              <a:pPr/>
              <a:t>‹#›</a:t>
            </a:fld>
            <a:endParaRPr lang="en-US"/>
          </a:p>
        </p:txBody>
      </p:sp>
    </p:spTree>
    <p:extLst>
      <p:ext uri="{BB962C8B-B14F-4D97-AF65-F5344CB8AC3E}">
        <p14:creationId xmlns:p14="http://schemas.microsoft.com/office/powerpoint/2010/main" val="12446867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hyperlink" Target="https://www.osym.gov.tr/TR,19226/2020-yuksekogretim-kurumlari-sinavi-yks-kilavuzu.html" TargetMode="External"/><Relationship Id="rId2" Type="http://schemas.openxmlformats.org/officeDocument/2006/relationships/hyperlink" Target="../../yks%20klavuz%20ek%20puan%20al&#305;nan%20b&#246;l&#252;mler.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pa.edu.tr/"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osym.gov.tr/" TargetMode="External"/><Relationship Id="rId2" Type="http://schemas.openxmlformats.org/officeDocument/2006/relationships/hyperlink" Target="https://www.universitego.com/" TargetMode="External"/><Relationship Id="rId1" Type="http://schemas.openxmlformats.org/officeDocument/2006/relationships/slideLayout" Target="../slideLayouts/slideLayout2.xml"/><Relationship Id="rId4" Type="http://schemas.openxmlformats.org/officeDocument/2006/relationships/hyperlink" Target="https://www.msu.edu.t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2F0443AE-4F20-4B40-B91B-135E9B6A23DD}" type="slidenum">
              <a:rPr lang="en-US" smtClean="0"/>
              <a:pPr/>
              <a:t>1</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650" y="2149475"/>
            <a:ext cx="63627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3615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0" y="1457281"/>
            <a:ext cx="9144000" cy="830998"/>
            <a:chOff x="0" y="159943"/>
            <a:chExt cx="12192000" cy="1107998"/>
          </a:xfrm>
        </p:grpSpPr>
        <p:sp>
          <p:nvSpPr>
            <p:cNvPr id="5" name="TextBox 4"/>
            <p:cNvSpPr txBox="1"/>
            <p:nvPr/>
          </p:nvSpPr>
          <p:spPr>
            <a:xfrm>
              <a:off x="0" y="159943"/>
              <a:ext cx="12192000" cy="1107998"/>
            </a:xfrm>
            <a:prstGeom prst="rect">
              <a:avLst/>
            </a:prstGeom>
            <a:noFill/>
          </p:spPr>
          <p:txBody>
            <a:bodyPr wrap="square" rtlCol="0">
              <a:spAutoFit/>
            </a:bodyPr>
            <a:lstStyle/>
            <a:p>
              <a:pPr algn="ctr"/>
              <a:r>
                <a:rPr lang="tr-TR" sz="4800" b="1" dirty="0" smtClean="0">
                  <a:solidFill>
                    <a:srgbClr val="FF0000"/>
                  </a:solidFill>
                  <a:latin typeface="Arial Black" pitchFamily="34" charset="0"/>
                </a:rPr>
                <a:t> </a:t>
              </a:r>
              <a:endParaRPr lang="en-US" sz="4800" b="1" dirty="0">
                <a:solidFill>
                  <a:srgbClr val="FF0000"/>
                </a:solidFill>
                <a:latin typeface="Arial Black" pitchFamily="34" charset="0"/>
              </a:endParaRPr>
            </a:p>
          </p:txBody>
        </p:sp>
        <p:sp>
          <p:nvSpPr>
            <p:cNvPr id="6" name="Rectangle 5"/>
            <p:cNvSpPr/>
            <p:nvPr/>
          </p:nvSpPr>
          <p:spPr>
            <a:xfrm>
              <a:off x="382367" y="582742"/>
              <a:ext cx="10944665" cy="533481"/>
            </a:xfrm>
            <a:prstGeom prst="rect">
              <a:avLst/>
            </a:prstGeom>
          </p:spPr>
          <p:txBody>
            <a:bodyPr wrap="square">
              <a:spAutoFit/>
            </a:bodyPr>
            <a:lstStyle/>
            <a:p>
              <a:pPr algn="ctr"/>
              <a:r>
                <a:rPr lang="tr-TR" sz="2000" b="1" dirty="0" smtClean="0">
                  <a:solidFill>
                    <a:schemeClr val="tx2">
                      <a:lumMod val="50000"/>
                    </a:schemeClr>
                  </a:solidFill>
                </a:rPr>
                <a:t>TEMEL YETERLİLİK TESTİ</a:t>
              </a:r>
              <a:endParaRPr lang="en-US" sz="2000" b="1" dirty="0">
                <a:solidFill>
                  <a:schemeClr val="tx2">
                    <a:lumMod val="50000"/>
                  </a:schemeClr>
                </a:solidFill>
              </a:endParaRPr>
            </a:p>
          </p:txBody>
        </p:sp>
      </p:grpSp>
      <p:grpSp>
        <p:nvGrpSpPr>
          <p:cNvPr id="32" name="31 Grup"/>
          <p:cNvGrpSpPr/>
          <p:nvPr/>
        </p:nvGrpSpPr>
        <p:grpSpPr>
          <a:xfrm>
            <a:off x="1992087" y="2907379"/>
            <a:ext cx="2481943" cy="392087"/>
            <a:chOff x="1992087" y="2907379"/>
            <a:chExt cx="2481943" cy="392087"/>
          </a:xfrm>
        </p:grpSpPr>
        <p:sp>
          <p:nvSpPr>
            <p:cNvPr id="8" name="Pentagon 7"/>
            <p:cNvSpPr/>
            <p:nvPr/>
          </p:nvSpPr>
          <p:spPr>
            <a:xfrm>
              <a:off x="1992087" y="2907580"/>
              <a:ext cx="2481943" cy="391886"/>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2606792" y="2907379"/>
              <a:ext cx="1812808" cy="338554"/>
            </a:xfrm>
            <a:prstGeom prst="rect">
              <a:avLst/>
            </a:prstGeom>
          </p:spPr>
          <p:txBody>
            <a:bodyPr wrap="square">
              <a:spAutoFit/>
            </a:bodyPr>
            <a:lstStyle/>
            <a:p>
              <a:r>
                <a:rPr lang="tr-TR" sz="1600" b="1" dirty="0" smtClean="0">
                  <a:solidFill>
                    <a:schemeClr val="bg1"/>
                  </a:solidFill>
                  <a:latin typeface="Arial Black" pitchFamily="34" charset="0"/>
                </a:rPr>
                <a:t>Fen Bilimleri</a:t>
              </a:r>
              <a:endParaRPr lang="en-US" sz="1600" b="1" dirty="0">
                <a:solidFill>
                  <a:schemeClr val="bg1"/>
                </a:solidFill>
                <a:latin typeface="Arial Black" pitchFamily="34" charset="0"/>
              </a:endParaRPr>
            </a:p>
          </p:txBody>
        </p:sp>
      </p:grpSp>
      <p:grpSp>
        <p:nvGrpSpPr>
          <p:cNvPr id="33" name="32 Grup"/>
          <p:cNvGrpSpPr/>
          <p:nvPr/>
        </p:nvGrpSpPr>
        <p:grpSpPr>
          <a:xfrm>
            <a:off x="2302329" y="3383629"/>
            <a:ext cx="2481943" cy="394247"/>
            <a:chOff x="2302329" y="3383629"/>
            <a:chExt cx="2481943" cy="394247"/>
          </a:xfrm>
        </p:grpSpPr>
        <p:sp>
          <p:nvSpPr>
            <p:cNvPr id="9" name="Pentagon 8"/>
            <p:cNvSpPr/>
            <p:nvPr/>
          </p:nvSpPr>
          <p:spPr>
            <a:xfrm>
              <a:off x="2302329" y="3385990"/>
              <a:ext cx="2481943" cy="391886"/>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13"/>
            <p:cNvSpPr/>
            <p:nvPr/>
          </p:nvSpPr>
          <p:spPr>
            <a:xfrm>
              <a:off x="2892542" y="3383629"/>
              <a:ext cx="1746133" cy="338554"/>
            </a:xfrm>
            <a:prstGeom prst="rect">
              <a:avLst/>
            </a:prstGeom>
          </p:spPr>
          <p:txBody>
            <a:bodyPr wrap="square">
              <a:spAutoFit/>
            </a:bodyPr>
            <a:lstStyle/>
            <a:p>
              <a:r>
                <a:rPr lang="tr-TR" sz="1600" b="1" dirty="0" smtClean="0">
                  <a:solidFill>
                    <a:schemeClr val="bg1"/>
                  </a:solidFill>
                  <a:latin typeface="Arial Black" pitchFamily="34" charset="0"/>
                </a:rPr>
                <a:t>Matematik</a:t>
              </a:r>
              <a:endParaRPr lang="en-US" sz="1600" b="1" dirty="0">
                <a:solidFill>
                  <a:schemeClr val="bg1"/>
                </a:solidFill>
                <a:latin typeface="Arial Black" pitchFamily="34" charset="0"/>
              </a:endParaRPr>
            </a:p>
          </p:txBody>
        </p:sp>
      </p:grpSp>
      <p:grpSp>
        <p:nvGrpSpPr>
          <p:cNvPr id="34" name="33 Grup"/>
          <p:cNvGrpSpPr/>
          <p:nvPr/>
        </p:nvGrpSpPr>
        <p:grpSpPr>
          <a:xfrm>
            <a:off x="2340429" y="3858091"/>
            <a:ext cx="2488746" cy="391886"/>
            <a:chOff x="2340429" y="3858091"/>
            <a:chExt cx="2488746" cy="391886"/>
          </a:xfrm>
        </p:grpSpPr>
        <p:sp>
          <p:nvSpPr>
            <p:cNvPr id="10" name="Pentagon 9"/>
            <p:cNvSpPr/>
            <p:nvPr/>
          </p:nvSpPr>
          <p:spPr>
            <a:xfrm>
              <a:off x="2340429" y="3858091"/>
              <a:ext cx="2481943" cy="391886"/>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13"/>
            <p:cNvSpPr/>
            <p:nvPr/>
          </p:nvSpPr>
          <p:spPr>
            <a:xfrm>
              <a:off x="2883017" y="3859879"/>
              <a:ext cx="1946158" cy="338554"/>
            </a:xfrm>
            <a:prstGeom prst="rect">
              <a:avLst/>
            </a:prstGeom>
          </p:spPr>
          <p:txBody>
            <a:bodyPr wrap="square">
              <a:spAutoFit/>
            </a:bodyPr>
            <a:lstStyle/>
            <a:p>
              <a:r>
                <a:rPr lang="tr-TR" sz="1600" b="1" dirty="0" smtClean="0">
                  <a:solidFill>
                    <a:schemeClr val="bg1"/>
                  </a:solidFill>
                  <a:latin typeface="Arial Black" pitchFamily="34" charset="0"/>
                </a:rPr>
                <a:t>Türkçe</a:t>
              </a:r>
              <a:endParaRPr lang="en-US" sz="1600" b="1" dirty="0">
                <a:solidFill>
                  <a:schemeClr val="bg1"/>
                </a:solidFill>
                <a:latin typeface="Arial Black" pitchFamily="34" charset="0"/>
              </a:endParaRPr>
            </a:p>
          </p:txBody>
        </p:sp>
      </p:grpSp>
      <p:grpSp>
        <p:nvGrpSpPr>
          <p:cNvPr id="35" name="34 Grup"/>
          <p:cNvGrpSpPr/>
          <p:nvPr/>
        </p:nvGrpSpPr>
        <p:grpSpPr>
          <a:xfrm>
            <a:off x="2026104" y="4320667"/>
            <a:ext cx="2869746" cy="391886"/>
            <a:chOff x="2026104" y="4320667"/>
            <a:chExt cx="2869746" cy="391886"/>
          </a:xfrm>
        </p:grpSpPr>
        <p:sp>
          <p:nvSpPr>
            <p:cNvPr id="11" name="Pentagon 10"/>
            <p:cNvSpPr/>
            <p:nvPr/>
          </p:nvSpPr>
          <p:spPr>
            <a:xfrm>
              <a:off x="2026104" y="4320667"/>
              <a:ext cx="2481943" cy="391886"/>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13"/>
            <p:cNvSpPr/>
            <p:nvPr/>
          </p:nvSpPr>
          <p:spPr>
            <a:xfrm>
              <a:off x="2562225" y="4345654"/>
              <a:ext cx="2333625" cy="338554"/>
            </a:xfrm>
            <a:prstGeom prst="rect">
              <a:avLst/>
            </a:prstGeom>
          </p:spPr>
          <p:txBody>
            <a:bodyPr wrap="square">
              <a:spAutoFit/>
            </a:bodyPr>
            <a:lstStyle/>
            <a:p>
              <a:r>
                <a:rPr lang="tr-TR" sz="1600" b="1" dirty="0" smtClean="0">
                  <a:solidFill>
                    <a:schemeClr val="bg1"/>
                  </a:solidFill>
                  <a:latin typeface="Arial Black" pitchFamily="34" charset="0"/>
                </a:rPr>
                <a:t>Sosyal Bilimler</a:t>
              </a:r>
              <a:endParaRPr lang="en-US" sz="1600" b="1" dirty="0">
                <a:solidFill>
                  <a:schemeClr val="bg1"/>
                </a:solidFill>
                <a:latin typeface="Arial Black" pitchFamily="34" charset="0"/>
              </a:endParaRPr>
            </a:p>
          </p:txBody>
        </p:sp>
      </p:grpSp>
      <p:sp>
        <p:nvSpPr>
          <p:cNvPr id="24" name="23 Metin kutusu"/>
          <p:cNvSpPr txBox="1"/>
          <p:nvPr/>
        </p:nvSpPr>
        <p:spPr>
          <a:xfrm>
            <a:off x="4381500" y="2781300"/>
            <a:ext cx="1323975" cy="523220"/>
          </a:xfrm>
          <a:prstGeom prst="rect">
            <a:avLst/>
          </a:prstGeom>
          <a:noFill/>
        </p:spPr>
        <p:txBody>
          <a:bodyPr wrap="square" rtlCol="0">
            <a:spAutoFit/>
          </a:bodyPr>
          <a:lstStyle/>
          <a:p>
            <a:r>
              <a:rPr lang="tr-TR" sz="2800" b="1" dirty="0" smtClean="0">
                <a:solidFill>
                  <a:srgbClr val="FF0000"/>
                </a:solidFill>
              </a:rPr>
              <a:t>% 17</a:t>
            </a:r>
            <a:endParaRPr lang="tr-TR" sz="2800" b="1" dirty="0">
              <a:solidFill>
                <a:srgbClr val="FF0000"/>
              </a:solidFill>
            </a:endParaRPr>
          </a:p>
        </p:txBody>
      </p:sp>
      <p:sp>
        <p:nvSpPr>
          <p:cNvPr id="25" name="24 Metin kutusu"/>
          <p:cNvSpPr txBox="1"/>
          <p:nvPr/>
        </p:nvSpPr>
        <p:spPr>
          <a:xfrm>
            <a:off x="4657725" y="3295650"/>
            <a:ext cx="1323975" cy="523220"/>
          </a:xfrm>
          <a:prstGeom prst="rect">
            <a:avLst/>
          </a:prstGeom>
          <a:noFill/>
        </p:spPr>
        <p:txBody>
          <a:bodyPr wrap="square" rtlCol="0">
            <a:spAutoFit/>
          </a:bodyPr>
          <a:lstStyle/>
          <a:p>
            <a:r>
              <a:rPr lang="tr-TR" sz="2800" b="1" dirty="0" smtClean="0">
                <a:solidFill>
                  <a:schemeClr val="accent2">
                    <a:lumMod val="75000"/>
                  </a:schemeClr>
                </a:solidFill>
              </a:rPr>
              <a:t>% 33</a:t>
            </a:r>
            <a:endParaRPr lang="tr-TR" sz="2800" b="1" dirty="0">
              <a:solidFill>
                <a:schemeClr val="accent2">
                  <a:lumMod val="75000"/>
                </a:schemeClr>
              </a:solidFill>
            </a:endParaRPr>
          </a:p>
        </p:txBody>
      </p:sp>
      <p:sp>
        <p:nvSpPr>
          <p:cNvPr id="26" name="25 Metin kutusu"/>
          <p:cNvSpPr txBox="1"/>
          <p:nvPr/>
        </p:nvSpPr>
        <p:spPr>
          <a:xfrm>
            <a:off x="4762500" y="3752850"/>
            <a:ext cx="1323975" cy="523220"/>
          </a:xfrm>
          <a:prstGeom prst="rect">
            <a:avLst/>
          </a:prstGeom>
          <a:noFill/>
        </p:spPr>
        <p:txBody>
          <a:bodyPr wrap="square" rtlCol="0">
            <a:spAutoFit/>
          </a:bodyPr>
          <a:lstStyle/>
          <a:p>
            <a:r>
              <a:rPr lang="tr-TR" sz="2800" b="1" dirty="0" smtClean="0">
                <a:solidFill>
                  <a:schemeClr val="accent3">
                    <a:lumMod val="75000"/>
                  </a:schemeClr>
                </a:solidFill>
              </a:rPr>
              <a:t>% 33</a:t>
            </a:r>
            <a:endParaRPr lang="tr-TR" sz="2800" b="1" dirty="0">
              <a:solidFill>
                <a:schemeClr val="accent3">
                  <a:lumMod val="75000"/>
                </a:schemeClr>
              </a:solidFill>
            </a:endParaRPr>
          </a:p>
        </p:txBody>
      </p:sp>
      <p:sp>
        <p:nvSpPr>
          <p:cNvPr id="27" name="26 Metin kutusu"/>
          <p:cNvSpPr txBox="1"/>
          <p:nvPr/>
        </p:nvSpPr>
        <p:spPr>
          <a:xfrm>
            <a:off x="4429125" y="4257675"/>
            <a:ext cx="1323975" cy="523220"/>
          </a:xfrm>
          <a:prstGeom prst="rect">
            <a:avLst/>
          </a:prstGeom>
          <a:noFill/>
        </p:spPr>
        <p:txBody>
          <a:bodyPr wrap="square" rtlCol="0">
            <a:spAutoFit/>
          </a:bodyPr>
          <a:lstStyle/>
          <a:p>
            <a:r>
              <a:rPr lang="tr-TR" sz="2800" b="1" dirty="0" smtClean="0">
                <a:solidFill>
                  <a:schemeClr val="accent4">
                    <a:lumMod val="75000"/>
                  </a:schemeClr>
                </a:solidFill>
              </a:rPr>
              <a:t>% 17</a:t>
            </a:r>
            <a:endParaRPr lang="tr-TR" sz="2800" b="1" dirty="0">
              <a:solidFill>
                <a:schemeClr val="accent4">
                  <a:lumMod val="75000"/>
                </a:schemeClr>
              </a:solidFill>
            </a:endParaRPr>
          </a:p>
        </p:txBody>
      </p:sp>
      <p:sp>
        <p:nvSpPr>
          <p:cNvPr id="29" name="Rectangle 5"/>
          <p:cNvSpPr/>
          <p:nvPr/>
        </p:nvSpPr>
        <p:spPr>
          <a:xfrm>
            <a:off x="272038" y="526290"/>
            <a:ext cx="8208499" cy="707886"/>
          </a:xfrm>
          <a:prstGeom prst="rect">
            <a:avLst/>
          </a:prstGeom>
        </p:spPr>
        <p:txBody>
          <a:bodyPr wrap="square">
            <a:spAutoFit/>
          </a:bodyPr>
          <a:lstStyle/>
          <a:p>
            <a:pPr algn="ctr"/>
            <a:r>
              <a:rPr lang="tr-T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PUAN ORANLARI</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0" name="29 Resim" descr="11-interest-rates-6-600.jpg"/>
          <p:cNvPicPr>
            <a:picLocks noChangeAspect="1"/>
          </p:cNvPicPr>
          <p:nvPr/>
        </p:nvPicPr>
        <p:blipFill>
          <a:blip r:embed="rId2" cstate="print"/>
          <a:stretch>
            <a:fillRect/>
          </a:stretch>
        </p:blipFill>
        <p:spPr>
          <a:xfrm>
            <a:off x="5626101" y="2228851"/>
            <a:ext cx="3517899" cy="2638424"/>
          </a:xfrm>
          <a:prstGeom prst="rect">
            <a:avLst/>
          </a:prstGeom>
        </p:spPr>
      </p:pic>
      <p:grpSp>
        <p:nvGrpSpPr>
          <p:cNvPr id="31" name="30 Grup"/>
          <p:cNvGrpSpPr/>
          <p:nvPr/>
        </p:nvGrpSpPr>
        <p:grpSpPr>
          <a:xfrm>
            <a:off x="312965" y="2501913"/>
            <a:ext cx="2471057" cy="2468880"/>
            <a:chOff x="312965" y="2501913"/>
            <a:chExt cx="2471057" cy="2468880"/>
          </a:xfrm>
        </p:grpSpPr>
        <p:sp>
          <p:nvSpPr>
            <p:cNvPr id="7" name="Oval 6"/>
            <p:cNvSpPr/>
            <p:nvPr/>
          </p:nvSpPr>
          <p:spPr>
            <a:xfrm>
              <a:off x="312965" y="2501913"/>
              <a:ext cx="2471057" cy="24688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Box 12"/>
            <p:cNvSpPr txBox="1"/>
            <p:nvPr/>
          </p:nvSpPr>
          <p:spPr>
            <a:xfrm>
              <a:off x="533430" y="2785705"/>
              <a:ext cx="1940350" cy="1661993"/>
            </a:xfrm>
            <a:prstGeom prst="rect">
              <a:avLst/>
            </a:prstGeom>
            <a:noFill/>
          </p:spPr>
          <p:txBody>
            <a:bodyPr wrap="square" rtlCol="0">
              <a:spAutoFit/>
            </a:bodyPr>
            <a:lstStyle/>
            <a:p>
              <a:pPr algn="ctr"/>
              <a:r>
                <a:rPr lang="tr-TR" sz="5400" dirty="0" smtClean="0">
                  <a:solidFill>
                    <a:schemeClr val="accent2"/>
                  </a:solidFill>
                  <a:latin typeface="Bebas Neue" panose="020B0606020202050201" pitchFamily="34" charset="0"/>
                </a:rPr>
                <a:t>TYT</a:t>
              </a:r>
              <a:r>
                <a:rPr lang="en-US" sz="5400" dirty="0" smtClean="0">
                  <a:solidFill>
                    <a:schemeClr val="bg1"/>
                  </a:solidFill>
                  <a:latin typeface="Bebas Neue" panose="020B0606020202050201" pitchFamily="34" charset="0"/>
                </a:rPr>
                <a:t> </a:t>
              </a:r>
              <a:endParaRPr lang="en-US" sz="5400" dirty="0">
                <a:solidFill>
                  <a:schemeClr val="bg1"/>
                </a:solidFill>
                <a:latin typeface="Bebas Neue" panose="020B0606020202050201" pitchFamily="34" charset="0"/>
              </a:endParaRPr>
            </a:p>
            <a:p>
              <a:pPr algn="ctr"/>
              <a:r>
                <a:rPr lang="tr-TR" sz="2400" dirty="0" smtClean="0">
                  <a:solidFill>
                    <a:schemeClr val="bg1"/>
                  </a:solidFill>
                  <a:latin typeface="Bebas Neue" panose="020B0606020202050201" pitchFamily="34" charset="0"/>
                </a:rPr>
                <a:t>TEMEL YETERLİLİK TESTİ</a:t>
              </a:r>
              <a:endParaRPr lang="en-US" sz="2400" dirty="0">
                <a:solidFill>
                  <a:schemeClr val="bg1"/>
                </a:solidFill>
                <a:latin typeface="Bebas Neue" panose="020B0606020202050201" pitchFamily="34" charset="0"/>
              </a:endParaRPr>
            </a:p>
          </p:txBody>
        </p:sp>
      </p:grpSp>
      <p:sp>
        <p:nvSpPr>
          <p:cNvPr id="36" name="35 Altbilgi Yer Tutucusu"/>
          <p:cNvSpPr>
            <a:spLocks noGrp="1"/>
          </p:cNvSpPr>
          <p:nvPr>
            <p:ph type="ftr" sz="quarter" idx="11"/>
          </p:nvPr>
        </p:nvSpPr>
        <p:spPr/>
        <p:txBody>
          <a:bodyPr/>
          <a:lstStyle/>
          <a:p>
            <a:endParaRPr lang="en-US" b="1" dirty="0">
              <a:solidFill>
                <a:schemeClr val="tx1">
                  <a:lumMod val="75000"/>
                  <a:lumOff val="25000"/>
                </a:schemeClr>
              </a:solidFill>
            </a:endParaRPr>
          </a:p>
        </p:txBody>
      </p:sp>
      <p:sp>
        <p:nvSpPr>
          <p:cNvPr id="37" name="36 Slayt Numarası Yer Tutucusu"/>
          <p:cNvSpPr>
            <a:spLocks noGrp="1"/>
          </p:cNvSpPr>
          <p:nvPr>
            <p:ph type="sldNum" sz="quarter" idx="12"/>
          </p:nvPr>
        </p:nvSpPr>
        <p:spPr/>
        <p:txBody>
          <a:bodyPr/>
          <a:lstStyle/>
          <a:p>
            <a:fld id="{2F0443AE-4F20-4B40-B91B-135E9B6A23DD}" type="slidenum">
              <a:rPr lang="en-US" smtClean="0"/>
              <a:pPr/>
              <a:t>10</a:t>
            </a:fld>
            <a:endParaRPr lang="en-US"/>
          </a:p>
        </p:txBody>
      </p:sp>
    </p:spTree>
    <p:extLst>
      <p:ext uri="{BB962C8B-B14F-4D97-AF65-F5344CB8AC3E}">
        <p14:creationId xmlns:p14="http://schemas.microsoft.com/office/powerpoint/2010/main" val="151548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2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edge">
                                      <p:cBhvr>
                                        <p:cTn id="15" dur="2000"/>
                                        <p:tgtEl>
                                          <p:spTgt spid="30"/>
                                        </p:tgtEl>
                                      </p:cBhvr>
                                    </p:animEffect>
                                  </p:childTnLst>
                                </p:cTn>
                              </p:par>
                            </p:childTnLst>
                          </p:cTn>
                        </p:par>
                        <p:par>
                          <p:cTn id="16" fill="hold">
                            <p:stCondLst>
                              <p:cond delay="3000"/>
                            </p:stCondLst>
                            <p:childTnLst>
                              <p:par>
                                <p:cTn id="17" presetID="26"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down)">
                                      <p:cBhvr>
                                        <p:cTn id="19" dur="580">
                                          <p:stCondLst>
                                            <p:cond delay="0"/>
                                          </p:stCondLst>
                                        </p:cTn>
                                        <p:tgtEl>
                                          <p:spTgt spid="31"/>
                                        </p:tgtEl>
                                      </p:cBhvr>
                                    </p:animEffect>
                                    <p:anim calcmode="lin" valueType="num">
                                      <p:cBhvr>
                                        <p:cTn id="20"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25" dur="26">
                                          <p:stCondLst>
                                            <p:cond delay="650"/>
                                          </p:stCondLst>
                                        </p:cTn>
                                        <p:tgtEl>
                                          <p:spTgt spid="31"/>
                                        </p:tgtEl>
                                      </p:cBhvr>
                                      <p:to x="100000" y="60000"/>
                                    </p:animScale>
                                    <p:animScale>
                                      <p:cBhvr>
                                        <p:cTn id="26" dur="166" decel="50000">
                                          <p:stCondLst>
                                            <p:cond delay="676"/>
                                          </p:stCondLst>
                                        </p:cTn>
                                        <p:tgtEl>
                                          <p:spTgt spid="31"/>
                                        </p:tgtEl>
                                      </p:cBhvr>
                                      <p:to x="100000" y="100000"/>
                                    </p:animScale>
                                    <p:animScale>
                                      <p:cBhvr>
                                        <p:cTn id="27" dur="26">
                                          <p:stCondLst>
                                            <p:cond delay="1312"/>
                                          </p:stCondLst>
                                        </p:cTn>
                                        <p:tgtEl>
                                          <p:spTgt spid="31"/>
                                        </p:tgtEl>
                                      </p:cBhvr>
                                      <p:to x="100000" y="80000"/>
                                    </p:animScale>
                                    <p:animScale>
                                      <p:cBhvr>
                                        <p:cTn id="28" dur="166" decel="50000">
                                          <p:stCondLst>
                                            <p:cond delay="1338"/>
                                          </p:stCondLst>
                                        </p:cTn>
                                        <p:tgtEl>
                                          <p:spTgt spid="31"/>
                                        </p:tgtEl>
                                      </p:cBhvr>
                                      <p:to x="100000" y="100000"/>
                                    </p:animScale>
                                    <p:animScale>
                                      <p:cBhvr>
                                        <p:cTn id="29" dur="26">
                                          <p:stCondLst>
                                            <p:cond delay="1642"/>
                                          </p:stCondLst>
                                        </p:cTn>
                                        <p:tgtEl>
                                          <p:spTgt spid="31"/>
                                        </p:tgtEl>
                                      </p:cBhvr>
                                      <p:to x="100000" y="90000"/>
                                    </p:animScale>
                                    <p:animScale>
                                      <p:cBhvr>
                                        <p:cTn id="30" dur="166" decel="50000">
                                          <p:stCondLst>
                                            <p:cond delay="1668"/>
                                          </p:stCondLst>
                                        </p:cTn>
                                        <p:tgtEl>
                                          <p:spTgt spid="31"/>
                                        </p:tgtEl>
                                      </p:cBhvr>
                                      <p:to x="100000" y="100000"/>
                                    </p:animScale>
                                    <p:animScale>
                                      <p:cBhvr>
                                        <p:cTn id="31" dur="26">
                                          <p:stCondLst>
                                            <p:cond delay="1808"/>
                                          </p:stCondLst>
                                        </p:cTn>
                                        <p:tgtEl>
                                          <p:spTgt spid="31"/>
                                        </p:tgtEl>
                                      </p:cBhvr>
                                      <p:to x="100000" y="95000"/>
                                    </p:animScale>
                                    <p:animScale>
                                      <p:cBhvr>
                                        <p:cTn id="32" dur="166" decel="50000">
                                          <p:stCondLst>
                                            <p:cond delay="1834"/>
                                          </p:stCondLst>
                                        </p:cTn>
                                        <p:tgtEl>
                                          <p:spTgt spid="31"/>
                                        </p:tgtEl>
                                      </p:cBhvr>
                                      <p:to x="100000" y="100000"/>
                                    </p:animScale>
                                  </p:childTnLst>
                                </p:cTn>
                              </p:par>
                            </p:childTnLst>
                          </p:cTn>
                        </p:par>
                        <p:par>
                          <p:cTn id="33" fill="hold">
                            <p:stCondLst>
                              <p:cond delay="5000"/>
                            </p:stCondLst>
                            <p:childTnLst>
                              <p:par>
                                <p:cTn id="34" presetID="2" presetClass="entr" presetSubtype="1" fill="hold"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500" fill="hold"/>
                                        <p:tgtEl>
                                          <p:spTgt spid="32"/>
                                        </p:tgtEl>
                                        <p:attrNameLst>
                                          <p:attrName>ppt_x</p:attrName>
                                        </p:attrNameLst>
                                      </p:cBhvr>
                                      <p:tavLst>
                                        <p:tav tm="0">
                                          <p:val>
                                            <p:strVal val="#ppt_x"/>
                                          </p:val>
                                        </p:tav>
                                        <p:tav tm="100000">
                                          <p:val>
                                            <p:strVal val="#ppt_x"/>
                                          </p:val>
                                        </p:tav>
                                      </p:tavLst>
                                    </p:anim>
                                    <p:anim calcmode="lin" valueType="num">
                                      <p:cBhvr additive="base">
                                        <p:cTn id="37" dur="500" fill="hold"/>
                                        <p:tgtEl>
                                          <p:spTgt spid="32"/>
                                        </p:tgtEl>
                                        <p:attrNameLst>
                                          <p:attrName>ppt_y</p:attrName>
                                        </p:attrNameLst>
                                      </p:cBhvr>
                                      <p:tavLst>
                                        <p:tav tm="0">
                                          <p:val>
                                            <p:strVal val="0-#ppt_h/2"/>
                                          </p:val>
                                        </p:tav>
                                        <p:tav tm="100000">
                                          <p:val>
                                            <p:strVal val="#ppt_y"/>
                                          </p:val>
                                        </p:tav>
                                      </p:tavLst>
                                    </p:anim>
                                  </p:childTnLst>
                                </p:cTn>
                              </p:par>
                            </p:childTnLst>
                          </p:cTn>
                        </p:par>
                        <p:par>
                          <p:cTn id="38" fill="hold">
                            <p:stCondLst>
                              <p:cond delay="5500"/>
                            </p:stCondLst>
                            <p:childTnLst>
                              <p:par>
                                <p:cTn id="39" presetID="2" presetClass="entr" presetSubtype="2"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1+#ppt_w/2"/>
                                          </p:val>
                                        </p:tav>
                                        <p:tav tm="100000">
                                          <p:val>
                                            <p:strVal val="#ppt_x"/>
                                          </p:val>
                                        </p:tav>
                                      </p:tavLst>
                                    </p:anim>
                                    <p:anim calcmode="lin" valueType="num">
                                      <p:cBhvr additive="base">
                                        <p:cTn id="42" dur="500" fill="hold"/>
                                        <p:tgtEl>
                                          <p:spTgt spid="33"/>
                                        </p:tgtEl>
                                        <p:attrNameLst>
                                          <p:attrName>ppt_y</p:attrName>
                                        </p:attrNameLst>
                                      </p:cBhvr>
                                      <p:tavLst>
                                        <p:tav tm="0">
                                          <p:val>
                                            <p:strVal val="#ppt_y"/>
                                          </p:val>
                                        </p:tav>
                                        <p:tav tm="100000">
                                          <p:val>
                                            <p:strVal val="#ppt_y"/>
                                          </p:val>
                                        </p:tav>
                                      </p:tavLst>
                                    </p:anim>
                                  </p:childTnLst>
                                </p:cTn>
                              </p:par>
                            </p:childTnLst>
                          </p:cTn>
                        </p:par>
                        <p:par>
                          <p:cTn id="43" fill="hold">
                            <p:stCondLst>
                              <p:cond delay="6000"/>
                            </p:stCondLst>
                            <p:childTnLst>
                              <p:par>
                                <p:cTn id="44" presetID="2" presetClass="entr" presetSubtype="8" fill="hold" nodeType="afterEffect">
                                  <p:stCondLst>
                                    <p:cond delay="0"/>
                                  </p:stCondLst>
                                  <p:childTnLst>
                                    <p:set>
                                      <p:cBhvr>
                                        <p:cTn id="45" dur="1" fill="hold">
                                          <p:stCondLst>
                                            <p:cond delay="0"/>
                                          </p:stCondLst>
                                        </p:cTn>
                                        <p:tgtEl>
                                          <p:spTgt spid="34"/>
                                        </p:tgtEl>
                                        <p:attrNameLst>
                                          <p:attrName>style.visibility</p:attrName>
                                        </p:attrNameLst>
                                      </p:cBhvr>
                                      <p:to>
                                        <p:strVal val="visible"/>
                                      </p:to>
                                    </p:set>
                                    <p:anim calcmode="lin" valueType="num">
                                      <p:cBhvr additive="base">
                                        <p:cTn id="46" dur="500" fill="hold"/>
                                        <p:tgtEl>
                                          <p:spTgt spid="34"/>
                                        </p:tgtEl>
                                        <p:attrNameLst>
                                          <p:attrName>ppt_x</p:attrName>
                                        </p:attrNameLst>
                                      </p:cBhvr>
                                      <p:tavLst>
                                        <p:tav tm="0">
                                          <p:val>
                                            <p:strVal val="0-#ppt_w/2"/>
                                          </p:val>
                                        </p:tav>
                                        <p:tav tm="100000">
                                          <p:val>
                                            <p:strVal val="#ppt_x"/>
                                          </p:val>
                                        </p:tav>
                                      </p:tavLst>
                                    </p:anim>
                                    <p:anim calcmode="lin" valueType="num">
                                      <p:cBhvr additive="base">
                                        <p:cTn id="47" dur="500" fill="hold"/>
                                        <p:tgtEl>
                                          <p:spTgt spid="34"/>
                                        </p:tgtEl>
                                        <p:attrNameLst>
                                          <p:attrName>ppt_y</p:attrName>
                                        </p:attrNameLst>
                                      </p:cBhvr>
                                      <p:tavLst>
                                        <p:tav tm="0">
                                          <p:val>
                                            <p:strVal val="#ppt_y"/>
                                          </p:val>
                                        </p:tav>
                                        <p:tav tm="100000">
                                          <p:val>
                                            <p:strVal val="#ppt_y"/>
                                          </p:val>
                                        </p:tav>
                                      </p:tavLst>
                                    </p:anim>
                                  </p:childTnLst>
                                </p:cTn>
                              </p:par>
                            </p:childTnLst>
                          </p:cTn>
                        </p:par>
                        <p:par>
                          <p:cTn id="48" fill="hold">
                            <p:stCondLst>
                              <p:cond delay="6500"/>
                            </p:stCondLst>
                            <p:childTnLst>
                              <p:par>
                                <p:cTn id="49" presetID="2" presetClass="entr" presetSubtype="4"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7000"/>
                            </p:stCondLst>
                            <p:childTnLst>
                              <p:par>
                                <p:cTn id="54" presetID="39" presetClass="entr" presetSubtype="0" accel="100000"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p:cTn id="56" dur="500" fill="hold"/>
                                        <p:tgtEl>
                                          <p:spTgt spid="24"/>
                                        </p:tgtEl>
                                        <p:attrNameLst>
                                          <p:attrName>ppt_h</p:attrName>
                                        </p:attrNameLst>
                                      </p:cBhvr>
                                      <p:tavLst>
                                        <p:tav tm="0">
                                          <p:val>
                                            <p:strVal val="#ppt_h/20"/>
                                          </p:val>
                                        </p:tav>
                                        <p:tav tm="50000">
                                          <p:val>
                                            <p:strVal val="#ppt_h/20"/>
                                          </p:val>
                                        </p:tav>
                                        <p:tav tm="100000">
                                          <p:val>
                                            <p:strVal val="#ppt_h"/>
                                          </p:val>
                                        </p:tav>
                                      </p:tavLst>
                                    </p:anim>
                                    <p:anim calcmode="lin" valueType="num">
                                      <p:cBhvr>
                                        <p:cTn id="57" dur="500" fill="hold"/>
                                        <p:tgtEl>
                                          <p:spTgt spid="24"/>
                                        </p:tgtEl>
                                        <p:attrNameLst>
                                          <p:attrName>ppt_w</p:attrName>
                                        </p:attrNameLst>
                                      </p:cBhvr>
                                      <p:tavLst>
                                        <p:tav tm="0">
                                          <p:val>
                                            <p:strVal val="#ppt_w+.3"/>
                                          </p:val>
                                        </p:tav>
                                        <p:tav tm="50000">
                                          <p:val>
                                            <p:strVal val="#ppt_w+.3"/>
                                          </p:val>
                                        </p:tav>
                                        <p:tav tm="100000">
                                          <p:val>
                                            <p:strVal val="#ppt_w"/>
                                          </p:val>
                                        </p:tav>
                                      </p:tavLst>
                                    </p:anim>
                                    <p:anim calcmode="lin" valueType="num">
                                      <p:cBhvr>
                                        <p:cTn id="58" dur="500" fill="hold"/>
                                        <p:tgtEl>
                                          <p:spTgt spid="24"/>
                                        </p:tgtEl>
                                        <p:attrNameLst>
                                          <p:attrName>ppt_x</p:attrName>
                                        </p:attrNameLst>
                                      </p:cBhvr>
                                      <p:tavLst>
                                        <p:tav tm="0">
                                          <p:val>
                                            <p:strVal val="#ppt_x-.3"/>
                                          </p:val>
                                        </p:tav>
                                        <p:tav tm="50000">
                                          <p:val>
                                            <p:strVal val="#ppt_x"/>
                                          </p:val>
                                        </p:tav>
                                        <p:tav tm="100000">
                                          <p:val>
                                            <p:strVal val="#ppt_x"/>
                                          </p:val>
                                        </p:tav>
                                      </p:tavLst>
                                    </p:anim>
                                    <p:anim calcmode="lin" valueType="num">
                                      <p:cBhvr>
                                        <p:cTn id="59" dur="500" fill="hold"/>
                                        <p:tgtEl>
                                          <p:spTgt spid="24"/>
                                        </p:tgtEl>
                                        <p:attrNameLst>
                                          <p:attrName>ppt_y</p:attrName>
                                        </p:attrNameLst>
                                      </p:cBhvr>
                                      <p:tavLst>
                                        <p:tav tm="0">
                                          <p:val>
                                            <p:strVal val="#ppt_y"/>
                                          </p:val>
                                        </p:tav>
                                        <p:tav tm="100000">
                                          <p:val>
                                            <p:strVal val="#ppt_y"/>
                                          </p:val>
                                        </p:tav>
                                      </p:tavLst>
                                    </p:anim>
                                  </p:childTnLst>
                                </p:cTn>
                              </p:par>
                            </p:childTnLst>
                          </p:cTn>
                        </p:par>
                        <p:par>
                          <p:cTn id="60" fill="hold">
                            <p:stCondLst>
                              <p:cond delay="7500"/>
                            </p:stCondLst>
                            <p:childTnLst>
                              <p:par>
                                <p:cTn id="61" presetID="39" presetClass="entr" presetSubtype="0" accel="10000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p:cTn id="63" dur="500" fill="hold"/>
                                        <p:tgtEl>
                                          <p:spTgt spid="25"/>
                                        </p:tgtEl>
                                        <p:attrNameLst>
                                          <p:attrName>ppt_h</p:attrName>
                                        </p:attrNameLst>
                                      </p:cBhvr>
                                      <p:tavLst>
                                        <p:tav tm="0">
                                          <p:val>
                                            <p:strVal val="#ppt_h/20"/>
                                          </p:val>
                                        </p:tav>
                                        <p:tav tm="50000">
                                          <p:val>
                                            <p:strVal val="#ppt_h/20"/>
                                          </p:val>
                                        </p:tav>
                                        <p:tav tm="100000">
                                          <p:val>
                                            <p:strVal val="#ppt_h"/>
                                          </p:val>
                                        </p:tav>
                                      </p:tavLst>
                                    </p:anim>
                                    <p:anim calcmode="lin" valueType="num">
                                      <p:cBhvr>
                                        <p:cTn id="64" dur="500" fill="hold"/>
                                        <p:tgtEl>
                                          <p:spTgt spid="25"/>
                                        </p:tgtEl>
                                        <p:attrNameLst>
                                          <p:attrName>ppt_w</p:attrName>
                                        </p:attrNameLst>
                                      </p:cBhvr>
                                      <p:tavLst>
                                        <p:tav tm="0">
                                          <p:val>
                                            <p:strVal val="#ppt_w+.3"/>
                                          </p:val>
                                        </p:tav>
                                        <p:tav tm="50000">
                                          <p:val>
                                            <p:strVal val="#ppt_w+.3"/>
                                          </p:val>
                                        </p:tav>
                                        <p:tav tm="100000">
                                          <p:val>
                                            <p:strVal val="#ppt_w"/>
                                          </p:val>
                                        </p:tav>
                                      </p:tavLst>
                                    </p:anim>
                                    <p:anim calcmode="lin" valueType="num">
                                      <p:cBhvr>
                                        <p:cTn id="65" dur="500" fill="hold"/>
                                        <p:tgtEl>
                                          <p:spTgt spid="25"/>
                                        </p:tgtEl>
                                        <p:attrNameLst>
                                          <p:attrName>ppt_x</p:attrName>
                                        </p:attrNameLst>
                                      </p:cBhvr>
                                      <p:tavLst>
                                        <p:tav tm="0">
                                          <p:val>
                                            <p:strVal val="#ppt_x-.3"/>
                                          </p:val>
                                        </p:tav>
                                        <p:tav tm="50000">
                                          <p:val>
                                            <p:strVal val="#ppt_x"/>
                                          </p:val>
                                        </p:tav>
                                        <p:tav tm="100000">
                                          <p:val>
                                            <p:strVal val="#ppt_x"/>
                                          </p:val>
                                        </p:tav>
                                      </p:tavLst>
                                    </p:anim>
                                    <p:anim calcmode="lin" valueType="num">
                                      <p:cBhvr>
                                        <p:cTn id="66" dur="500" fill="hold"/>
                                        <p:tgtEl>
                                          <p:spTgt spid="25"/>
                                        </p:tgtEl>
                                        <p:attrNameLst>
                                          <p:attrName>ppt_y</p:attrName>
                                        </p:attrNameLst>
                                      </p:cBhvr>
                                      <p:tavLst>
                                        <p:tav tm="0">
                                          <p:val>
                                            <p:strVal val="#ppt_y"/>
                                          </p:val>
                                        </p:tav>
                                        <p:tav tm="100000">
                                          <p:val>
                                            <p:strVal val="#ppt_y"/>
                                          </p:val>
                                        </p:tav>
                                      </p:tavLst>
                                    </p:anim>
                                  </p:childTnLst>
                                </p:cTn>
                              </p:par>
                            </p:childTnLst>
                          </p:cTn>
                        </p:par>
                        <p:par>
                          <p:cTn id="67" fill="hold">
                            <p:stCondLst>
                              <p:cond delay="8000"/>
                            </p:stCondLst>
                            <p:childTnLst>
                              <p:par>
                                <p:cTn id="68" presetID="39" presetClass="entr" presetSubtype="0" accel="10000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ppt_h</p:attrName>
                                        </p:attrNameLst>
                                      </p:cBhvr>
                                      <p:tavLst>
                                        <p:tav tm="0">
                                          <p:val>
                                            <p:strVal val="#ppt_h/20"/>
                                          </p:val>
                                        </p:tav>
                                        <p:tav tm="50000">
                                          <p:val>
                                            <p:strVal val="#ppt_h/20"/>
                                          </p:val>
                                        </p:tav>
                                        <p:tav tm="100000">
                                          <p:val>
                                            <p:strVal val="#ppt_h"/>
                                          </p:val>
                                        </p:tav>
                                      </p:tavLst>
                                    </p:anim>
                                    <p:anim calcmode="lin" valueType="num">
                                      <p:cBhvr>
                                        <p:cTn id="71" dur="500" fill="hold"/>
                                        <p:tgtEl>
                                          <p:spTgt spid="26"/>
                                        </p:tgtEl>
                                        <p:attrNameLst>
                                          <p:attrName>ppt_w</p:attrName>
                                        </p:attrNameLst>
                                      </p:cBhvr>
                                      <p:tavLst>
                                        <p:tav tm="0">
                                          <p:val>
                                            <p:strVal val="#ppt_w+.3"/>
                                          </p:val>
                                        </p:tav>
                                        <p:tav tm="50000">
                                          <p:val>
                                            <p:strVal val="#ppt_w+.3"/>
                                          </p:val>
                                        </p:tav>
                                        <p:tav tm="100000">
                                          <p:val>
                                            <p:strVal val="#ppt_w"/>
                                          </p:val>
                                        </p:tav>
                                      </p:tavLst>
                                    </p:anim>
                                    <p:anim calcmode="lin" valueType="num">
                                      <p:cBhvr>
                                        <p:cTn id="72" dur="500" fill="hold"/>
                                        <p:tgtEl>
                                          <p:spTgt spid="26"/>
                                        </p:tgtEl>
                                        <p:attrNameLst>
                                          <p:attrName>ppt_x</p:attrName>
                                        </p:attrNameLst>
                                      </p:cBhvr>
                                      <p:tavLst>
                                        <p:tav tm="0">
                                          <p:val>
                                            <p:strVal val="#ppt_x-.3"/>
                                          </p:val>
                                        </p:tav>
                                        <p:tav tm="50000">
                                          <p:val>
                                            <p:strVal val="#ppt_x"/>
                                          </p:val>
                                        </p:tav>
                                        <p:tav tm="100000">
                                          <p:val>
                                            <p:strVal val="#ppt_x"/>
                                          </p:val>
                                        </p:tav>
                                      </p:tavLst>
                                    </p:anim>
                                    <p:anim calcmode="lin" valueType="num">
                                      <p:cBhvr>
                                        <p:cTn id="73" dur="500" fill="hold"/>
                                        <p:tgtEl>
                                          <p:spTgt spid="26"/>
                                        </p:tgtEl>
                                        <p:attrNameLst>
                                          <p:attrName>ppt_y</p:attrName>
                                        </p:attrNameLst>
                                      </p:cBhvr>
                                      <p:tavLst>
                                        <p:tav tm="0">
                                          <p:val>
                                            <p:strVal val="#ppt_y"/>
                                          </p:val>
                                        </p:tav>
                                        <p:tav tm="100000">
                                          <p:val>
                                            <p:strVal val="#ppt_y"/>
                                          </p:val>
                                        </p:tav>
                                      </p:tavLst>
                                    </p:anim>
                                  </p:childTnLst>
                                </p:cTn>
                              </p:par>
                            </p:childTnLst>
                          </p:cTn>
                        </p:par>
                        <p:par>
                          <p:cTn id="74" fill="hold">
                            <p:stCondLst>
                              <p:cond delay="8500"/>
                            </p:stCondLst>
                            <p:childTnLst>
                              <p:par>
                                <p:cTn id="75" presetID="39" presetClass="entr" presetSubtype="0" accel="100000"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 calcmode="lin" valueType="num">
                                      <p:cBhvr>
                                        <p:cTn id="77" dur="500" fill="hold"/>
                                        <p:tgtEl>
                                          <p:spTgt spid="27"/>
                                        </p:tgtEl>
                                        <p:attrNameLst>
                                          <p:attrName>ppt_h</p:attrName>
                                        </p:attrNameLst>
                                      </p:cBhvr>
                                      <p:tavLst>
                                        <p:tav tm="0">
                                          <p:val>
                                            <p:strVal val="#ppt_h/20"/>
                                          </p:val>
                                        </p:tav>
                                        <p:tav tm="50000">
                                          <p:val>
                                            <p:strVal val="#ppt_h/20"/>
                                          </p:val>
                                        </p:tav>
                                        <p:tav tm="100000">
                                          <p:val>
                                            <p:strVal val="#ppt_h"/>
                                          </p:val>
                                        </p:tav>
                                      </p:tavLst>
                                    </p:anim>
                                    <p:anim calcmode="lin" valueType="num">
                                      <p:cBhvr>
                                        <p:cTn id="78" dur="500" fill="hold"/>
                                        <p:tgtEl>
                                          <p:spTgt spid="27"/>
                                        </p:tgtEl>
                                        <p:attrNameLst>
                                          <p:attrName>ppt_w</p:attrName>
                                        </p:attrNameLst>
                                      </p:cBhvr>
                                      <p:tavLst>
                                        <p:tav tm="0">
                                          <p:val>
                                            <p:strVal val="#ppt_w+.3"/>
                                          </p:val>
                                        </p:tav>
                                        <p:tav tm="50000">
                                          <p:val>
                                            <p:strVal val="#ppt_w+.3"/>
                                          </p:val>
                                        </p:tav>
                                        <p:tav tm="100000">
                                          <p:val>
                                            <p:strVal val="#ppt_w"/>
                                          </p:val>
                                        </p:tav>
                                      </p:tavLst>
                                    </p:anim>
                                    <p:anim calcmode="lin" valueType="num">
                                      <p:cBhvr>
                                        <p:cTn id="79" dur="500" fill="hold"/>
                                        <p:tgtEl>
                                          <p:spTgt spid="27"/>
                                        </p:tgtEl>
                                        <p:attrNameLst>
                                          <p:attrName>ppt_x</p:attrName>
                                        </p:attrNameLst>
                                      </p:cBhvr>
                                      <p:tavLst>
                                        <p:tav tm="0">
                                          <p:val>
                                            <p:strVal val="#ppt_x-.3"/>
                                          </p:val>
                                        </p:tav>
                                        <p:tav tm="50000">
                                          <p:val>
                                            <p:strVal val="#ppt_x"/>
                                          </p:val>
                                        </p:tav>
                                        <p:tav tm="100000">
                                          <p:val>
                                            <p:strVal val="#ppt_x"/>
                                          </p:val>
                                        </p:tav>
                                      </p:tavLst>
                                    </p:anim>
                                    <p:anim calcmode="lin" valueType="num">
                                      <p:cBhvr>
                                        <p:cTn id="80"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814825672"/>
              </p:ext>
            </p:extLst>
          </p:nvPr>
        </p:nvGraphicFramePr>
        <p:xfrm>
          <a:off x="-592308" y="1654175"/>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682335" y="521768"/>
            <a:ext cx="3514527" cy="523220"/>
          </a:xfrm>
          <a:prstGeom prst="rect">
            <a:avLst/>
          </a:prstGeom>
          <a:noFill/>
        </p:spPr>
        <p:txBody>
          <a:bodyPr wrap="square" rtlCol="0">
            <a:spAutoFit/>
          </a:bodyPr>
          <a:lstStyle/>
          <a:p>
            <a:pPr algn="ctr"/>
            <a:r>
              <a:rPr lang="tr-TR" sz="2800" b="1" dirty="0" smtClean="0">
                <a:solidFill>
                  <a:srgbClr val="00B050"/>
                </a:solidFill>
                <a:latin typeface="Arial Black" panose="020B0A04020102020204" pitchFamily="34" charset="0"/>
              </a:rPr>
              <a:t>PUAN TÜRLERİ</a:t>
            </a:r>
            <a:endParaRPr lang="en-US" sz="2800" b="1" dirty="0">
              <a:solidFill>
                <a:srgbClr val="00B050"/>
              </a:solidFill>
              <a:latin typeface="Arial Black" panose="020B0A04020102020204" pitchFamily="34" charset="0"/>
            </a:endParaRPr>
          </a:p>
        </p:txBody>
      </p:sp>
      <p:grpSp>
        <p:nvGrpSpPr>
          <p:cNvPr id="53" name="52 Grup"/>
          <p:cNvGrpSpPr/>
          <p:nvPr/>
        </p:nvGrpSpPr>
        <p:grpSpPr>
          <a:xfrm>
            <a:off x="4670330" y="2621518"/>
            <a:ext cx="4473669" cy="1350407"/>
            <a:chOff x="4670330" y="2621518"/>
            <a:chExt cx="4473669" cy="1350407"/>
          </a:xfrm>
        </p:grpSpPr>
        <p:sp>
          <p:nvSpPr>
            <p:cNvPr id="47" name="46 Dikdörtgen"/>
            <p:cNvSpPr/>
            <p:nvPr/>
          </p:nvSpPr>
          <p:spPr>
            <a:xfrm>
              <a:off x="5286374" y="2990850"/>
              <a:ext cx="3857625" cy="9810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tr-TR" sz="1400" b="1" dirty="0" smtClean="0">
                <a:solidFill>
                  <a:schemeClr val="bg1"/>
                </a:solidFill>
              </a:endParaRPr>
            </a:p>
            <a:p>
              <a:r>
                <a:rPr lang="tr-TR" sz="1400" b="1" dirty="0" smtClean="0">
                  <a:solidFill>
                    <a:schemeClr val="bg1"/>
                  </a:solidFill>
                </a:rPr>
                <a:t>Temel Yeterlilik Testi </a:t>
              </a:r>
              <a:r>
                <a:rPr lang="tr-TR" b="1" dirty="0" smtClean="0">
                  <a:solidFill>
                    <a:schemeClr val="tx1">
                      <a:lumMod val="95000"/>
                      <a:lumOff val="5000"/>
                    </a:schemeClr>
                  </a:solidFill>
                </a:rPr>
                <a:t>%40 </a:t>
              </a:r>
              <a:endParaRPr lang="tr-TR" sz="1400" b="1" dirty="0" smtClean="0">
                <a:solidFill>
                  <a:schemeClr val="tx1">
                    <a:lumMod val="95000"/>
                    <a:lumOff val="5000"/>
                  </a:schemeClr>
                </a:solidFill>
              </a:endParaRPr>
            </a:p>
            <a:p>
              <a:r>
                <a:rPr lang="tr-TR" sz="1400" b="1" dirty="0" smtClean="0">
                  <a:solidFill>
                    <a:schemeClr val="bg1"/>
                  </a:solidFill>
                </a:rPr>
                <a:t>Matematik Testi </a:t>
              </a:r>
              <a:r>
                <a:rPr lang="tr-TR" sz="1600" b="1" dirty="0" smtClean="0">
                  <a:solidFill>
                    <a:schemeClr val="tx1">
                      <a:lumMod val="95000"/>
                      <a:lumOff val="5000"/>
                    </a:schemeClr>
                  </a:solidFill>
                </a:rPr>
                <a:t>% 30</a:t>
              </a:r>
              <a:endParaRPr lang="tr-TR" sz="1400" b="1" dirty="0" smtClean="0">
                <a:solidFill>
                  <a:schemeClr val="tx1">
                    <a:lumMod val="95000"/>
                    <a:lumOff val="5000"/>
                  </a:schemeClr>
                </a:solidFill>
              </a:endParaRPr>
            </a:p>
            <a:p>
              <a:r>
                <a:rPr lang="tr-TR" sz="1400" b="1" dirty="0" smtClean="0">
                  <a:solidFill>
                    <a:srgbClr val="FF0000"/>
                  </a:solidFill>
                </a:rPr>
                <a:t> </a:t>
              </a:r>
              <a:r>
                <a:rPr lang="tr-TR" sz="1400" b="1" dirty="0" smtClean="0">
                  <a:solidFill>
                    <a:schemeClr val="bg1"/>
                  </a:solidFill>
                </a:rPr>
                <a:t>Fen Bilimleri Testi </a:t>
              </a:r>
              <a:r>
                <a:rPr lang="tr-TR" sz="1600" b="1" dirty="0" smtClean="0">
                  <a:solidFill>
                    <a:schemeClr val="tx1">
                      <a:lumMod val="95000"/>
                      <a:lumOff val="5000"/>
                    </a:schemeClr>
                  </a:solidFill>
                </a:rPr>
                <a:t>%30</a:t>
              </a:r>
              <a:endParaRPr lang="en-US" sz="1400" b="1" dirty="0" smtClean="0">
                <a:solidFill>
                  <a:schemeClr val="tx1">
                    <a:lumMod val="95000"/>
                    <a:lumOff val="5000"/>
                  </a:schemeClr>
                </a:solidFill>
              </a:endParaRPr>
            </a:p>
            <a:p>
              <a:pPr algn="ctr"/>
              <a:endParaRPr lang="tr-TR" dirty="0"/>
            </a:p>
          </p:txBody>
        </p:sp>
        <p:grpSp>
          <p:nvGrpSpPr>
            <p:cNvPr id="2" name="46 Grup"/>
            <p:cNvGrpSpPr/>
            <p:nvPr/>
          </p:nvGrpSpPr>
          <p:grpSpPr>
            <a:xfrm>
              <a:off x="4670330" y="2621518"/>
              <a:ext cx="4473669" cy="1159309"/>
              <a:chOff x="4670330" y="2183368"/>
              <a:chExt cx="4473669" cy="1159309"/>
            </a:xfrm>
          </p:grpSpPr>
          <p:sp>
            <p:nvSpPr>
              <p:cNvPr id="21" name="TextBox 20"/>
              <p:cNvSpPr txBox="1"/>
              <p:nvPr/>
            </p:nvSpPr>
            <p:spPr>
              <a:xfrm>
                <a:off x="5260551" y="2183368"/>
                <a:ext cx="3883448" cy="369332"/>
              </a:xfrm>
              <a:prstGeom prst="rect">
                <a:avLst/>
              </a:prstGeom>
              <a:noFill/>
            </p:spPr>
            <p:txBody>
              <a:bodyPr wrap="square" rtlCol="0">
                <a:spAutoFit/>
              </a:bodyPr>
              <a:lstStyle/>
              <a:p>
                <a:pPr algn="ctr"/>
                <a:r>
                  <a:rPr lang="tr-TR" b="1" dirty="0" smtClean="0">
                    <a:solidFill>
                      <a:schemeClr val="tx2">
                        <a:lumMod val="50000"/>
                      </a:schemeClr>
                    </a:solidFill>
                    <a:latin typeface="Bebas Neue" panose="020B0606020202050201" pitchFamily="34" charset="0"/>
                  </a:rPr>
                  <a:t>Sayısal puan</a:t>
                </a:r>
                <a:endParaRPr lang="en-US" b="1" dirty="0">
                  <a:solidFill>
                    <a:schemeClr val="tx2">
                      <a:lumMod val="50000"/>
                    </a:schemeClr>
                  </a:solidFill>
                  <a:latin typeface="Bebas Neue" panose="020B0606020202050201" pitchFamily="34" charset="0"/>
                </a:endParaRPr>
              </a:p>
            </p:txBody>
          </p:sp>
          <p:sp>
            <p:nvSpPr>
              <p:cNvPr id="22" name="Oval 21"/>
              <p:cNvSpPr/>
              <p:nvPr/>
            </p:nvSpPr>
            <p:spPr>
              <a:xfrm>
                <a:off x="4670330" y="2794037"/>
                <a:ext cx="548640" cy="5486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36208" y="3392207"/>
              <a:ext cx="228600" cy="228600"/>
            </a:xfrm>
            <a:prstGeom prst="rect">
              <a:avLst/>
            </a:prstGeom>
          </p:spPr>
        </p:pic>
      </p:grpSp>
      <p:sp>
        <p:nvSpPr>
          <p:cNvPr id="36" name="35 Metin kutusu"/>
          <p:cNvSpPr txBox="1"/>
          <p:nvPr/>
        </p:nvSpPr>
        <p:spPr>
          <a:xfrm>
            <a:off x="864671" y="2283279"/>
            <a:ext cx="1171154" cy="954107"/>
          </a:xfrm>
          <a:prstGeom prst="rect">
            <a:avLst/>
          </a:prstGeom>
          <a:noFill/>
        </p:spPr>
        <p:txBody>
          <a:bodyPr wrap="none" rtlCol="0">
            <a:spAutoFit/>
          </a:bodyPr>
          <a:lstStyle/>
          <a:p>
            <a:pPr algn="ctr"/>
            <a:r>
              <a:rPr lang="tr-TR" sz="2800" b="1" dirty="0" smtClean="0"/>
              <a:t>SÖZEL </a:t>
            </a:r>
          </a:p>
          <a:p>
            <a:pPr algn="ctr"/>
            <a:r>
              <a:rPr lang="tr-TR" sz="2800" b="1" dirty="0" smtClean="0"/>
              <a:t>PUAN</a:t>
            </a:r>
            <a:endParaRPr lang="tr-TR" sz="2800" b="1" dirty="0"/>
          </a:p>
        </p:txBody>
      </p:sp>
      <p:sp>
        <p:nvSpPr>
          <p:cNvPr id="37" name="36 Metin kutusu"/>
          <p:cNvSpPr txBox="1"/>
          <p:nvPr/>
        </p:nvSpPr>
        <p:spPr>
          <a:xfrm>
            <a:off x="2667493" y="2276600"/>
            <a:ext cx="1438664" cy="954107"/>
          </a:xfrm>
          <a:prstGeom prst="rect">
            <a:avLst/>
          </a:prstGeom>
          <a:noFill/>
        </p:spPr>
        <p:txBody>
          <a:bodyPr wrap="none" rtlCol="0">
            <a:spAutoFit/>
          </a:bodyPr>
          <a:lstStyle/>
          <a:p>
            <a:pPr algn="ctr"/>
            <a:r>
              <a:rPr lang="tr-TR" sz="2800" b="1" dirty="0" smtClean="0"/>
              <a:t>SAYISAL </a:t>
            </a:r>
          </a:p>
          <a:p>
            <a:pPr algn="ctr"/>
            <a:r>
              <a:rPr lang="tr-TR" sz="2800" b="1" dirty="0" smtClean="0"/>
              <a:t>PUAN</a:t>
            </a:r>
            <a:endParaRPr lang="tr-TR" sz="2800" b="1" dirty="0"/>
          </a:p>
        </p:txBody>
      </p:sp>
      <p:sp>
        <p:nvSpPr>
          <p:cNvPr id="38" name="37 Metin kutusu"/>
          <p:cNvSpPr txBox="1"/>
          <p:nvPr/>
        </p:nvSpPr>
        <p:spPr>
          <a:xfrm>
            <a:off x="682335" y="4210175"/>
            <a:ext cx="1438664" cy="954107"/>
          </a:xfrm>
          <a:prstGeom prst="rect">
            <a:avLst/>
          </a:prstGeom>
          <a:noFill/>
        </p:spPr>
        <p:txBody>
          <a:bodyPr wrap="square" rtlCol="0">
            <a:spAutoFit/>
          </a:bodyPr>
          <a:lstStyle/>
          <a:p>
            <a:pPr algn="ctr"/>
            <a:r>
              <a:rPr lang="tr-TR" sz="2800" b="1" dirty="0" smtClean="0"/>
              <a:t>EŞİT AĞIRLIK </a:t>
            </a:r>
          </a:p>
        </p:txBody>
      </p:sp>
      <p:sp>
        <p:nvSpPr>
          <p:cNvPr id="39" name="38 Metin kutusu"/>
          <p:cNvSpPr txBox="1"/>
          <p:nvPr/>
        </p:nvSpPr>
        <p:spPr>
          <a:xfrm>
            <a:off x="2804630" y="4157850"/>
            <a:ext cx="1151277" cy="954107"/>
          </a:xfrm>
          <a:prstGeom prst="rect">
            <a:avLst/>
          </a:prstGeom>
          <a:noFill/>
        </p:spPr>
        <p:txBody>
          <a:bodyPr wrap="none" rtlCol="0">
            <a:spAutoFit/>
          </a:bodyPr>
          <a:lstStyle/>
          <a:p>
            <a:pPr algn="ctr"/>
            <a:r>
              <a:rPr lang="tr-TR" sz="2800" b="1" dirty="0" smtClean="0"/>
              <a:t>DİL </a:t>
            </a:r>
          </a:p>
          <a:p>
            <a:pPr algn="ctr"/>
            <a:r>
              <a:rPr lang="tr-TR" sz="2800" b="1" dirty="0" smtClean="0"/>
              <a:t>PUANI</a:t>
            </a:r>
            <a:endParaRPr lang="tr-TR" sz="2800" b="1" dirty="0"/>
          </a:p>
        </p:txBody>
      </p:sp>
      <p:grpSp>
        <p:nvGrpSpPr>
          <p:cNvPr id="52" name="51 Grup"/>
          <p:cNvGrpSpPr/>
          <p:nvPr/>
        </p:nvGrpSpPr>
        <p:grpSpPr>
          <a:xfrm>
            <a:off x="4613180" y="1141502"/>
            <a:ext cx="4540345" cy="1384995"/>
            <a:chOff x="4613180" y="1141502"/>
            <a:chExt cx="4540345" cy="1384995"/>
          </a:xfrm>
        </p:grpSpPr>
        <p:sp>
          <p:nvSpPr>
            <p:cNvPr id="46" name="45 Dikdörtgen"/>
            <p:cNvSpPr/>
            <p:nvPr/>
          </p:nvSpPr>
          <p:spPr>
            <a:xfrm>
              <a:off x="5248275" y="1571625"/>
              <a:ext cx="3905250" cy="933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51" name="50 Grup"/>
            <p:cNvGrpSpPr/>
            <p:nvPr/>
          </p:nvGrpSpPr>
          <p:grpSpPr>
            <a:xfrm>
              <a:off x="4613180" y="1141502"/>
              <a:ext cx="4530819" cy="1384995"/>
              <a:chOff x="4613180" y="1141502"/>
              <a:chExt cx="4530819" cy="1384995"/>
            </a:xfrm>
          </p:grpSpPr>
          <p:sp>
            <p:nvSpPr>
              <p:cNvPr id="16" name="Rectangle 15"/>
              <p:cNvSpPr/>
              <p:nvPr/>
            </p:nvSpPr>
            <p:spPr>
              <a:xfrm>
                <a:off x="5248276" y="1603167"/>
                <a:ext cx="3781424" cy="923330"/>
              </a:xfrm>
              <a:prstGeom prst="rect">
                <a:avLst/>
              </a:prstGeom>
            </p:spPr>
            <p:txBody>
              <a:bodyPr wrap="square">
                <a:spAutoFit/>
              </a:bodyPr>
              <a:lstStyle/>
              <a:p>
                <a:r>
                  <a:rPr lang="tr-TR" sz="1400" b="1" dirty="0" smtClean="0">
                    <a:solidFill>
                      <a:schemeClr val="bg1"/>
                    </a:solidFill>
                  </a:rPr>
                  <a:t>Temel Yeterlilik Testi </a:t>
                </a:r>
                <a:r>
                  <a:rPr lang="tr-TR" b="1" dirty="0" smtClean="0">
                    <a:solidFill>
                      <a:srgbClr val="FFFF00"/>
                    </a:solidFill>
                  </a:rPr>
                  <a:t>%40</a:t>
                </a:r>
                <a:r>
                  <a:rPr lang="tr-TR" sz="1050" b="1" dirty="0" smtClean="0">
                    <a:solidFill>
                      <a:srgbClr val="FFFF00"/>
                    </a:solidFill>
                  </a:rPr>
                  <a:t> </a:t>
                </a:r>
                <a:endParaRPr lang="tr-TR" sz="1000" b="1" dirty="0" smtClean="0">
                  <a:solidFill>
                    <a:srgbClr val="FFFF00"/>
                  </a:solidFill>
                </a:endParaRPr>
              </a:p>
              <a:p>
                <a:r>
                  <a:rPr lang="tr-TR" sz="1300" b="1" dirty="0" smtClean="0">
                    <a:solidFill>
                      <a:schemeClr val="bg1"/>
                    </a:solidFill>
                  </a:rPr>
                  <a:t>Türk Dili ve Edebiyatı – Sosyal Bilimler-1 Testi </a:t>
                </a:r>
                <a:r>
                  <a:rPr lang="tr-TR" b="1" dirty="0" smtClean="0">
                    <a:solidFill>
                      <a:srgbClr val="FFFF00"/>
                    </a:solidFill>
                  </a:rPr>
                  <a:t>% 30</a:t>
                </a:r>
                <a:endParaRPr lang="tr-TR" sz="1600" b="1" dirty="0" smtClean="0">
                  <a:solidFill>
                    <a:srgbClr val="FFFF00"/>
                  </a:solidFill>
                </a:endParaRPr>
              </a:p>
              <a:p>
                <a:r>
                  <a:rPr lang="tr-TR" sz="1200" b="1" dirty="0" smtClean="0">
                    <a:solidFill>
                      <a:srgbClr val="FF0000"/>
                    </a:solidFill>
                  </a:rPr>
                  <a:t> </a:t>
                </a:r>
                <a:r>
                  <a:rPr lang="tr-TR" sz="1300" b="1" dirty="0" smtClean="0">
                    <a:solidFill>
                      <a:schemeClr val="bg1"/>
                    </a:solidFill>
                  </a:rPr>
                  <a:t>Sosyal Bilimler-2 Testi </a:t>
                </a:r>
                <a:r>
                  <a:rPr lang="tr-TR" b="1" dirty="0" smtClean="0">
                    <a:solidFill>
                      <a:srgbClr val="FFFF00"/>
                    </a:solidFill>
                  </a:rPr>
                  <a:t>%30</a:t>
                </a:r>
                <a:endParaRPr lang="en-US" sz="1000" b="1" dirty="0">
                  <a:solidFill>
                    <a:srgbClr val="FFFF00"/>
                  </a:solidFill>
                </a:endParaRPr>
              </a:p>
            </p:txBody>
          </p:sp>
          <p:sp>
            <p:nvSpPr>
              <p:cNvPr id="17" name="TextBox 16"/>
              <p:cNvSpPr txBox="1"/>
              <p:nvPr/>
            </p:nvSpPr>
            <p:spPr>
              <a:xfrm>
                <a:off x="5247545" y="1141502"/>
                <a:ext cx="3896454" cy="369332"/>
              </a:xfrm>
              <a:prstGeom prst="rect">
                <a:avLst/>
              </a:prstGeom>
              <a:noFill/>
            </p:spPr>
            <p:txBody>
              <a:bodyPr wrap="square" rtlCol="0">
                <a:spAutoFit/>
              </a:bodyPr>
              <a:lstStyle/>
              <a:p>
                <a:pPr algn="ctr"/>
                <a:r>
                  <a:rPr lang="tr-TR" b="1" dirty="0" smtClean="0">
                    <a:solidFill>
                      <a:schemeClr val="tx2">
                        <a:lumMod val="50000"/>
                      </a:schemeClr>
                    </a:solidFill>
                    <a:latin typeface="Bebas Neue" panose="020B0606020202050201" pitchFamily="34" charset="0"/>
                  </a:rPr>
                  <a:t>Sözel Puan</a:t>
                </a:r>
                <a:endParaRPr lang="en-US" b="1" dirty="0">
                  <a:solidFill>
                    <a:schemeClr val="tx2">
                      <a:lumMod val="50000"/>
                    </a:schemeClr>
                  </a:solidFill>
                  <a:latin typeface="Bebas Neue" panose="020B0606020202050201" pitchFamily="34" charset="0"/>
                </a:endParaRPr>
              </a:p>
            </p:txBody>
          </p:sp>
          <p:grpSp>
            <p:nvGrpSpPr>
              <p:cNvPr id="4" name="42 Grup"/>
              <p:cNvGrpSpPr/>
              <p:nvPr/>
            </p:nvGrpSpPr>
            <p:grpSpPr>
              <a:xfrm>
                <a:off x="4613180" y="1729145"/>
                <a:ext cx="548640" cy="548640"/>
                <a:chOff x="4670330" y="2481620"/>
                <a:chExt cx="548640" cy="548640"/>
              </a:xfrm>
            </p:grpSpPr>
            <p:sp>
              <p:nvSpPr>
                <p:cNvPr id="18" name="Oval 17"/>
                <p:cNvSpPr/>
                <p:nvPr/>
              </p:nvSpPr>
              <p:spPr>
                <a:xfrm>
                  <a:off x="4670330" y="2481620"/>
                  <a:ext cx="548640" cy="5486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0"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45733" y="2658782"/>
                  <a:ext cx="228600" cy="228600"/>
                </a:xfrm>
                <a:prstGeom prst="rect">
                  <a:avLst/>
                </a:prstGeom>
              </p:spPr>
            </p:pic>
          </p:grpSp>
        </p:grpSp>
      </p:grpSp>
      <p:grpSp>
        <p:nvGrpSpPr>
          <p:cNvPr id="55" name="54 Grup"/>
          <p:cNvGrpSpPr/>
          <p:nvPr/>
        </p:nvGrpSpPr>
        <p:grpSpPr>
          <a:xfrm>
            <a:off x="4698905" y="4025509"/>
            <a:ext cx="4445095" cy="1375166"/>
            <a:chOff x="4698905" y="4025509"/>
            <a:chExt cx="4445095" cy="1375166"/>
          </a:xfrm>
        </p:grpSpPr>
        <p:sp>
          <p:nvSpPr>
            <p:cNvPr id="48" name="47 Dikdörtgen"/>
            <p:cNvSpPr/>
            <p:nvPr/>
          </p:nvSpPr>
          <p:spPr>
            <a:xfrm>
              <a:off x="5295901" y="4419600"/>
              <a:ext cx="3848099" cy="98107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r>
                <a:rPr lang="tr-TR" sz="1400" b="1" dirty="0" smtClean="0">
                  <a:solidFill>
                    <a:schemeClr val="bg1"/>
                  </a:solidFill>
                </a:rPr>
                <a:t>Temel Yeterlilik Testi </a:t>
              </a:r>
              <a:r>
                <a:rPr lang="tr-TR" b="1" dirty="0" smtClean="0">
                  <a:solidFill>
                    <a:schemeClr val="tx1">
                      <a:lumMod val="95000"/>
                      <a:lumOff val="5000"/>
                    </a:schemeClr>
                  </a:solidFill>
                </a:rPr>
                <a:t>%40 </a:t>
              </a:r>
              <a:endParaRPr lang="tr-TR" sz="1400" b="1" dirty="0" smtClean="0">
                <a:solidFill>
                  <a:schemeClr val="tx1">
                    <a:lumMod val="95000"/>
                    <a:lumOff val="5000"/>
                  </a:schemeClr>
                </a:solidFill>
              </a:endParaRPr>
            </a:p>
            <a:p>
              <a:r>
                <a:rPr lang="tr-TR" sz="1400" b="1" dirty="0" smtClean="0">
                  <a:solidFill>
                    <a:schemeClr val="bg1"/>
                  </a:solidFill>
                </a:rPr>
                <a:t>Matematik Testi </a:t>
              </a:r>
              <a:r>
                <a:rPr lang="tr-TR" sz="1600" b="1" dirty="0" smtClean="0">
                  <a:solidFill>
                    <a:schemeClr val="tx1">
                      <a:lumMod val="95000"/>
                      <a:lumOff val="5000"/>
                    </a:schemeClr>
                  </a:solidFill>
                </a:rPr>
                <a:t>% 30</a:t>
              </a:r>
              <a:endParaRPr lang="tr-TR" sz="1400" b="1" dirty="0" smtClean="0">
                <a:solidFill>
                  <a:schemeClr val="tx1">
                    <a:lumMod val="95000"/>
                    <a:lumOff val="5000"/>
                  </a:schemeClr>
                </a:solidFill>
              </a:endParaRPr>
            </a:p>
            <a:p>
              <a:r>
                <a:rPr lang="tr-TR" sz="1300" b="1" dirty="0" smtClean="0">
                  <a:solidFill>
                    <a:schemeClr val="bg1"/>
                  </a:solidFill>
                </a:rPr>
                <a:t>Türk Dili ve Edebiyatı – Sosyal Bilimler-1 Testi </a:t>
              </a:r>
              <a:r>
                <a:rPr lang="tr-TR" sz="1400" b="1" dirty="0" smtClean="0">
                  <a:solidFill>
                    <a:schemeClr val="bg1"/>
                  </a:solidFill>
                </a:rPr>
                <a:t> </a:t>
              </a:r>
              <a:r>
                <a:rPr lang="tr-TR" sz="1600" b="1" dirty="0" smtClean="0">
                  <a:solidFill>
                    <a:schemeClr val="tx1">
                      <a:lumMod val="95000"/>
                      <a:lumOff val="5000"/>
                    </a:schemeClr>
                  </a:solidFill>
                </a:rPr>
                <a:t>%30</a:t>
              </a:r>
              <a:endParaRPr lang="tr-TR" dirty="0"/>
            </a:p>
          </p:txBody>
        </p:sp>
        <p:grpSp>
          <p:nvGrpSpPr>
            <p:cNvPr id="5" name="47 Grup"/>
            <p:cNvGrpSpPr/>
            <p:nvPr/>
          </p:nvGrpSpPr>
          <p:grpSpPr>
            <a:xfrm>
              <a:off x="4698905" y="4025509"/>
              <a:ext cx="4445094" cy="1096825"/>
              <a:chOff x="4698905" y="3349234"/>
              <a:chExt cx="4445094" cy="1096825"/>
            </a:xfrm>
          </p:grpSpPr>
          <p:sp>
            <p:nvSpPr>
              <p:cNvPr id="24" name="TextBox 23"/>
              <p:cNvSpPr txBox="1"/>
              <p:nvPr/>
            </p:nvSpPr>
            <p:spPr>
              <a:xfrm>
                <a:off x="5295900" y="3349234"/>
                <a:ext cx="3848099" cy="369332"/>
              </a:xfrm>
              <a:prstGeom prst="rect">
                <a:avLst/>
              </a:prstGeom>
              <a:noFill/>
            </p:spPr>
            <p:txBody>
              <a:bodyPr wrap="square" rtlCol="0">
                <a:spAutoFit/>
              </a:bodyPr>
              <a:lstStyle/>
              <a:p>
                <a:pPr algn="ctr"/>
                <a:r>
                  <a:rPr lang="tr-TR" b="1" dirty="0" smtClean="0">
                    <a:solidFill>
                      <a:schemeClr val="tx2">
                        <a:lumMod val="50000"/>
                      </a:schemeClr>
                    </a:solidFill>
                    <a:latin typeface="Bebas Neue" panose="020B0606020202050201" pitchFamily="34" charset="0"/>
                  </a:rPr>
                  <a:t>Eşit ağırlık</a:t>
                </a:r>
                <a:endParaRPr lang="en-US" b="1" dirty="0">
                  <a:solidFill>
                    <a:schemeClr val="tx2">
                      <a:lumMod val="50000"/>
                    </a:schemeClr>
                  </a:solidFill>
                  <a:latin typeface="Bebas Neue" panose="020B0606020202050201" pitchFamily="34" charset="0"/>
                </a:endParaRPr>
              </a:p>
            </p:txBody>
          </p:sp>
          <p:grpSp>
            <p:nvGrpSpPr>
              <p:cNvPr id="6" name="44 Grup"/>
              <p:cNvGrpSpPr/>
              <p:nvPr/>
            </p:nvGrpSpPr>
            <p:grpSpPr>
              <a:xfrm>
                <a:off x="4698905" y="3897419"/>
                <a:ext cx="548640" cy="548640"/>
                <a:chOff x="4670330" y="3964094"/>
                <a:chExt cx="548640" cy="548640"/>
              </a:xfrm>
            </p:grpSpPr>
            <p:sp>
              <p:nvSpPr>
                <p:cNvPr id="25" name="Oval 24"/>
                <p:cNvSpPr/>
                <p:nvPr/>
              </p:nvSpPr>
              <p:spPr>
                <a:xfrm>
                  <a:off x="4670330" y="3964094"/>
                  <a:ext cx="548640" cy="5486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1"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74308" y="4106582"/>
                  <a:ext cx="228600" cy="228600"/>
                </a:xfrm>
                <a:prstGeom prst="rect">
                  <a:avLst/>
                </a:prstGeom>
              </p:spPr>
            </p:pic>
          </p:grpSp>
        </p:grpSp>
      </p:grpSp>
      <p:grpSp>
        <p:nvGrpSpPr>
          <p:cNvPr id="54" name="53 Grup"/>
          <p:cNvGrpSpPr/>
          <p:nvPr/>
        </p:nvGrpSpPr>
        <p:grpSpPr>
          <a:xfrm>
            <a:off x="4676188" y="5457316"/>
            <a:ext cx="4477339" cy="1230541"/>
            <a:chOff x="4676188" y="5313135"/>
            <a:chExt cx="4477339" cy="1230541"/>
          </a:xfrm>
        </p:grpSpPr>
        <p:sp>
          <p:nvSpPr>
            <p:cNvPr id="49" name="48 Dikdörtgen"/>
            <p:cNvSpPr/>
            <p:nvPr/>
          </p:nvSpPr>
          <p:spPr>
            <a:xfrm>
              <a:off x="5295901" y="5743576"/>
              <a:ext cx="3848099" cy="8001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r>
                <a:rPr lang="tr-TR" sz="1400" b="1" dirty="0" smtClean="0">
                  <a:solidFill>
                    <a:schemeClr val="bg1"/>
                  </a:solidFill>
                </a:rPr>
                <a:t>Temel Yeterlilik Testi </a:t>
              </a:r>
              <a:r>
                <a:rPr lang="tr-TR" b="1" dirty="0" smtClean="0">
                  <a:solidFill>
                    <a:schemeClr val="tx1">
                      <a:lumMod val="95000"/>
                      <a:lumOff val="5000"/>
                    </a:schemeClr>
                  </a:solidFill>
                </a:rPr>
                <a:t>%40 </a:t>
              </a:r>
              <a:endParaRPr lang="tr-TR" sz="1400" b="1" dirty="0" smtClean="0">
                <a:solidFill>
                  <a:schemeClr val="tx1">
                    <a:lumMod val="95000"/>
                    <a:lumOff val="5000"/>
                  </a:schemeClr>
                </a:solidFill>
              </a:endParaRPr>
            </a:p>
            <a:p>
              <a:r>
                <a:rPr lang="tr-TR" sz="1400" b="1" dirty="0" smtClean="0">
                  <a:solidFill>
                    <a:schemeClr val="bg1"/>
                  </a:solidFill>
                </a:rPr>
                <a:t>Yabancı Dil Testi </a:t>
              </a:r>
              <a:r>
                <a:rPr lang="tr-TR" sz="1600" b="1" dirty="0" smtClean="0">
                  <a:solidFill>
                    <a:schemeClr val="tx1">
                      <a:lumMod val="95000"/>
                      <a:lumOff val="5000"/>
                    </a:schemeClr>
                  </a:solidFill>
                </a:rPr>
                <a:t>% 60</a:t>
              </a:r>
              <a:endParaRPr lang="tr-TR" dirty="0"/>
            </a:p>
          </p:txBody>
        </p:sp>
        <p:grpSp>
          <p:nvGrpSpPr>
            <p:cNvPr id="8" name="48 Grup"/>
            <p:cNvGrpSpPr/>
            <p:nvPr/>
          </p:nvGrpSpPr>
          <p:grpSpPr>
            <a:xfrm>
              <a:off x="4676188" y="5313135"/>
              <a:ext cx="4477339" cy="1123262"/>
              <a:chOff x="4676188" y="4513035"/>
              <a:chExt cx="4477339" cy="1123262"/>
            </a:xfrm>
          </p:grpSpPr>
          <p:sp>
            <p:nvSpPr>
              <p:cNvPr id="27" name="TextBox 26"/>
              <p:cNvSpPr txBox="1"/>
              <p:nvPr/>
            </p:nvSpPr>
            <p:spPr>
              <a:xfrm>
                <a:off x="5295901" y="4513035"/>
                <a:ext cx="3857626" cy="369332"/>
              </a:xfrm>
              <a:prstGeom prst="rect">
                <a:avLst/>
              </a:prstGeom>
              <a:noFill/>
            </p:spPr>
            <p:txBody>
              <a:bodyPr wrap="square" rtlCol="0">
                <a:spAutoFit/>
              </a:bodyPr>
              <a:lstStyle/>
              <a:p>
                <a:pPr algn="ctr"/>
                <a:r>
                  <a:rPr lang="tr-TR" b="1" dirty="0" smtClean="0">
                    <a:solidFill>
                      <a:schemeClr val="tx2">
                        <a:lumMod val="50000"/>
                      </a:schemeClr>
                    </a:solidFill>
                    <a:latin typeface="Bebas Neue" panose="020B0606020202050201" pitchFamily="34" charset="0"/>
                  </a:rPr>
                  <a:t>Dil puanı</a:t>
                </a:r>
              </a:p>
            </p:txBody>
          </p:sp>
          <p:grpSp>
            <p:nvGrpSpPr>
              <p:cNvPr id="10" name="43 Grup"/>
              <p:cNvGrpSpPr/>
              <p:nvPr/>
            </p:nvGrpSpPr>
            <p:grpSpPr>
              <a:xfrm>
                <a:off x="4676188" y="5087657"/>
                <a:ext cx="548640" cy="548640"/>
                <a:chOff x="4676188" y="4849532"/>
                <a:chExt cx="548640" cy="548640"/>
              </a:xfrm>
            </p:grpSpPr>
            <p:sp>
              <p:nvSpPr>
                <p:cNvPr id="28" name="Oval 27"/>
                <p:cNvSpPr/>
                <p:nvPr/>
              </p:nvSpPr>
              <p:spPr>
                <a:xfrm>
                  <a:off x="4676188" y="4849532"/>
                  <a:ext cx="548640" cy="5486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2"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36208" y="5009552"/>
                  <a:ext cx="228600" cy="228600"/>
                </a:xfrm>
                <a:prstGeom prst="rect">
                  <a:avLst/>
                </a:prstGeom>
              </p:spPr>
            </p:pic>
          </p:grpSp>
        </p:grpSp>
      </p:grpSp>
      <p:sp>
        <p:nvSpPr>
          <p:cNvPr id="45" name="Rectangle 5"/>
          <p:cNvSpPr/>
          <p:nvPr/>
        </p:nvSpPr>
        <p:spPr>
          <a:xfrm>
            <a:off x="4613180" y="521768"/>
            <a:ext cx="4530820" cy="523220"/>
          </a:xfrm>
          <a:prstGeom prst="rect">
            <a:avLst/>
          </a:prstGeom>
        </p:spPr>
        <p:txBody>
          <a:bodyPr wrap="square">
            <a:spAutoFit/>
          </a:bodyPr>
          <a:lstStyle/>
          <a:p>
            <a:pPr algn="ctr"/>
            <a:r>
              <a:rPr lang="tr-TR" sz="2800" b="1" dirty="0" smtClean="0">
                <a:ln w="1905"/>
                <a:solidFill>
                  <a:srgbClr val="0070C0"/>
                </a:solidFill>
                <a:effectLst>
                  <a:innerShdw blurRad="69850" dist="43180" dir="5400000">
                    <a:srgbClr val="000000">
                      <a:alpha val="65000"/>
                    </a:srgbClr>
                  </a:innerShdw>
                </a:effectLst>
                <a:latin typeface="Arial Black" panose="020B0A04020102020204" pitchFamily="34" charset="0"/>
              </a:rPr>
              <a:t>ORANLAR</a:t>
            </a:r>
            <a:endParaRPr lang="en-US" sz="2800" b="1" dirty="0">
              <a:ln w="1905"/>
              <a:solidFill>
                <a:srgbClr val="0070C0"/>
              </a:solidFill>
              <a:effectLst>
                <a:innerShdw blurRad="69850" dist="43180" dir="5400000">
                  <a:srgbClr val="000000">
                    <a:alpha val="65000"/>
                  </a:srgbClr>
                </a:innerShdw>
              </a:effectLst>
              <a:latin typeface="Arial Black" panose="020B0A04020102020204" pitchFamily="34" charset="0"/>
            </a:endParaRPr>
          </a:p>
        </p:txBody>
      </p:sp>
      <p:sp>
        <p:nvSpPr>
          <p:cNvPr id="50" name="49 Altbilgi Yer Tutucusu"/>
          <p:cNvSpPr>
            <a:spLocks noGrp="1"/>
          </p:cNvSpPr>
          <p:nvPr>
            <p:ph type="ftr" sz="quarter" idx="11"/>
          </p:nvPr>
        </p:nvSpPr>
        <p:spPr>
          <a:xfrm>
            <a:off x="1657350" y="6356351"/>
            <a:ext cx="3086100" cy="365125"/>
          </a:xfrm>
        </p:spPr>
        <p:txBody>
          <a:bodyPr/>
          <a:lstStyle/>
          <a:p>
            <a:endParaRPr lang="en-US" b="1" dirty="0">
              <a:solidFill>
                <a:schemeClr val="tx1">
                  <a:lumMod val="75000"/>
                  <a:lumOff val="25000"/>
                </a:schemeClr>
              </a:solidFill>
            </a:endParaRPr>
          </a:p>
        </p:txBody>
      </p:sp>
      <p:sp>
        <p:nvSpPr>
          <p:cNvPr id="56" name="55 Slayt Numarası Yer Tutucusu"/>
          <p:cNvSpPr>
            <a:spLocks noGrp="1"/>
          </p:cNvSpPr>
          <p:nvPr>
            <p:ph type="sldNum" sz="quarter" idx="12"/>
          </p:nvPr>
        </p:nvSpPr>
        <p:spPr/>
        <p:txBody>
          <a:bodyPr/>
          <a:lstStyle/>
          <a:p>
            <a:fld id="{2F0443AE-4F20-4B40-B91B-135E9B6A23DD}" type="slidenum">
              <a:rPr lang="en-US" smtClean="0"/>
              <a:pPr/>
              <a:t>11</a:t>
            </a:fld>
            <a:endParaRPr lang="en-US"/>
          </a:p>
        </p:txBody>
      </p:sp>
    </p:spTree>
    <p:extLst>
      <p:ext uri="{BB962C8B-B14F-4D97-AF65-F5344CB8AC3E}">
        <p14:creationId xmlns:p14="http://schemas.microsoft.com/office/powerpoint/2010/main" val="59122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70" decel="100000"/>
                                        <p:tgtEl>
                                          <p:spTgt spid="9"/>
                                        </p:tgtEl>
                                      </p:cBhvr>
                                    </p:animEffect>
                                    <p:animScale>
                                      <p:cBhvr>
                                        <p:cTn id="8" dur="770" decel="100000"/>
                                        <p:tgtEl>
                                          <p:spTgt spid="9"/>
                                        </p:tgtEl>
                                      </p:cBhvr>
                                      <p:from x="10000" y="10000"/>
                                      <p:to x="200000" y="450000"/>
                                    </p:animScale>
                                    <p:animScale>
                                      <p:cBhvr>
                                        <p:cTn id="9" dur="1230" accel="100000" fill="hold">
                                          <p:stCondLst>
                                            <p:cond delay="770"/>
                                          </p:stCondLst>
                                        </p:cTn>
                                        <p:tgtEl>
                                          <p:spTgt spid="9"/>
                                        </p:tgtEl>
                                      </p:cBhvr>
                                      <p:from x="200000" y="450000"/>
                                      <p:to x="100000" y="100000"/>
                                    </p:animScale>
                                    <p:set>
                                      <p:cBhvr>
                                        <p:cTn id="10" dur="770" fill="hold"/>
                                        <p:tgtEl>
                                          <p:spTgt spid="9"/>
                                        </p:tgtEl>
                                        <p:attrNameLst>
                                          <p:attrName>ppt_x</p:attrName>
                                        </p:attrNameLst>
                                      </p:cBhvr>
                                      <p:to>
                                        <p:strVal val="(0.5)"/>
                                      </p:to>
                                    </p:set>
                                    <p:anim from="(0.5)" to="(#ppt_x)" calcmode="lin" valueType="num">
                                      <p:cBhvr>
                                        <p:cTn id="11" dur="1230" accel="100000" fill="hold">
                                          <p:stCondLst>
                                            <p:cond delay="770"/>
                                          </p:stCondLst>
                                        </p:cTn>
                                        <p:tgtEl>
                                          <p:spTgt spid="9"/>
                                        </p:tgtEl>
                                        <p:attrNameLst>
                                          <p:attrName>ppt_x</p:attrName>
                                        </p:attrNameLst>
                                      </p:cBhvr>
                                    </p:anim>
                                    <p:set>
                                      <p:cBhvr>
                                        <p:cTn id="12" dur="770" fill="hold"/>
                                        <p:tgtEl>
                                          <p:spTgt spid="9"/>
                                        </p:tgtEl>
                                        <p:attrNameLst>
                                          <p:attrName>ppt_y</p:attrName>
                                        </p:attrNameLst>
                                      </p:cBhvr>
                                      <p:to>
                                        <p:strVal val="(#ppt_y+0.4)"/>
                                      </p:to>
                                    </p:set>
                                    <p:anim from="(#ppt_y+0.4)" to="(#ppt_y)" calcmode="lin" valueType="num">
                                      <p:cBhvr>
                                        <p:cTn id="13" dur="1230" accel="100000" fill="hold">
                                          <p:stCondLst>
                                            <p:cond delay="770"/>
                                          </p:stCondLst>
                                        </p:cTn>
                                        <p:tgtEl>
                                          <p:spTgt spid="9"/>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childTnLst>
                          </p:cTn>
                        </p:par>
                        <p:par>
                          <p:cTn id="19" fill="hold">
                            <p:stCondLst>
                              <p:cond delay="500"/>
                            </p:stCondLst>
                            <p:childTnLst>
                              <p:par>
                                <p:cTn id="20" presetID="3" presetClass="entr" presetSubtype="10"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linds(horizontal)">
                                      <p:cBhvr>
                                        <p:cTn id="22" dur="500"/>
                                        <p:tgtEl>
                                          <p:spTgt spid="36"/>
                                        </p:tgtEl>
                                      </p:cBhvr>
                                    </p:animEffect>
                                  </p:childTnLst>
                                </p:cTn>
                              </p:par>
                            </p:childTnLst>
                          </p:cTn>
                        </p:par>
                        <p:par>
                          <p:cTn id="23" fill="hold">
                            <p:stCondLst>
                              <p:cond delay="1000"/>
                            </p:stCondLst>
                            <p:childTnLst>
                              <p:par>
                                <p:cTn id="24" presetID="3" presetClass="entr" presetSubtype="10" fill="hold" grpId="0"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blinds(horizontal)">
                                      <p:cBhvr>
                                        <p:cTn id="26" dur="500"/>
                                        <p:tgtEl>
                                          <p:spTgt spid="37"/>
                                        </p:tgtEl>
                                      </p:cBhvr>
                                    </p:animEffect>
                                  </p:childTnLst>
                                </p:cTn>
                              </p:par>
                            </p:childTnLst>
                          </p:cTn>
                        </p:par>
                        <p:par>
                          <p:cTn id="27" fill="hold">
                            <p:stCondLst>
                              <p:cond delay="1500"/>
                            </p:stCondLst>
                            <p:childTnLst>
                              <p:par>
                                <p:cTn id="28" presetID="3" presetClass="entr" presetSubtype="10" fill="hold" grpId="0"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blinds(horizontal)">
                                      <p:cBhvr>
                                        <p:cTn id="30" dur="500"/>
                                        <p:tgtEl>
                                          <p:spTgt spid="38"/>
                                        </p:tgtEl>
                                      </p:cBhvr>
                                    </p:animEffect>
                                  </p:childTnLst>
                                </p:cTn>
                              </p:par>
                            </p:childTnLst>
                          </p:cTn>
                        </p:par>
                        <p:par>
                          <p:cTn id="31" fill="hold">
                            <p:stCondLst>
                              <p:cond delay="2000"/>
                            </p:stCondLst>
                            <p:childTnLst>
                              <p:par>
                                <p:cTn id="32" presetID="3" presetClass="entr" presetSubtype="10" fill="hold" grpId="0" nodeType="after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blinds(horizontal)">
                                      <p:cBhvr>
                                        <p:cTn id="34" dur="1000"/>
                                        <p:tgtEl>
                                          <p:spTgt spid="39"/>
                                        </p:tgtEl>
                                      </p:cBhvr>
                                    </p:animEffect>
                                  </p:childTnLst>
                                </p:cTn>
                              </p:par>
                            </p:childTnLst>
                          </p:cTn>
                        </p:par>
                      </p:childTnLst>
                    </p:cTn>
                  </p:par>
                  <p:par>
                    <p:cTn id="35" fill="hold">
                      <p:stCondLst>
                        <p:cond delay="indefinite"/>
                      </p:stCondLst>
                      <p:childTnLst>
                        <p:par>
                          <p:cTn id="36" fill="hold">
                            <p:stCondLst>
                              <p:cond delay="0"/>
                            </p:stCondLst>
                            <p:childTnLst>
                              <p:par>
                                <p:cTn id="37" presetID="20" presetClass="entr" presetSubtype="0" fill="hold" nodeType="click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wedge">
                                      <p:cBhvr>
                                        <p:cTn id="39" dur="2000"/>
                                        <p:tgtEl>
                                          <p:spTgt spid="52"/>
                                        </p:tgtEl>
                                      </p:cBhvr>
                                    </p:animEffect>
                                  </p:childTnLst>
                                </p:cTn>
                              </p:par>
                            </p:childTnLst>
                          </p:cTn>
                        </p:par>
                      </p:childTnLst>
                    </p:cTn>
                  </p:par>
                  <p:par>
                    <p:cTn id="40" fill="hold">
                      <p:stCondLst>
                        <p:cond delay="indefinite"/>
                      </p:stCondLst>
                      <p:childTnLst>
                        <p:par>
                          <p:cTn id="41" fill="hold">
                            <p:stCondLst>
                              <p:cond delay="0"/>
                            </p:stCondLst>
                            <p:childTnLst>
                              <p:par>
                                <p:cTn id="42" presetID="20" presetClass="entr" presetSubtype="0" fill="hold" nodeType="click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wedge">
                                      <p:cBhvr>
                                        <p:cTn id="44" dur="2000"/>
                                        <p:tgtEl>
                                          <p:spTgt spid="53"/>
                                        </p:tgtEl>
                                      </p:cBhvr>
                                    </p:animEffect>
                                  </p:childTnLst>
                                </p:cTn>
                              </p:par>
                            </p:childTnLst>
                          </p:cTn>
                        </p:par>
                      </p:childTnLst>
                    </p:cTn>
                  </p:par>
                  <p:par>
                    <p:cTn id="45" fill="hold">
                      <p:stCondLst>
                        <p:cond delay="indefinite"/>
                      </p:stCondLst>
                      <p:childTnLst>
                        <p:par>
                          <p:cTn id="46" fill="hold">
                            <p:stCondLst>
                              <p:cond delay="0"/>
                            </p:stCondLst>
                            <p:childTnLst>
                              <p:par>
                                <p:cTn id="47" presetID="20" presetClass="entr" presetSubtype="0" fill="hold" nodeType="click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wedge">
                                      <p:cBhvr>
                                        <p:cTn id="49" dur="2000"/>
                                        <p:tgtEl>
                                          <p:spTgt spid="55"/>
                                        </p:tgtEl>
                                      </p:cBhvr>
                                    </p:animEffect>
                                  </p:childTnLst>
                                </p:cTn>
                              </p:par>
                            </p:childTnLst>
                          </p:cTn>
                        </p:par>
                      </p:childTnLst>
                    </p:cTn>
                  </p:par>
                  <p:par>
                    <p:cTn id="50" fill="hold">
                      <p:stCondLst>
                        <p:cond delay="indefinite"/>
                      </p:stCondLst>
                      <p:childTnLst>
                        <p:par>
                          <p:cTn id="51" fill="hold">
                            <p:stCondLst>
                              <p:cond delay="0"/>
                            </p:stCondLst>
                            <p:childTnLst>
                              <p:par>
                                <p:cTn id="52" presetID="20" presetClass="entr" presetSubtype="0" fill="hold" nodeType="click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wedge">
                                      <p:cBhvr>
                                        <p:cTn id="54"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9" grpId="0"/>
      <p:bldP spid="36" grpId="0"/>
      <p:bldP spid="37" grpId="0"/>
      <p:bldP spid="38" grpId="0"/>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133353" y="177798"/>
          <a:ext cx="8848728" cy="3001841"/>
        </p:xfrm>
        <a:graphic>
          <a:graphicData uri="http://schemas.openxmlformats.org/drawingml/2006/table">
            <a:tbl>
              <a:tblPr firstRow="1" bandRow="1">
                <a:tableStyleId>{8799B23B-EC83-4686-B30A-512413B5E67A}</a:tableStyleId>
              </a:tblPr>
              <a:tblGrid>
                <a:gridCol w="737394"/>
                <a:gridCol w="643728"/>
                <a:gridCol w="831060"/>
                <a:gridCol w="737394"/>
                <a:gridCol w="737394"/>
                <a:gridCol w="737394"/>
                <a:gridCol w="737394"/>
                <a:gridCol w="737394"/>
                <a:gridCol w="737394"/>
                <a:gridCol w="737394"/>
                <a:gridCol w="737394"/>
                <a:gridCol w="737394"/>
              </a:tblGrid>
              <a:tr h="413947">
                <a:tc gridSpan="12">
                  <a:txBody>
                    <a:bodyPr/>
                    <a:lstStyle/>
                    <a:p>
                      <a:pPr algn="ctr"/>
                      <a:r>
                        <a:rPr lang="tr-TR" dirty="0" smtClean="0"/>
                        <a:t>SÖZEL PUAN</a:t>
                      </a:r>
                      <a:endParaRPr lang="tr-TR" dirty="0">
                        <a:solidFill>
                          <a:schemeClr val="accent6">
                            <a:lumMod val="75000"/>
                          </a:schemeClr>
                        </a:solidFill>
                      </a:endParaRPr>
                    </a:p>
                  </a:txBody>
                  <a:tcPr>
                    <a:solidFill>
                      <a:schemeClr val="accent3">
                        <a:lumMod val="60000"/>
                        <a:lumOff val="40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578391">
                <a:tc gridSpan="12">
                  <a:txBody>
                    <a:bodyPr/>
                    <a:lstStyle/>
                    <a:p>
                      <a:pPr algn="ctr"/>
                      <a:r>
                        <a:rPr lang="tr-TR" sz="2800" dirty="0" smtClean="0"/>
                        <a:t>Testlerin Ağırlıkları (%) </a:t>
                      </a:r>
                      <a:endParaRPr lang="tr-TR" sz="2800"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413947">
                <a:tc gridSpan="5">
                  <a:txBody>
                    <a:bodyPr/>
                    <a:lstStyle/>
                    <a:p>
                      <a:pPr algn="ctr"/>
                      <a:r>
                        <a:rPr lang="tr-TR" dirty="0" smtClean="0"/>
                        <a:t>TYT (Temel Yeterlilik Testi)</a:t>
                      </a:r>
                      <a:endParaRPr lang="tr-TR" b="1" dirty="0">
                        <a:solidFill>
                          <a:schemeClr val="accent1"/>
                        </a:solidFill>
                      </a:endParaRPr>
                    </a:p>
                  </a:txBody>
                  <a:tcPr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gridSpan="7">
                  <a:txBody>
                    <a:bodyPr/>
                    <a:lstStyle/>
                    <a:p>
                      <a:pPr algn="ctr"/>
                      <a:r>
                        <a:rPr lang="tr-TR" dirty="0" smtClean="0"/>
                        <a:t>AYT (Alan</a:t>
                      </a:r>
                      <a:r>
                        <a:rPr lang="tr-TR" baseline="0" dirty="0" smtClean="0"/>
                        <a:t> Yeterlilik Testi)</a:t>
                      </a:r>
                      <a:endParaRPr lang="tr-TR" b="1" dirty="0">
                        <a:solidFill>
                          <a:schemeClr val="accent1"/>
                        </a:solidFill>
                      </a:endParaRPr>
                    </a:p>
                  </a:txBody>
                  <a:tcPr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510345">
                <a:tc rowSpan="2">
                  <a:txBody>
                    <a:bodyPr/>
                    <a:lstStyle/>
                    <a:p>
                      <a:pPr algn="ctr"/>
                      <a:r>
                        <a:rPr lang="tr-TR" sz="1100" dirty="0" smtClean="0"/>
                        <a:t>Puan Türü</a:t>
                      </a:r>
                      <a:endParaRPr lang="tr-TR" sz="1100" b="1" dirty="0"/>
                    </a:p>
                  </a:txBody>
                  <a:tcPr anchor="ctr"/>
                </a:tc>
                <a:tc rowSpan="2">
                  <a:txBody>
                    <a:bodyPr/>
                    <a:lstStyle/>
                    <a:p>
                      <a:pPr algn="ctr"/>
                      <a:r>
                        <a:rPr lang="tr-TR" sz="1100" dirty="0" smtClean="0"/>
                        <a:t>Türkçe</a:t>
                      </a:r>
                      <a:endParaRPr lang="tr-TR" sz="1100" b="0" dirty="0"/>
                    </a:p>
                  </a:txBody>
                  <a:tcPr anchor="ctr"/>
                </a:tc>
                <a:tc rowSpan="2">
                  <a:txBody>
                    <a:bodyPr/>
                    <a:lstStyle/>
                    <a:p>
                      <a:pPr algn="ctr"/>
                      <a:r>
                        <a:rPr lang="tr-TR" sz="1100" dirty="0" smtClean="0"/>
                        <a:t>Temel  Matematik</a:t>
                      </a:r>
                      <a:endParaRPr lang="tr-TR" sz="1100" b="0" dirty="0"/>
                    </a:p>
                  </a:txBody>
                  <a:tcPr anchor="ctr"/>
                </a:tc>
                <a:tc rowSpan="2">
                  <a:txBody>
                    <a:bodyPr/>
                    <a:lstStyle/>
                    <a:p>
                      <a:pPr algn="ctr"/>
                      <a:r>
                        <a:rPr lang="tr-TR" sz="1100" dirty="0" smtClean="0"/>
                        <a:t>Fen Bilimleri</a:t>
                      </a:r>
                      <a:endParaRPr lang="tr-TR" sz="1100" b="0" dirty="0"/>
                    </a:p>
                  </a:txBody>
                  <a:tcPr anchor="ctr"/>
                </a:tc>
                <a:tc rowSpan="2">
                  <a:txBody>
                    <a:bodyPr/>
                    <a:lstStyle/>
                    <a:p>
                      <a:pPr algn="ctr"/>
                      <a:r>
                        <a:rPr lang="tr-TR" sz="1100" dirty="0" smtClean="0"/>
                        <a:t>Sosyal Bilimler</a:t>
                      </a:r>
                      <a:endParaRPr lang="tr-TR" sz="1100" b="0" dirty="0"/>
                    </a:p>
                  </a:txBody>
                  <a:tcPr anchor="ctr"/>
                </a:tc>
                <a:tc gridSpan="3">
                  <a:txBody>
                    <a:bodyPr/>
                    <a:lstStyle/>
                    <a:p>
                      <a:pPr algn="ctr"/>
                      <a:r>
                        <a:rPr lang="tr-TR" sz="1400" b="1" dirty="0" smtClean="0"/>
                        <a:t>Türk Dili ve Edebiyatı- Sosyal Bilimler-1</a:t>
                      </a:r>
                      <a:endParaRPr lang="tr-TR" sz="1400" b="1" dirty="0"/>
                    </a:p>
                  </a:txBody>
                  <a:tcPr anchor="ctr"/>
                </a:tc>
                <a:tc hMerge="1">
                  <a:txBody>
                    <a:bodyPr/>
                    <a:lstStyle/>
                    <a:p>
                      <a:endParaRPr lang="tr-TR" dirty="0"/>
                    </a:p>
                  </a:txBody>
                  <a:tcPr/>
                </a:tc>
                <a:tc hMerge="1">
                  <a:txBody>
                    <a:bodyPr/>
                    <a:lstStyle/>
                    <a:p>
                      <a:endParaRPr lang="tr-TR" dirty="0"/>
                    </a:p>
                  </a:txBody>
                  <a:tcPr/>
                </a:tc>
                <a:tc gridSpan="4">
                  <a:txBody>
                    <a:bodyPr/>
                    <a:lstStyle/>
                    <a:p>
                      <a:pPr algn="ctr"/>
                      <a:r>
                        <a:rPr lang="tr-TR" sz="1400" b="1" dirty="0" smtClean="0"/>
                        <a:t>Sosyal Bilimler-2</a:t>
                      </a:r>
                      <a:endParaRPr lang="tr-TR" sz="1400" b="1" dirty="0"/>
                    </a:p>
                  </a:txBody>
                  <a:tcPr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663449">
                <a:tc vMerge="1">
                  <a:txBody>
                    <a:bodyPr/>
                    <a:lstStyle/>
                    <a:p>
                      <a:endParaRPr lang="tr-TR" dirty="0"/>
                    </a:p>
                  </a:txBody>
                  <a:tcPr/>
                </a:tc>
                <a:tc vMerge="1">
                  <a:txBody>
                    <a:bodyPr/>
                    <a:lstStyle/>
                    <a:p>
                      <a:endParaRPr lang="tr-TR" dirty="0"/>
                    </a:p>
                  </a:txBody>
                  <a:tcPr/>
                </a:tc>
                <a:tc vMerge="1">
                  <a:txBody>
                    <a:bodyPr/>
                    <a:lstStyle/>
                    <a:p>
                      <a:endParaRPr lang="tr-TR" dirty="0"/>
                    </a:p>
                  </a:txBody>
                  <a:tcPr/>
                </a:tc>
                <a:tc vMerge="1">
                  <a:txBody>
                    <a:bodyPr/>
                    <a:lstStyle/>
                    <a:p>
                      <a:endParaRPr lang="tr-TR" dirty="0"/>
                    </a:p>
                  </a:txBody>
                  <a:tcPr/>
                </a:tc>
                <a:tc vMerge="1">
                  <a:txBody>
                    <a:bodyPr/>
                    <a:lstStyle/>
                    <a:p>
                      <a:endParaRPr lang="tr-TR" dirty="0"/>
                    </a:p>
                  </a:txBody>
                  <a:tcPr/>
                </a:tc>
                <a:tc>
                  <a:txBody>
                    <a:bodyPr/>
                    <a:lstStyle/>
                    <a:p>
                      <a:pPr algn="ctr"/>
                      <a:r>
                        <a:rPr lang="tr-TR" sz="1100" dirty="0" smtClean="0"/>
                        <a:t>Türk Dili ve Edebiyatı </a:t>
                      </a:r>
                      <a:endParaRPr lang="tr-TR" sz="1100" b="0" dirty="0"/>
                    </a:p>
                  </a:txBody>
                  <a:tcPr anchor="ctr"/>
                </a:tc>
                <a:tc>
                  <a:txBody>
                    <a:bodyPr/>
                    <a:lstStyle/>
                    <a:p>
                      <a:pPr algn="ctr"/>
                      <a:r>
                        <a:rPr lang="tr-TR" sz="1100" dirty="0" smtClean="0"/>
                        <a:t>Tarih-1</a:t>
                      </a:r>
                      <a:endParaRPr lang="tr-TR" sz="1100" b="0" dirty="0"/>
                    </a:p>
                  </a:txBody>
                  <a:tcPr anchor="ctr"/>
                </a:tc>
                <a:tc>
                  <a:txBody>
                    <a:bodyPr/>
                    <a:lstStyle/>
                    <a:p>
                      <a:pPr algn="ctr"/>
                      <a:r>
                        <a:rPr lang="tr-TR" sz="1100" dirty="0" err="1" smtClean="0"/>
                        <a:t>Coğ</a:t>
                      </a:r>
                      <a:r>
                        <a:rPr lang="tr-TR" sz="1100" dirty="0" smtClean="0"/>
                        <a:t>.-1 </a:t>
                      </a:r>
                      <a:endParaRPr lang="tr-TR" sz="1100" b="0" dirty="0"/>
                    </a:p>
                  </a:txBody>
                  <a:tcPr anchor="ctr"/>
                </a:tc>
                <a:tc>
                  <a:txBody>
                    <a:bodyPr/>
                    <a:lstStyle/>
                    <a:p>
                      <a:pPr algn="ctr"/>
                      <a:r>
                        <a:rPr lang="tr-TR" sz="1100" dirty="0" smtClean="0"/>
                        <a:t>Tarih-2</a:t>
                      </a:r>
                      <a:endParaRPr lang="tr-TR" sz="1100" b="0" dirty="0"/>
                    </a:p>
                  </a:txBody>
                  <a:tcPr anchor="ctr"/>
                </a:tc>
                <a:tc>
                  <a:txBody>
                    <a:bodyPr/>
                    <a:lstStyle/>
                    <a:p>
                      <a:pPr algn="ctr"/>
                      <a:r>
                        <a:rPr lang="tr-TR" sz="1100" dirty="0" err="1" smtClean="0"/>
                        <a:t>Coğ</a:t>
                      </a:r>
                      <a:r>
                        <a:rPr lang="tr-TR" sz="1100" dirty="0" smtClean="0"/>
                        <a:t>.-2 </a:t>
                      </a:r>
                      <a:endParaRPr lang="tr-TR" sz="1100" b="0" dirty="0"/>
                    </a:p>
                  </a:txBody>
                  <a:tcPr anchor="ctr"/>
                </a:tc>
                <a:tc>
                  <a:txBody>
                    <a:bodyPr/>
                    <a:lstStyle/>
                    <a:p>
                      <a:pPr algn="ctr"/>
                      <a:r>
                        <a:rPr lang="tr-TR" sz="1100" dirty="0" smtClean="0"/>
                        <a:t>Felsefe Grubu </a:t>
                      </a:r>
                      <a:endParaRPr lang="tr-TR" sz="1100" b="0" dirty="0"/>
                    </a:p>
                  </a:txBody>
                  <a:tcPr anchor="ctr"/>
                </a:tc>
                <a:tc>
                  <a:txBody>
                    <a:bodyPr/>
                    <a:lstStyle/>
                    <a:p>
                      <a:pPr algn="ctr"/>
                      <a:r>
                        <a:rPr lang="tr-TR" sz="1100" dirty="0" smtClean="0"/>
                        <a:t>DİKAB</a:t>
                      </a:r>
                      <a:endParaRPr lang="tr-TR" sz="1100" b="0" dirty="0"/>
                    </a:p>
                  </a:txBody>
                  <a:tcPr anchor="ctr"/>
                </a:tc>
              </a:tr>
              <a:tr h="413947">
                <a:tc>
                  <a:txBody>
                    <a:bodyPr/>
                    <a:lstStyle/>
                    <a:p>
                      <a:r>
                        <a:rPr lang="tr-TR" dirty="0" smtClean="0"/>
                        <a:t>Sözel</a:t>
                      </a:r>
                      <a:endParaRPr lang="tr-TR" dirty="0"/>
                    </a:p>
                  </a:txBody>
                  <a:tcPr/>
                </a:tc>
                <a:tc>
                  <a:txBody>
                    <a:bodyPr/>
                    <a:lstStyle/>
                    <a:p>
                      <a:pPr algn="ctr"/>
                      <a:r>
                        <a:rPr lang="tr-TR" dirty="0" smtClean="0"/>
                        <a:t>13</a:t>
                      </a:r>
                      <a:endParaRPr lang="tr-TR" dirty="0"/>
                    </a:p>
                  </a:txBody>
                  <a:tcPr/>
                </a:tc>
                <a:tc>
                  <a:txBody>
                    <a:bodyPr/>
                    <a:lstStyle/>
                    <a:p>
                      <a:pPr algn="ctr"/>
                      <a:r>
                        <a:rPr lang="tr-TR" dirty="0" smtClean="0"/>
                        <a:t>13</a:t>
                      </a:r>
                      <a:endParaRPr lang="tr-TR" dirty="0"/>
                    </a:p>
                  </a:txBody>
                  <a:tcPr/>
                </a:tc>
                <a:tc>
                  <a:txBody>
                    <a:bodyPr/>
                    <a:lstStyle/>
                    <a:p>
                      <a:pPr algn="ctr"/>
                      <a:r>
                        <a:rPr lang="tr-TR" smtClean="0"/>
                        <a:t>7</a:t>
                      </a:r>
                      <a:endParaRPr lang="tr-TR" dirty="0"/>
                    </a:p>
                  </a:txBody>
                  <a:tcPr/>
                </a:tc>
                <a:tc>
                  <a:txBody>
                    <a:bodyPr/>
                    <a:lstStyle/>
                    <a:p>
                      <a:pPr algn="ctr"/>
                      <a:r>
                        <a:rPr lang="tr-TR" dirty="0" smtClean="0"/>
                        <a:t>7</a:t>
                      </a:r>
                      <a:endParaRPr lang="tr-TR" dirty="0"/>
                    </a:p>
                  </a:txBody>
                  <a:tcPr/>
                </a:tc>
                <a:tc>
                  <a:txBody>
                    <a:bodyPr/>
                    <a:lstStyle/>
                    <a:p>
                      <a:pPr algn="ctr"/>
                      <a:r>
                        <a:rPr lang="tr-TR" dirty="0" smtClean="0"/>
                        <a:t>18</a:t>
                      </a:r>
                      <a:endParaRPr lang="tr-TR" dirty="0"/>
                    </a:p>
                  </a:txBody>
                  <a:tcPr/>
                </a:tc>
                <a:tc>
                  <a:txBody>
                    <a:bodyPr/>
                    <a:lstStyle/>
                    <a:p>
                      <a:pPr algn="ctr"/>
                      <a:r>
                        <a:rPr lang="tr-TR" dirty="0" smtClean="0"/>
                        <a:t>7</a:t>
                      </a:r>
                      <a:endParaRPr lang="tr-TR" dirty="0"/>
                    </a:p>
                  </a:txBody>
                  <a:tcPr/>
                </a:tc>
                <a:tc>
                  <a:txBody>
                    <a:bodyPr/>
                    <a:lstStyle/>
                    <a:p>
                      <a:pPr algn="ctr"/>
                      <a:r>
                        <a:rPr lang="tr-TR" dirty="0" smtClean="0"/>
                        <a:t>5</a:t>
                      </a:r>
                      <a:endParaRPr lang="tr-TR" dirty="0"/>
                    </a:p>
                  </a:txBody>
                  <a:tcPr/>
                </a:tc>
                <a:tc>
                  <a:txBody>
                    <a:bodyPr/>
                    <a:lstStyle/>
                    <a:p>
                      <a:pPr algn="ctr"/>
                      <a:r>
                        <a:rPr lang="tr-TR" dirty="0" smtClean="0"/>
                        <a:t>8</a:t>
                      </a:r>
                      <a:endParaRPr lang="tr-TR" dirty="0"/>
                    </a:p>
                  </a:txBody>
                  <a:tcPr/>
                </a:tc>
                <a:tc>
                  <a:txBody>
                    <a:bodyPr/>
                    <a:lstStyle/>
                    <a:p>
                      <a:pPr algn="ctr"/>
                      <a:r>
                        <a:rPr lang="tr-TR" dirty="0" smtClean="0"/>
                        <a:t>8</a:t>
                      </a:r>
                      <a:endParaRPr lang="tr-TR" dirty="0"/>
                    </a:p>
                  </a:txBody>
                  <a:tcPr/>
                </a:tc>
                <a:tc>
                  <a:txBody>
                    <a:bodyPr/>
                    <a:lstStyle/>
                    <a:p>
                      <a:pPr algn="ctr"/>
                      <a:r>
                        <a:rPr lang="tr-TR" dirty="0" smtClean="0"/>
                        <a:t>9</a:t>
                      </a:r>
                      <a:endParaRPr lang="tr-TR" dirty="0"/>
                    </a:p>
                  </a:txBody>
                  <a:tcPr/>
                </a:tc>
                <a:tc>
                  <a:txBody>
                    <a:bodyPr/>
                    <a:lstStyle/>
                    <a:p>
                      <a:pPr algn="ctr"/>
                      <a:r>
                        <a:rPr lang="tr-TR" dirty="0" smtClean="0"/>
                        <a:t>5</a:t>
                      </a:r>
                      <a:endParaRPr lang="tr-TR" dirty="0"/>
                    </a:p>
                  </a:txBody>
                  <a:tcPr/>
                </a:tc>
              </a:tr>
            </a:tbl>
          </a:graphicData>
        </a:graphic>
      </p:graphicFrame>
      <p:graphicFrame>
        <p:nvGraphicFramePr>
          <p:cNvPr id="5" name="3 İçerik Yer Tutucusu"/>
          <p:cNvGraphicFramePr>
            <a:graphicFrameLocks/>
          </p:cNvGraphicFramePr>
          <p:nvPr/>
        </p:nvGraphicFramePr>
        <p:xfrm>
          <a:off x="133346" y="3778250"/>
          <a:ext cx="8851165" cy="2372360"/>
        </p:xfrm>
        <a:graphic>
          <a:graphicData uri="http://schemas.openxmlformats.org/drawingml/2006/table">
            <a:tbl>
              <a:tblPr firstRow="1" bandRow="1">
                <a:tableStyleId>{BC89EF96-8CEA-46FF-86C4-4CE0E7609802}</a:tableStyleId>
              </a:tblPr>
              <a:tblGrid>
                <a:gridCol w="983463"/>
                <a:gridCol w="858540"/>
                <a:gridCol w="1108385"/>
                <a:gridCol w="983463"/>
                <a:gridCol w="983463"/>
                <a:gridCol w="1132913"/>
                <a:gridCol w="834012"/>
                <a:gridCol w="983463"/>
                <a:gridCol w="983463"/>
              </a:tblGrid>
              <a:tr h="370840">
                <a:tc gridSpan="9">
                  <a:txBody>
                    <a:bodyPr/>
                    <a:lstStyle/>
                    <a:p>
                      <a:pPr algn="ctr"/>
                      <a:r>
                        <a:rPr lang="tr-TR" dirty="0" smtClean="0"/>
                        <a:t>SAYISAL PUAN</a:t>
                      </a:r>
                      <a:endParaRPr lang="tr-TR" dirty="0">
                        <a:solidFill>
                          <a:schemeClr val="accent6">
                            <a:lumMod val="75000"/>
                          </a:schemeClr>
                        </a:solidFill>
                      </a:endParaRPr>
                    </a:p>
                  </a:txBody>
                  <a:tcPr>
                    <a:solidFill>
                      <a:schemeClr val="accent1">
                        <a:lumMod val="60000"/>
                        <a:lumOff val="40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370840">
                <a:tc gridSpan="9">
                  <a:txBody>
                    <a:bodyPr/>
                    <a:lstStyle/>
                    <a:p>
                      <a:pPr algn="ctr"/>
                      <a:r>
                        <a:rPr lang="tr-TR" sz="2800" dirty="0" smtClean="0"/>
                        <a:t>Testlerin Ağırlıkları (%) </a:t>
                      </a:r>
                      <a:endParaRPr lang="tr-TR" sz="2800"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370840">
                <a:tc gridSpan="5">
                  <a:txBody>
                    <a:bodyPr/>
                    <a:lstStyle/>
                    <a:p>
                      <a:pPr algn="ctr"/>
                      <a:r>
                        <a:rPr lang="tr-TR" dirty="0" smtClean="0"/>
                        <a:t>TYT (Temel Yeterlilik Testi)</a:t>
                      </a:r>
                      <a:endParaRPr lang="tr-TR" b="1" dirty="0">
                        <a:solidFill>
                          <a:schemeClr val="accent1"/>
                        </a:solidFill>
                      </a:endParaRPr>
                    </a:p>
                  </a:txBody>
                  <a:tcPr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gridSpan="4">
                  <a:txBody>
                    <a:bodyPr/>
                    <a:lstStyle/>
                    <a:p>
                      <a:pPr algn="ctr"/>
                      <a:r>
                        <a:rPr lang="tr-TR" dirty="0" smtClean="0"/>
                        <a:t>AYT (Alan</a:t>
                      </a:r>
                      <a:r>
                        <a:rPr lang="tr-TR" baseline="0" dirty="0" smtClean="0"/>
                        <a:t> Yeterlilik Testi)</a:t>
                      </a:r>
                      <a:endParaRPr lang="tr-TR" b="1" dirty="0">
                        <a:solidFill>
                          <a:schemeClr val="accent1"/>
                        </a:solidFill>
                      </a:endParaRPr>
                    </a:p>
                  </a:txBody>
                  <a:tcPr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370840">
                <a:tc rowSpan="2">
                  <a:txBody>
                    <a:bodyPr/>
                    <a:lstStyle/>
                    <a:p>
                      <a:pPr algn="ctr"/>
                      <a:r>
                        <a:rPr lang="tr-TR" sz="1400" dirty="0" smtClean="0"/>
                        <a:t>Puan Türü</a:t>
                      </a:r>
                      <a:endParaRPr lang="tr-TR" sz="1400" b="1" dirty="0"/>
                    </a:p>
                  </a:txBody>
                  <a:tcPr anchor="ctr"/>
                </a:tc>
                <a:tc rowSpan="2">
                  <a:txBody>
                    <a:bodyPr/>
                    <a:lstStyle/>
                    <a:p>
                      <a:pPr algn="ctr"/>
                      <a:r>
                        <a:rPr lang="tr-TR" sz="1200" dirty="0" smtClean="0"/>
                        <a:t>Türkçe</a:t>
                      </a:r>
                      <a:endParaRPr lang="tr-TR" sz="1200" b="0" dirty="0"/>
                    </a:p>
                  </a:txBody>
                  <a:tcPr anchor="ctr"/>
                </a:tc>
                <a:tc rowSpan="2">
                  <a:txBody>
                    <a:bodyPr/>
                    <a:lstStyle/>
                    <a:p>
                      <a:pPr algn="ctr"/>
                      <a:r>
                        <a:rPr lang="tr-TR" sz="1200" dirty="0" smtClean="0"/>
                        <a:t>Temel  Matematik</a:t>
                      </a:r>
                      <a:endParaRPr lang="tr-TR" sz="1200" b="0" dirty="0"/>
                    </a:p>
                  </a:txBody>
                  <a:tcPr anchor="ctr"/>
                </a:tc>
                <a:tc rowSpan="2">
                  <a:txBody>
                    <a:bodyPr/>
                    <a:lstStyle/>
                    <a:p>
                      <a:pPr algn="ctr"/>
                      <a:r>
                        <a:rPr lang="tr-TR" sz="1200" dirty="0" smtClean="0"/>
                        <a:t>Fen Bilimleri</a:t>
                      </a:r>
                      <a:endParaRPr lang="tr-TR" sz="1200" b="0" dirty="0"/>
                    </a:p>
                  </a:txBody>
                  <a:tcPr anchor="ctr"/>
                </a:tc>
                <a:tc rowSpan="2">
                  <a:txBody>
                    <a:bodyPr/>
                    <a:lstStyle/>
                    <a:p>
                      <a:pPr algn="ctr"/>
                      <a:r>
                        <a:rPr lang="tr-TR" sz="1200" dirty="0" smtClean="0"/>
                        <a:t>Sosyal Bilimler</a:t>
                      </a:r>
                      <a:endParaRPr lang="tr-TR" sz="1200" b="0" dirty="0"/>
                    </a:p>
                  </a:txBody>
                  <a:tcPr anchor="ctr"/>
                </a:tc>
                <a:tc>
                  <a:txBody>
                    <a:bodyPr/>
                    <a:lstStyle/>
                    <a:p>
                      <a:pPr algn="ctr"/>
                      <a:r>
                        <a:rPr lang="tr-TR" sz="1600" b="1" dirty="0" smtClean="0"/>
                        <a:t>Matematik </a:t>
                      </a:r>
                      <a:endParaRPr lang="tr-TR" sz="1600" b="1" dirty="0"/>
                    </a:p>
                  </a:txBody>
                  <a:tcPr anchor="ctr"/>
                </a:tc>
                <a:tc gridSpan="3">
                  <a:txBody>
                    <a:bodyPr/>
                    <a:lstStyle/>
                    <a:p>
                      <a:pPr algn="ctr"/>
                      <a:r>
                        <a:rPr lang="tr-TR" sz="1600" b="1" dirty="0" smtClean="0"/>
                        <a:t>Fen Bilimleri</a:t>
                      </a:r>
                      <a:endParaRPr lang="tr-TR" sz="1600" b="1" dirty="0"/>
                    </a:p>
                  </a:txBody>
                  <a:tcPr anchor="ctr"/>
                </a:tc>
                <a:tc hMerge="1">
                  <a:txBody>
                    <a:bodyPr/>
                    <a:lstStyle/>
                    <a:p>
                      <a:endParaRPr lang="tr-TR" dirty="0"/>
                    </a:p>
                  </a:txBody>
                  <a:tcPr/>
                </a:tc>
                <a:tc hMerge="1">
                  <a:txBody>
                    <a:bodyPr/>
                    <a:lstStyle/>
                    <a:p>
                      <a:endParaRPr lang="tr-TR" dirty="0"/>
                    </a:p>
                  </a:txBody>
                  <a:tcPr/>
                </a:tc>
              </a:tr>
              <a:tr h="370840">
                <a:tc vMerge="1">
                  <a:txBody>
                    <a:bodyPr/>
                    <a:lstStyle/>
                    <a:p>
                      <a:endParaRPr lang="tr-TR" dirty="0"/>
                    </a:p>
                  </a:txBody>
                  <a:tcPr/>
                </a:tc>
                <a:tc vMerge="1">
                  <a:txBody>
                    <a:bodyPr/>
                    <a:lstStyle/>
                    <a:p>
                      <a:endParaRPr lang="tr-TR" dirty="0"/>
                    </a:p>
                  </a:txBody>
                  <a:tcPr/>
                </a:tc>
                <a:tc vMerge="1">
                  <a:txBody>
                    <a:bodyPr/>
                    <a:lstStyle/>
                    <a:p>
                      <a:endParaRPr lang="tr-TR" dirty="0"/>
                    </a:p>
                  </a:txBody>
                  <a:tcPr/>
                </a:tc>
                <a:tc vMerge="1">
                  <a:txBody>
                    <a:bodyPr/>
                    <a:lstStyle/>
                    <a:p>
                      <a:endParaRPr lang="tr-TR" dirty="0"/>
                    </a:p>
                  </a:txBody>
                  <a:tcPr/>
                </a:tc>
                <a:tc vMerge="1">
                  <a:txBody>
                    <a:bodyPr/>
                    <a:lstStyle/>
                    <a:p>
                      <a:endParaRPr lang="tr-TR" dirty="0"/>
                    </a:p>
                  </a:txBody>
                  <a:tcPr/>
                </a:tc>
                <a:tc>
                  <a:txBody>
                    <a:bodyPr/>
                    <a:lstStyle/>
                    <a:p>
                      <a:pPr algn="ctr"/>
                      <a:r>
                        <a:rPr lang="tr-TR" sz="1200" dirty="0" smtClean="0"/>
                        <a:t>Matematik</a:t>
                      </a:r>
                      <a:endParaRPr lang="tr-TR" sz="1200" b="0" dirty="0"/>
                    </a:p>
                  </a:txBody>
                  <a:tcPr anchor="ctr"/>
                </a:tc>
                <a:tc>
                  <a:txBody>
                    <a:bodyPr/>
                    <a:lstStyle/>
                    <a:p>
                      <a:pPr algn="ctr"/>
                      <a:r>
                        <a:rPr lang="tr-TR" sz="1200" dirty="0" smtClean="0"/>
                        <a:t>Fizik</a:t>
                      </a:r>
                      <a:endParaRPr lang="tr-TR" sz="1200" b="0" dirty="0"/>
                    </a:p>
                  </a:txBody>
                  <a:tcPr anchor="ctr"/>
                </a:tc>
                <a:tc>
                  <a:txBody>
                    <a:bodyPr/>
                    <a:lstStyle/>
                    <a:p>
                      <a:pPr algn="ctr"/>
                      <a:r>
                        <a:rPr lang="tr-TR" sz="1200" dirty="0" smtClean="0"/>
                        <a:t>Kimya</a:t>
                      </a:r>
                      <a:endParaRPr lang="tr-TR" sz="1200" b="0" dirty="0"/>
                    </a:p>
                  </a:txBody>
                  <a:tcPr anchor="ctr"/>
                </a:tc>
                <a:tc>
                  <a:txBody>
                    <a:bodyPr/>
                    <a:lstStyle/>
                    <a:p>
                      <a:pPr algn="ctr"/>
                      <a:r>
                        <a:rPr lang="tr-TR" sz="1200" dirty="0" smtClean="0"/>
                        <a:t>Biyoloji</a:t>
                      </a:r>
                      <a:endParaRPr lang="tr-TR" sz="1200" b="0" dirty="0"/>
                    </a:p>
                  </a:txBody>
                  <a:tcPr anchor="ctr"/>
                </a:tc>
              </a:tr>
              <a:tr h="370840">
                <a:tc>
                  <a:txBody>
                    <a:bodyPr/>
                    <a:lstStyle/>
                    <a:p>
                      <a:r>
                        <a:rPr lang="tr-TR" dirty="0" smtClean="0"/>
                        <a:t>Sayısal</a:t>
                      </a:r>
                      <a:endParaRPr lang="tr-TR" dirty="0"/>
                    </a:p>
                  </a:txBody>
                  <a:tcPr/>
                </a:tc>
                <a:tc>
                  <a:txBody>
                    <a:bodyPr/>
                    <a:lstStyle/>
                    <a:p>
                      <a:pPr algn="ctr"/>
                      <a:r>
                        <a:rPr lang="tr-TR" dirty="0" smtClean="0"/>
                        <a:t>13</a:t>
                      </a:r>
                      <a:endParaRPr lang="tr-TR" dirty="0"/>
                    </a:p>
                  </a:txBody>
                  <a:tcPr/>
                </a:tc>
                <a:tc>
                  <a:txBody>
                    <a:bodyPr/>
                    <a:lstStyle/>
                    <a:p>
                      <a:pPr algn="ctr"/>
                      <a:r>
                        <a:rPr lang="tr-TR" dirty="0" smtClean="0"/>
                        <a:t>13</a:t>
                      </a:r>
                      <a:endParaRPr lang="tr-TR" dirty="0"/>
                    </a:p>
                  </a:txBody>
                  <a:tcPr/>
                </a:tc>
                <a:tc>
                  <a:txBody>
                    <a:bodyPr/>
                    <a:lstStyle/>
                    <a:p>
                      <a:pPr algn="ctr"/>
                      <a:r>
                        <a:rPr lang="tr-TR" dirty="0" smtClean="0"/>
                        <a:t>7</a:t>
                      </a:r>
                      <a:endParaRPr lang="tr-TR" dirty="0"/>
                    </a:p>
                  </a:txBody>
                  <a:tcPr/>
                </a:tc>
                <a:tc>
                  <a:txBody>
                    <a:bodyPr/>
                    <a:lstStyle/>
                    <a:p>
                      <a:pPr algn="ctr"/>
                      <a:r>
                        <a:rPr lang="tr-TR" dirty="0" smtClean="0"/>
                        <a:t>7</a:t>
                      </a:r>
                      <a:endParaRPr lang="tr-TR" dirty="0"/>
                    </a:p>
                  </a:txBody>
                  <a:tcPr/>
                </a:tc>
                <a:tc>
                  <a:txBody>
                    <a:bodyPr/>
                    <a:lstStyle/>
                    <a:p>
                      <a:pPr algn="ctr"/>
                      <a:r>
                        <a:rPr lang="tr-TR" dirty="0" smtClean="0"/>
                        <a:t>30</a:t>
                      </a:r>
                      <a:endParaRPr lang="tr-TR" dirty="0"/>
                    </a:p>
                  </a:txBody>
                  <a:tcPr/>
                </a:tc>
                <a:tc>
                  <a:txBody>
                    <a:bodyPr/>
                    <a:lstStyle/>
                    <a:p>
                      <a:pPr algn="ctr"/>
                      <a:r>
                        <a:rPr lang="tr-TR" dirty="0" smtClean="0"/>
                        <a:t>10</a:t>
                      </a:r>
                      <a:endParaRPr lang="tr-TR" dirty="0"/>
                    </a:p>
                  </a:txBody>
                  <a:tcPr/>
                </a:tc>
                <a:tc>
                  <a:txBody>
                    <a:bodyPr/>
                    <a:lstStyle/>
                    <a:p>
                      <a:pPr algn="ctr"/>
                      <a:r>
                        <a:rPr lang="tr-TR" dirty="0" smtClean="0"/>
                        <a:t>10</a:t>
                      </a:r>
                      <a:endParaRPr lang="tr-TR" dirty="0"/>
                    </a:p>
                  </a:txBody>
                  <a:tcPr/>
                </a:tc>
                <a:tc>
                  <a:txBody>
                    <a:bodyPr/>
                    <a:lstStyle/>
                    <a:p>
                      <a:pPr algn="ctr"/>
                      <a:r>
                        <a:rPr lang="tr-TR" dirty="0" smtClean="0"/>
                        <a:t>10</a:t>
                      </a:r>
                      <a:endParaRPr lang="tr-TR" dirty="0"/>
                    </a:p>
                  </a:txBody>
                  <a:tcPr/>
                </a:tc>
              </a:tr>
            </a:tbl>
          </a:graphicData>
        </a:graphic>
      </p:graphicFrame>
      <p:sp>
        <p:nvSpPr>
          <p:cNvPr id="6" name="5 Altbilgi Yer Tutucusu"/>
          <p:cNvSpPr>
            <a:spLocks noGrp="1"/>
          </p:cNvSpPr>
          <p:nvPr>
            <p:ph type="ftr" sz="quarter" idx="11"/>
          </p:nvPr>
        </p:nvSpPr>
        <p:spPr/>
        <p:txBody>
          <a:bodyPr/>
          <a:lstStyle/>
          <a:p>
            <a:endParaRPr lang="en-US" b="1" dirty="0">
              <a:solidFill>
                <a:schemeClr val="tx1">
                  <a:lumMod val="75000"/>
                  <a:lumOff val="25000"/>
                </a:schemeClr>
              </a:solidFill>
            </a:endParaRPr>
          </a:p>
        </p:txBody>
      </p:sp>
      <p:sp>
        <p:nvSpPr>
          <p:cNvPr id="7" name="6 Slayt Numarası Yer Tutucusu"/>
          <p:cNvSpPr>
            <a:spLocks noGrp="1"/>
          </p:cNvSpPr>
          <p:nvPr>
            <p:ph type="sldNum" sz="quarter" idx="12"/>
          </p:nvPr>
        </p:nvSpPr>
        <p:spPr/>
        <p:txBody>
          <a:bodyPr/>
          <a:lstStyle/>
          <a:p>
            <a:fld id="{2F0443AE-4F20-4B40-B91B-135E9B6A23DD}" type="slidenum">
              <a:rPr lang="en-US" smtClean="0"/>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p14="http://schemas.microsoft.com/office/powerpoint/2010/main" val="1252567437"/>
              </p:ext>
            </p:extLst>
          </p:nvPr>
        </p:nvGraphicFramePr>
        <p:xfrm>
          <a:off x="312555" y="3378199"/>
          <a:ext cx="8595978" cy="2671004"/>
        </p:xfrm>
        <a:graphic>
          <a:graphicData uri="http://schemas.openxmlformats.org/drawingml/2006/table">
            <a:tbl>
              <a:tblPr firstRow="1" bandRow="1">
                <a:tableStyleId>{BC89EF96-8CEA-46FF-86C4-4CE0E7609802}</a:tableStyleId>
              </a:tblPr>
              <a:tblGrid>
                <a:gridCol w="1432663"/>
                <a:gridCol w="1250682"/>
                <a:gridCol w="1614644"/>
                <a:gridCol w="1432663"/>
                <a:gridCol w="1432663"/>
                <a:gridCol w="1432663"/>
              </a:tblGrid>
              <a:tr h="413947">
                <a:tc gridSpan="6">
                  <a:txBody>
                    <a:bodyPr/>
                    <a:lstStyle/>
                    <a:p>
                      <a:pPr algn="ctr"/>
                      <a:r>
                        <a:rPr lang="tr-TR" dirty="0" smtClean="0">
                          <a:solidFill>
                            <a:schemeClr val="tx1"/>
                          </a:solidFill>
                        </a:rPr>
                        <a:t>DİL</a:t>
                      </a:r>
                      <a:r>
                        <a:rPr lang="tr-TR" baseline="0" dirty="0" smtClean="0">
                          <a:solidFill>
                            <a:schemeClr val="tx1"/>
                          </a:solidFill>
                        </a:rPr>
                        <a:t> PUANI</a:t>
                      </a:r>
                      <a:endParaRPr lang="tr-TR" dirty="0">
                        <a:solidFill>
                          <a:schemeClr val="accent6">
                            <a:lumMod val="75000"/>
                          </a:schemeClr>
                        </a:solidFill>
                      </a:endParaRPr>
                    </a:p>
                  </a:txBody>
                  <a:tcPr>
                    <a:solidFill>
                      <a:schemeClr val="accent1">
                        <a:lumMod val="60000"/>
                        <a:lumOff val="40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578391">
                <a:tc gridSpan="6">
                  <a:txBody>
                    <a:bodyPr/>
                    <a:lstStyle/>
                    <a:p>
                      <a:pPr algn="ctr"/>
                      <a:r>
                        <a:rPr lang="tr-TR" sz="2800" dirty="0" smtClean="0"/>
                        <a:t>Testlerin Ağırlıkları (%) </a:t>
                      </a:r>
                      <a:endParaRPr lang="tr-TR" sz="2800"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413947">
                <a:tc gridSpan="5">
                  <a:txBody>
                    <a:bodyPr/>
                    <a:lstStyle/>
                    <a:p>
                      <a:pPr algn="ctr"/>
                      <a:r>
                        <a:rPr lang="tr-TR" dirty="0" smtClean="0"/>
                        <a:t>TYT (Temel Yeterlilik Testi)</a:t>
                      </a:r>
                      <a:endParaRPr lang="tr-TR" b="1" dirty="0">
                        <a:solidFill>
                          <a:schemeClr val="accent1"/>
                        </a:solidFill>
                      </a:endParaRPr>
                    </a:p>
                  </a:txBody>
                  <a:tcPr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a:txBody>
                    <a:bodyPr/>
                    <a:lstStyle/>
                    <a:p>
                      <a:pPr algn="ctr"/>
                      <a:r>
                        <a:rPr lang="tr-TR" dirty="0" smtClean="0"/>
                        <a:t>Yabancı Dil</a:t>
                      </a:r>
                      <a:endParaRPr lang="tr-TR" b="1" dirty="0">
                        <a:solidFill>
                          <a:schemeClr val="tx1">
                            <a:lumMod val="95000"/>
                            <a:lumOff val="5000"/>
                          </a:schemeClr>
                        </a:solidFill>
                      </a:endParaRPr>
                    </a:p>
                  </a:txBody>
                  <a:tcPr anchor="ctr"/>
                </a:tc>
              </a:tr>
              <a:tr h="850772">
                <a:tc>
                  <a:txBody>
                    <a:bodyPr/>
                    <a:lstStyle/>
                    <a:p>
                      <a:pPr algn="ctr"/>
                      <a:r>
                        <a:rPr lang="tr-TR" sz="1400" dirty="0" smtClean="0"/>
                        <a:t>Puan Türü</a:t>
                      </a:r>
                      <a:endParaRPr lang="tr-TR" sz="1400" b="1" dirty="0"/>
                    </a:p>
                  </a:txBody>
                  <a:tcPr anchor="ctr"/>
                </a:tc>
                <a:tc>
                  <a:txBody>
                    <a:bodyPr/>
                    <a:lstStyle/>
                    <a:p>
                      <a:pPr algn="ctr"/>
                      <a:r>
                        <a:rPr lang="tr-TR" sz="1400" dirty="0" smtClean="0"/>
                        <a:t>Türkçe</a:t>
                      </a:r>
                      <a:endParaRPr lang="tr-TR" sz="1400" b="1" dirty="0"/>
                    </a:p>
                  </a:txBody>
                  <a:tcPr anchor="ctr"/>
                </a:tc>
                <a:tc>
                  <a:txBody>
                    <a:bodyPr/>
                    <a:lstStyle/>
                    <a:p>
                      <a:pPr algn="ctr"/>
                      <a:r>
                        <a:rPr lang="tr-TR" sz="1400" dirty="0" smtClean="0"/>
                        <a:t>Temel  Matematik</a:t>
                      </a:r>
                      <a:endParaRPr lang="tr-TR" sz="1400" b="1" dirty="0"/>
                    </a:p>
                  </a:txBody>
                  <a:tcPr anchor="ctr"/>
                </a:tc>
                <a:tc>
                  <a:txBody>
                    <a:bodyPr/>
                    <a:lstStyle/>
                    <a:p>
                      <a:pPr algn="ctr"/>
                      <a:r>
                        <a:rPr lang="tr-TR" sz="1400" dirty="0" smtClean="0"/>
                        <a:t>Fen Bilimleri</a:t>
                      </a:r>
                      <a:endParaRPr lang="tr-TR" sz="1400" b="1" dirty="0"/>
                    </a:p>
                  </a:txBody>
                  <a:tcPr anchor="ctr"/>
                </a:tc>
                <a:tc>
                  <a:txBody>
                    <a:bodyPr/>
                    <a:lstStyle/>
                    <a:p>
                      <a:pPr algn="ctr"/>
                      <a:r>
                        <a:rPr lang="tr-TR" sz="1400" dirty="0" smtClean="0"/>
                        <a:t>Sosyal Bilimler</a:t>
                      </a:r>
                      <a:endParaRPr lang="tr-TR" sz="1400" b="1" dirty="0"/>
                    </a:p>
                  </a:txBody>
                  <a:tcPr anchor="ctr"/>
                </a:tc>
                <a:tc>
                  <a:txBody>
                    <a:bodyPr/>
                    <a:lstStyle/>
                    <a:p>
                      <a:pPr algn="ctr"/>
                      <a:r>
                        <a:rPr lang="tr-TR" sz="1400" dirty="0" smtClean="0"/>
                        <a:t>Yabancı Dil</a:t>
                      </a:r>
                      <a:endParaRPr lang="tr-TR" sz="1400" b="1" dirty="0"/>
                    </a:p>
                  </a:txBody>
                  <a:tcPr anchor="ctr"/>
                </a:tc>
              </a:tr>
              <a:tr h="413947">
                <a:tc>
                  <a:txBody>
                    <a:bodyPr/>
                    <a:lstStyle/>
                    <a:p>
                      <a:r>
                        <a:rPr lang="tr-TR" dirty="0" smtClean="0"/>
                        <a:t>DİL</a:t>
                      </a:r>
                      <a:endParaRPr lang="tr-TR" dirty="0"/>
                    </a:p>
                  </a:txBody>
                  <a:tcPr/>
                </a:tc>
                <a:tc>
                  <a:txBody>
                    <a:bodyPr/>
                    <a:lstStyle/>
                    <a:p>
                      <a:pPr algn="ctr"/>
                      <a:r>
                        <a:rPr lang="tr-TR" dirty="0" smtClean="0"/>
                        <a:t>13</a:t>
                      </a:r>
                      <a:endParaRPr lang="tr-TR" dirty="0"/>
                    </a:p>
                  </a:txBody>
                  <a:tcPr/>
                </a:tc>
                <a:tc>
                  <a:txBody>
                    <a:bodyPr/>
                    <a:lstStyle/>
                    <a:p>
                      <a:pPr algn="ctr"/>
                      <a:r>
                        <a:rPr lang="tr-TR" dirty="0" smtClean="0"/>
                        <a:t>13</a:t>
                      </a:r>
                      <a:endParaRPr lang="tr-TR" dirty="0"/>
                    </a:p>
                  </a:txBody>
                  <a:tcPr/>
                </a:tc>
                <a:tc>
                  <a:txBody>
                    <a:bodyPr/>
                    <a:lstStyle/>
                    <a:p>
                      <a:pPr algn="ctr"/>
                      <a:r>
                        <a:rPr lang="tr-TR" dirty="0" smtClean="0"/>
                        <a:t>7</a:t>
                      </a:r>
                      <a:endParaRPr lang="tr-TR" dirty="0"/>
                    </a:p>
                  </a:txBody>
                  <a:tcPr/>
                </a:tc>
                <a:tc>
                  <a:txBody>
                    <a:bodyPr/>
                    <a:lstStyle/>
                    <a:p>
                      <a:pPr algn="ctr"/>
                      <a:r>
                        <a:rPr lang="tr-TR" dirty="0" smtClean="0"/>
                        <a:t>7</a:t>
                      </a:r>
                      <a:endParaRPr lang="tr-TR" dirty="0"/>
                    </a:p>
                  </a:txBody>
                  <a:tcPr/>
                </a:tc>
                <a:tc>
                  <a:txBody>
                    <a:bodyPr/>
                    <a:lstStyle/>
                    <a:p>
                      <a:pPr algn="ctr"/>
                      <a:r>
                        <a:rPr lang="tr-TR" dirty="0" smtClean="0"/>
                        <a:t>60</a:t>
                      </a:r>
                      <a:endParaRPr lang="tr-TR" dirty="0"/>
                    </a:p>
                  </a:txBody>
                  <a:tcPr/>
                </a:tc>
              </a:tr>
            </a:tbl>
          </a:graphicData>
        </a:graphic>
      </p:graphicFrame>
      <p:graphicFrame>
        <p:nvGraphicFramePr>
          <p:cNvPr id="5" name="3 İçerik Yer Tutucusu"/>
          <p:cNvGraphicFramePr>
            <a:graphicFrameLocks/>
          </p:cNvGraphicFramePr>
          <p:nvPr>
            <p:extLst>
              <p:ext uri="{D42A27DB-BD31-4B8C-83A1-F6EECF244321}">
                <p14:modId xmlns:p14="http://schemas.microsoft.com/office/powerpoint/2010/main" val="3582788698"/>
              </p:ext>
            </p:extLst>
          </p:nvPr>
        </p:nvGraphicFramePr>
        <p:xfrm>
          <a:off x="159485" y="258873"/>
          <a:ext cx="8851165" cy="2788920"/>
        </p:xfrm>
        <a:graphic>
          <a:graphicData uri="http://schemas.openxmlformats.org/drawingml/2006/table">
            <a:tbl>
              <a:tblPr firstRow="1" bandRow="1">
                <a:tableStyleId>{5DA37D80-6434-44D0-A028-1B22A696006F}</a:tableStyleId>
              </a:tblPr>
              <a:tblGrid>
                <a:gridCol w="983463"/>
                <a:gridCol w="858540"/>
                <a:gridCol w="1108385"/>
                <a:gridCol w="983463"/>
                <a:gridCol w="983463"/>
                <a:gridCol w="1132913"/>
                <a:gridCol w="834012"/>
                <a:gridCol w="983463"/>
                <a:gridCol w="983463"/>
              </a:tblGrid>
              <a:tr h="370840">
                <a:tc gridSpan="9">
                  <a:txBody>
                    <a:bodyPr/>
                    <a:lstStyle/>
                    <a:p>
                      <a:pPr algn="ctr"/>
                      <a:r>
                        <a:rPr lang="tr-TR" dirty="0" smtClean="0"/>
                        <a:t>EŞİT AĞIRLIK PUANI</a:t>
                      </a:r>
                      <a:endParaRPr lang="tr-TR" dirty="0">
                        <a:solidFill>
                          <a:schemeClr val="accent6">
                            <a:lumMod val="75000"/>
                          </a:schemeClr>
                        </a:solidFill>
                      </a:endParaRPr>
                    </a:p>
                  </a:txBody>
                  <a:tcPr>
                    <a:solidFill>
                      <a:schemeClr val="accent2">
                        <a:lumMod val="75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370840">
                <a:tc gridSpan="9">
                  <a:txBody>
                    <a:bodyPr/>
                    <a:lstStyle/>
                    <a:p>
                      <a:pPr algn="ctr"/>
                      <a:r>
                        <a:rPr lang="tr-TR" sz="2800" dirty="0" smtClean="0"/>
                        <a:t>Testlerin Ağırlıkları (%) </a:t>
                      </a:r>
                      <a:endParaRPr lang="tr-TR" sz="2800"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370840">
                <a:tc gridSpan="5">
                  <a:txBody>
                    <a:bodyPr/>
                    <a:lstStyle/>
                    <a:p>
                      <a:pPr algn="ctr"/>
                      <a:r>
                        <a:rPr lang="tr-TR" dirty="0" smtClean="0"/>
                        <a:t>TYT (Temel Yeterlilik Testi)</a:t>
                      </a:r>
                      <a:endParaRPr lang="tr-TR" b="1" dirty="0">
                        <a:solidFill>
                          <a:schemeClr val="accent1"/>
                        </a:solidFill>
                      </a:endParaRPr>
                    </a:p>
                  </a:txBody>
                  <a:tcPr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gridSpan="4">
                  <a:txBody>
                    <a:bodyPr/>
                    <a:lstStyle/>
                    <a:p>
                      <a:pPr algn="ctr"/>
                      <a:r>
                        <a:rPr lang="tr-TR" dirty="0" smtClean="0"/>
                        <a:t>AYT (Alan</a:t>
                      </a:r>
                      <a:r>
                        <a:rPr lang="tr-TR" baseline="0" dirty="0" smtClean="0"/>
                        <a:t> Yeterlilik Testi)</a:t>
                      </a:r>
                      <a:endParaRPr lang="tr-TR" b="1" dirty="0">
                        <a:solidFill>
                          <a:schemeClr val="accent1"/>
                        </a:solidFill>
                      </a:endParaRPr>
                    </a:p>
                  </a:txBody>
                  <a:tcPr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370840">
                <a:tc rowSpan="2">
                  <a:txBody>
                    <a:bodyPr/>
                    <a:lstStyle/>
                    <a:p>
                      <a:pPr algn="ctr"/>
                      <a:r>
                        <a:rPr lang="tr-TR" sz="1400" dirty="0" smtClean="0"/>
                        <a:t>Puan Türü</a:t>
                      </a:r>
                      <a:endParaRPr lang="tr-TR" sz="1400" b="1" dirty="0"/>
                    </a:p>
                  </a:txBody>
                  <a:tcPr anchor="ctr"/>
                </a:tc>
                <a:tc rowSpan="2">
                  <a:txBody>
                    <a:bodyPr/>
                    <a:lstStyle/>
                    <a:p>
                      <a:pPr algn="ctr"/>
                      <a:r>
                        <a:rPr lang="tr-TR" sz="1200" dirty="0" smtClean="0"/>
                        <a:t>Türkçe</a:t>
                      </a:r>
                      <a:endParaRPr lang="tr-TR" sz="1200" b="0" dirty="0"/>
                    </a:p>
                  </a:txBody>
                  <a:tcPr anchor="ctr"/>
                </a:tc>
                <a:tc rowSpan="2">
                  <a:txBody>
                    <a:bodyPr/>
                    <a:lstStyle/>
                    <a:p>
                      <a:pPr algn="ctr"/>
                      <a:r>
                        <a:rPr lang="tr-TR" sz="1200" dirty="0" smtClean="0"/>
                        <a:t>Temel  Matematik</a:t>
                      </a:r>
                      <a:endParaRPr lang="tr-TR" sz="1200" b="0" dirty="0"/>
                    </a:p>
                  </a:txBody>
                  <a:tcPr anchor="ctr"/>
                </a:tc>
                <a:tc rowSpan="2">
                  <a:txBody>
                    <a:bodyPr/>
                    <a:lstStyle/>
                    <a:p>
                      <a:pPr algn="ctr"/>
                      <a:r>
                        <a:rPr lang="tr-TR" sz="1200" dirty="0" smtClean="0"/>
                        <a:t>Fen Bilimleri</a:t>
                      </a:r>
                      <a:endParaRPr lang="tr-TR" sz="1200" b="0" dirty="0"/>
                    </a:p>
                  </a:txBody>
                  <a:tcPr anchor="ctr"/>
                </a:tc>
                <a:tc rowSpan="2">
                  <a:txBody>
                    <a:bodyPr/>
                    <a:lstStyle/>
                    <a:p>
                      <a:pPr algn="ctr"/>
                      <a:r>
                        <a:rPr lang="tr-TR" sz="1200" dirty="0" smtClean="0"/>
                        <a:t>Sosyal Bilimler</a:t>
                      </a:r>
                      <a:endParaRPr lang="tr-TR" sz="1200" b="0" dirty="0"/>
                    </a:p>
                  </a:txBody>
                  <a:tcPr anchor="ctr"/>
                </a:tc>
                <a:tc>
                  <a:txBody>
                    <a:bodyPr/>
                    <a:lstStyle/>
                    <a:p>
                      <a:pPr algn="ctr"/>
                      <a:r>
                        <a:rPr lang="tr-TR" sz="1400" dirty="0" smtClean="0"/>
                        <a:t>Matematik </a:t>
                      </a:r>
                      <a:endParaRPr lang="tr-TR" sz="1400" b="1" dirty="0"/>
                    </a:p>
                  </a:txBody>
                  <a:tcPr anchor="ctr"/>
                </a:tc>
                <a:tc gridSpan="3">
                  <a:txBody>
                    <a:bodyPr/>
                    <a:lstStyle/>
                    <a:p>
                      <a:pPr algn="ctr"/>
                      <a:r>
                        <a:rPr lang="tr-TR" sz="1400" dirty="0" smtClean="0"/>
                        <a:t>Türk Dili ve Edebiyatı-Sosyal Bilimler-1</a:t>
                      </a:r>
                      <a:endParaRPr lang="tr-TR" sz="1400" b="1" dirty="0"/>
                    </a:p>
                  </a:txBody>
                  <a:tcPr anchor="ctr"/>
                </a:tc>
                <a:tc hMerge="1">
                  <a:txBody>
                    <a:bodyPr/>
                    <a:lstStyle/>
                    <a:p>
                      <a:endParaRPr lang="tr-TR" dirty="0"/>
                    </a:p>
                  </a:txBody>
                  <a:tcPr/>
                </a:tc>
                <a:tc hMerge="1">
                  <a:txBody>
                    <a:bodyPr/>
                    <a:lstStyle/>
                    <a:p>
                      <a:endParaRPr lang="tr-TR" dirty="0"/>
                    </a:p>
                  </a:txBody>
                  <a:tcPr/>
                </a:tc>
              </a:tr>
              <a:tr h="370840">
                <a:tc vMerge="1">
                  <a:txBody>
                    <a:bodyPr/>
                    <a:lstStyle/>
                    <a:p>
                      <a:endParaRPr lang="tr-TR" dirty="0"/>
                    </a:p>
                  </a:txBody>
                  <a:tcPr/>
                </a:tc>
                <a:tc vMerge="1">
                  <a:txBody>
                    <a:bodyPr/>
                    <a:lstStyle/>
                    <a:p>
                      <a:endParaRPr lang="tr-TR" dirty="0"/>
                    </a:p>
                  </a:txBody>
                  <a:tcPr/>
                </a:tc>
                <a:tc vMerge="1">
                  <a:txBody>
                    <a:bodyPr/>
                    <a:lstStyle/>
                    <a:p>
                      <a:endParaRPr lang="tr-TR" dirty="0"/>
                    </a:p>
                  </a:txBody>
                  <a:tcPr/>
                </a:tc>
                <a:tc vMerge="1">
                  <a:txBody>
                    <a:bodyPr/>
                    <a:lstStyle/>
                    <a:p>
                      <a:endParaRPr lang="tr-TR" dirty="0"/>
                    </a:p>
                  </a:txBody>
                  <a:tcPr/>
                </a:tc>
                <a:tc vMerge="1">
                  <a:txBody>
                    <a:bodyPr/>
                    <a:lstStyle/>
                    <a:p>
                      <a:endParaRPr lang="tr-TR" dirty="0"/>
                    </a:p>
                  </a:txBody>
                  <a:tcPr/>
                </a:tc>
                <a:tc>
                  <a:txBody>
                    <a:bodyPr/>
                    <a:lstStyle/>
                    <a:p>
                      <a:pPr algn="ctr"/>
                      <a:r>
                        <a:rPr lang="tr-TR" sz="1200" dirty="0" smtClean="0"/>
                        <a:t>Matematik</a:t>
                      </a:r>
                      <a:endParaRPr lang="tr-TR" sz="1200" b="0" dirty="0"/>
                    </a:p>
                  </a:txBody>
                  <a:tcPr anchor="ctr"/>
                </a:tc>
                <a:tc>
                  <a:txBody>
                    <a:bodyPr/>
                    <a:lstStyle/>
                    <a:p>
                      <a:pPr algn="ctr"/>
                      <a:r>
                        <a:rPr lang="tr-TR" sz="1200" dirty="0" smtClean="0"/>
                        <a:t>Türk Dili ve Edebiyatı </a:t>
                      </a:r>
                      <a:endParaRPr lang="tr-TR" sz="1200" b="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dirty="0" smtClean="0"/>
                        <a:t>Tarih-1</a:t>
                      </a:r>
                    </a:p>
                    <a:p>
                      <a:pPr algn="ctr"/>
                      <a:endParaRPr lang="tr-TR" sz="1200" b="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dirty="0" smtClean="0"/>
                        <a:t>Coğrafya-1 </a:t>
                      </a:r>
                    </a:p>
                    <a:p>
                      <a:pPr algn="ctr"/>
                      <a:endParaRPr lang="tr-TR" sz="1200" b="0" dirty="0"/>
                    </a:p>
                  </a:txBody>
                  <a:tcPr anchor="ctr"/>
                </a:tc>
              </a:tr>
              <a:tr h="370840">
                <a:tc>
                  <a:txBody>
                    <a:bodyPr/>
                    <a:lstStyle/>
                    <a:p>
                      <a:r>
                        <a:rPr lang="tr-TR" dirty="0" smtClean="0"/>
                        <a:t>EA</a:t>
                      </a:r>
                      <a:endParaRPr lang="tr-TR" dirty="0"/>
                    </a:p>
                  </a:txBody>
                  <a:tcPr/>
                </a:tc>
                <a:tc>
                  <a:txBody>
                    <a:bodyPr/>
                    <a:lstStyle/>
                    <a:p>
                      <a:pPr algn="ctr"/>
                      <a:r>
                        <a:rPr lang="tr-TR" dirty="0" smtClean="0"/>
                        <a:t>13</a:t>
                      </a:r>
                      <a:endParaRPr lang="tr-TR" dirty="0"/>
                    </a:p>
                  </a:txBody>
                  <a:tcPr/>
                </a:tc>
                <a:tc>
                  <a:txBody>
                    <a:bodyPr/>
                    <a:lstStyle/>
                    <a:p>
                      <a:pPr algn="ctr"/>
                      <a:r>
                        <a:rPr lang="tr-TR" dirty="0" smtClean="0"/>
                        <a:t>13</a:t>
                      </a:r>
                    </a:p>
                  </a:txBody>
                  <a:tcPr/>
                </a:tc>
                <a:tc>
                  <a:txBody>
                    <a:bodyPr/>
                    <a:lstStyle/>
                    <a:p>
                      <a:pPr algn="ctr"/>
                      <a:r>
                        <a:rPr lang="tr-TR" dirty="0" smtClean="0"/>
                        <a:t>7</a:t>
                      </a:r>
                      <a:endParaRPr lang="tr-TR" dirty="0"/>
                    </a:p>
                  </a:txBody>
                  <a:tcPr/>
                </a:tc>
                <a:tc>
                  <a:txBody>
                    <a:bodyPr/>
                    <a:lstStyle/>
                    <a:p>
                      <a:pPr algn="ctr"/>
                      <a:r>
                        <a:rPr lang="tr-TR" dirty="0" smtClean="0"/>
                        <a:t>7</a:t>
                      </a:r>
                      <a:endParaRPr lang="tr-TR" dirty="0"/>
                    </a:p>
                  </a:txBody>
                  <a:tcPr/>
                </a:tc>
                <a:tc>
                  <a:txBody>
                    <a:bodyPr/>
                    <a:lstStyle/>
                    <a:p>
                      <a:pPr algn="ctr"/>
                      <a:r>
                        <a:rPr lang="tr-TR" dirty="0" smtClean="0"/>
                        <a:t>30</a:t>
                      </a:r>
                      <a:endParaRPr lang="tr-TR" dirty="0"/>
                    </a:p>
                  </a:txBody>
                  <a:tcPr/>
                </a:tc>
                <a:tc>
                  <a:txBody>
                    <a:bodyPr/>
                    <a:lstStyle/>
                    <a:p>
                      <a:pPr algn="ctr"/>
                      <a:r>
                        <a:rPr lang="tr-TR" dirty="0" smtClean="0"/>
                        <a:t>18</a:t>
                      </a:r>
                      <a:endParaRPr lang="tr-TR" dirty="0"/>
                    </a:p>
                  </a:txBody>
                  <a:tcPr/>
                </a:tc>
                <a:tc>
                  <a:txBody>
                    <a:bodyPr/>
                    <a:lstStyle/>
                    <a:p>
                      <a:pPr algn="ctr"/>
                      <a:r>
                        <a:rPr lang="tr-TR" dirty="0" smtClean="0"/>
                        <a:t>7</a:t>
                      </a:r>
                      <a:endParaRPr lang="tr-TR" dirty="0"/>
                    </a:p>
                  </a:txBody>
                  <a:tcPr/>
                </a:tc>
                <a:tc>
                  <a:txBody>
                    <a:bodyPr/>
                    <a:lstStyle/>
                    <a:p>
                      <a:pPr algn="ctr"/>
                      <a:r>
                        <a:rPr lang="tr-TR" dirty="0" smtClean="0"/>
                        <a:t>5</a:t>
                      </a:r>
                      <a:endParaRPr lang="tr-TR" dirty="0"/>
                    </a:p>
                  </a:txBody>
                  <a:tcPr/>
                </a:tc>
              </a:tr>
            </a:tbl>
          </a:graphicData>
        </a:graphic>
      </p:graphicFrame>
      <p:sp>
        <p:nvSpPr>
          <p:cNvPr id="6" name="5 Altbilgi Yer Tutucusu"/>
          <p:cNvSpPr>
            <a:spLocks noGrp="1"/>
          </p:cNvSpPr>
          <p:nvPr>
            <p:ph type="ftr" sz="quarter" idx="11"/>
          </p:nvPr>
        </p:nvSpPr>
        <p:spPr/>
        <p:txBody>
          <a:bodyPr/>
          <a:lstStyle/>
          <a:p>
            <a:endParaRPr lang="en-US" b="1" dirty="0">
              <a:solidFill>
                <a:schemeClr val="tx1">
                  <a:lumMod val="75000"/>
                  <a:lumOff val="25000"/>
                </a:schemeClr>
              </a:solidFill>
            </a:endParaRPr>
          </a:p>
        </p:txBody>
      </p:sp>
      <p:sp>
        <p:nvSpPr>
          <p:cNvPr id="7" name="6 Slayt Numarası Yer Tutucusu"/>
          <p:cNvSpPr>
            <a:spLocks noGrp="1"/>
          </p:cNvSpPr>
          <p:nvPr>
            <p:ph type="sldNum" sz="quarter" idx="12"/>
          </p:nvPr>
        </p:nvSpPr>
        <p:spPr/>
        <p:txBody>
          <a:bodyPr/>
          <a:lstStyle/>
          <a:p>
            <a:fld id="{2F0443AE-4F20-4B40-B91B-135E9B6A23DD}"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409577" y="1762123"/>
          <a:ext cx="8448673" cy="4838701"/>
        </p:xfrm>
        <a:graphic>
          <a:graphicData uri="http://schemas.openxmlformats.org/drawingml/2006/table">
            <a:tbl>
              <a:tblPr firstRow="1" bandRow="1">
                <a:tableStyleId>{8799B23B-EC83-4686-B30A-512413B5E67A}</a:tableStyleId>
              </a:tblPr>
              <a:tblGrid>
                <a:gridCol w="3714748"/>
                <a:gridCol w="1352550"/>
                <a:gridCol w="1162050"/>
                <a:gridCol w="1209675"/>
                <a:gridCol w="1009650"/>
              </a:tblGrid>
              <a:tr h="489910">
                <a:tc rowSpan="2">
                  <a:txBody>
                    <a:bodyPr/>
                    <a:lstStyle/>
                    <a:p>
                      <a:pPr algn="ctr"/>
                      <a:r>
                        <a:rPr lang="tr-TR" dirty="0" smtClean="0"/>
                        <a:t>Adayın, Yerleşmeyi Hedeflediği Programın Puan Türleri</a:t>
                      </a:r>
                      <a:r>
                        <a:rPr lang="tr-TR" baseline="0" dirty="0" smtClean="0"/>
                        <a:t> İçin Çözmesi Gereken Testler</a:t>
                      </a:r>
                      <a:endParaRPr lang="tr-TR" dirty="0"/>
                    </a:p>
                  </a:txBody>
                  <a:tcPr anchor="ctr">
                    <a:lnR w="28575" cap="flat" cmpd="sng" algn="ctr">
                      <a:solidFill>
                        <a:srgbClr val="92D050"/>
                      </a:solidFill>
                      <a:prstDash val="solid"/>
                      <a:round/>
                      <a:headEnd type="none" w="med" len="med"/>
                      <a:tailEnd type="none" w="med" len="med"/>
                    </a:lnR>
                    <a:lnB w="28575" cap="flat" cmpd="sng" algn="ctr">
                      <a:solidFill>
                        <a:srgbClr val="92D050"/>
                      </a:solidFill>
                      <a:prstDash val="solid"/>
                      <a:round/>
                      <a:headEnd type="none" w="med" len="med"/>
                      <a:tailEnd type="none" w="med" len="med"/>
                    </a:lnB>
                  </a:tcPr>
                </a:tc>
                <a:tc gridSpan="4">
                  <a:txBody>
                    <a:bodyPr/>
                    <a:lstStyle/>
                    <a:p>
                      <a:r>
                        <a:rPr lang="tr-TR" dirty="0" smtClean="0"/>
                        <a:t>ALAN YETERLİLİK TESTLERİ </a:t>
                      </a:r>
                      <a:endParaRPr lang="tr-TR" dirty="0"/>
                    </a:p>
                  </a:txBody>
                  <a:tcPr>
                    <a:lnL w="28575" cap="flat" cmpd="sng" algn="ctr">
                      <a:solidFill>
                        <a:srgbClr val="92D050"/>
                      </a:solidFill>
                      <a:prstDash val="solid"/>
                      <a:round/>
                      <a:headEnd type="none" w="med" len="med"/>
                      <a:tailEnd type="none" w="med" len="med"/>
                    </a:lnL>
                    <a:lnB w="28575" cap="flat" cmpd="sng" algn="ctr">
                      <a:solidFill>
                        <a:srgbClr val="92D050"/>
                      </a:solidFill>
                      <a:prstDash val="solid"/>
                      <a:round/>
                      <a:headEnd type="none" w="med" len="med"/>
                      <a:tailEnd type="none" w="med" len="med"/>
                    </a:lnB>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1409331">
                <a:tc vMerge="1">
                  <a:txBody>
                    <a:bodyPr/>
                    <a:lstStyle/>
                    <a:p>
                      <a:endParaRPr lang="tr-TR" dirty="0"/>
                    </a:p>
                  </a:txBody>
                  <a:tcPr/>
                </a:tc>
                <a:tc>
                  <a:txBody>
                    <a:bodyPr/>
                    <a:lstStyle/>
                    <a:p>
                      <a:pPr algn="ctr"/>
                      <a:r>
                        <a:rPr lang="tr-TR" sz="1600" b="1" dirty="0" smtClean="0"/>
                        <a:t>Türk Dili ve Edebiyatı- Sosyal Bilimler-1</a:t>
                      </a:r>
                      <a:endParaRPr lang="tr-TR" sz="1600" b="1" dirty="0"/>
                    </a:p>
                  </a:txBody>
                  <a:tcPr anchor="ct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pPr algn="ctr"/>
                      <a:r>
                        <a:rPr lang="tr-TR" sz="1600" b="1" dirty="0" smtClean="0"/>
                        <a:t>Sosyal Bilimler-2</a:t>
                      </a:r>
                      <a:endParaRPr lang="tr-TR" sz="1600" b="1" dirty="0"/>
                    </a:p>
                  </a:txBody>
                  <a:tcPr anchor="ct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pPr algn="ctr"/>
                      <a:r>
                        <a:rPr lang="tr-TR" sz="1600" b="1" dirty="0" smtClean="0"/>
                        <a:t> Matematik</a:t>
                      </a:r>
                      <a:endParaRPr lang="tr-TR" sz="1600" b="1" dirty="0"/>
                    </a:p>
                  </a:txBody>
                  <a:tcPr anchor="ct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pPr algn="ctr"/>
                      <a:r>
                        <a:rPr lang="tr-TR" sz="1600" b="1" dirty="0" smtClean="0"/>
                        <a:t>Fen Bilimleri</a:t>
                      </a:r>
                      <a:endParaRPr lang="tr-TR" sz="1600" b="1" dirty="0"/>
                    </a:p>
                  </a:txBody>
                  <a:tcPr anchor="ctr">
                    <a:lnL w="28575" cap="flat" cmpd="sng" algn="ctr">
                      <a:solidFill>
                        <a:srgbClr val="92D050"/>
                      </a:solidFill>
                      <a:prstDash val="solid"/>
                      <a:round/>
                      <a:headEnd type="none" w="med" len="med"/>
                      <a:tailEnd type="none" w="med" len="med"/>
                    </a:lnL>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r>
              <a:tr h="489910">
                <a:tc>
                  <a:txBody>
                    <a:bodyPr/>
                    <a:lstStyle/>
                    <a:p>
                      <a:r>
                        <a:rPr lang="tr-TR" dirty="0" smtClean="0"/>
                        <a:t>Sözel Puan için</a:t>
                      </a:r>
                      <a:endParaRPr lang="tr-TR" dirty="0"/>
                    </a:p>
                  </a:txBody>
                  <a:tcPr>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r>
              <a:tr h="489910">
                <a:tc>
                  <a:txBody>
                    <a:bodyPr/>
                    <a:lstStyle/>
                    <a:p>
                      <a:r>
                        <a:rPr lang="tr-TR" dirty="0" smtClean="0"/>
                        <a:t>Sayısal Puan için</a:t>
                      </a:r>
                      <a:endParaRPr lang="tr-TR" dirty="0"/>
                    </a:p>
                  </a:txBody>
                  <a:tcPr>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r>
              <a:tr h="489910">
                <a:tc>
                  <a:txBody>
                    <a:bodyPr/>
                    <a:lstStyle/>
                    <a:p>
                      <a:r>
                        <a:rPr lang="tr-TR" dirty="0" smtClean="0"/>
                        <a:t>Eşit Ağırlık Puanı için</a:t>
                      </a:r>
                      <a:endParaRPr lang="tr-TR" dirty="0"/>
                    </a:p>
                  </a:txBody>
                  <a:tcPr>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a:p>
                  </a:txBody>
                  <a:tcPr>
                    <a:lnL w="28575" cap="flat" cmpd="sng" algn="ctr">
                      <a:solidFill>
                        <a:srgbClr val="92D050"/>
                      </a:solidFill>
                      <a:prstDash val="solid"/>
                      <a:round/>
                      <a:headEnd type="none" w="med" len="med"/>
                      <a:tailEnd type="none" w="med" len="med"/>
                    </a:lnL>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r>
              <a:tr h="489910">
                <a:tc>
                  <a:txBody>
                    <a:bodyPr/>
                    <a:lstStyle/>
                    <a:p>
                      <a:r>
                        <a:rPr lang="tr-TR" dirty="0" smtClean="0"/>
                        <a:t>Sözel + Eşit Ağırlık Puanı için</a:t>
                      </a:r>
                      <a:endParaRPr lang="tr-TR" dirty="0"/>
                    </a:p>
                  </a:txBody>
                  <a:tcPr>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r>
              <a:tr h="489910">
                <a:tc>
                  <a:txBody>
                    <a:bodyPr/>
                    <a:lstStyle/>
                    <a:p>
                      <a:r>
                        <a:rPr lang="tr-TR" dirty="0" smtClean="0"/>
                        <a:t>Sayısal + Eşit Ağırlık Puanı için</a:t>
                      </a:r>
                      <a:endParaRPr lang="tr-TR" dirty="0"/>
                    </a:p>
                  </a:txBody>
                  <a:tcPr>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a:p>
                  </a:txBody>
                  <a:tcPr>
                    <a:lnL w="28575" cap="flat" cmpd="sng" algn="ctr">
                      <a:solidFill>
                        <a:srgbClr val="92D050"/>
                      </a:solidFill>
                      <a:prstDash val="solid"/>
                      <a:round/>
                      <a:headEnd type="none" w="med" len="med"/>
                      <a:tailEnd type="none" w="med" len="med"/>
                    </a:lnL>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r>
              <a:tr h="489910">
                <a:tc>
                  <a:txBody>
                    <a:bodyPr/>
                    <a:lstStyle/>
                    <a:p>
                      <a:r>
                        <a:rPr lang="tr-TR" dirty="0" smtClean="0"/>
                        <a:t>Sözel + Sayısal + Eşit Ağırlık  Puanı</a:t>
                      </a:r>
                      <a:r>
                        <a:rPr lang="tr-TR" baseline="0" dirty="0" smtClean="0"/>
                        <a:t> İçin</a:t>
                      </a:r>
                      <a:endParaRPr lang="tr-TR" dirty="0"/>
                    </a:p>
                  </a:txBody>
                  <a:tcPr>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tcPr>
                </a:tc>
                <a:tc>
                  <a:txBody>
                    <a:bodyPr/>
                    <a:lstStyle/>
                    <a:p>
                      <a:endParaRPr lang="tr-TR"/>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tcPr>
                </a:tc>
                <a:tc>
                  <a:txBody>
                    <a:bodyPr/>
                    <a:lstStyle/>
                    <a:p>
                      <a:endParaRPr lang="tr-TR" dirty="0"/>
                    </a:p>
                  </a:txBody>
                  <a:tcPr>
                    <a:lnL w="28575" cap="flat" cmpd="sng" algn="ctr">
                      <a:solidFill>
                        <a:srgbClr val="92D050"/>
                      </a:solidFill>
                      <a:prstDash val="solid"/>
                      <a:round/>
                      <a:headEnd type="none" w="med" len="med"/>
                      <a:tailEnd type="none" w="med" len="med"/>
                    </a:lnL>
                    <a:lnT w="28575" cap="flat" cmpd="sng" algn="ctr">
                      <a:solidFill>
                        <a:srgbClr val="92D050"/>
                      </a:solidFill>
                      <a:prstDash val="solid"/>
                      <a:round/>
                      <a:headEnd type="none" w="med" len="med"/>
                      <a:tailEnd type="none" w="med" len="med"/>
                    </a:lnT>
                  </a:tcPr>
                </a:tc>
              </a:tr>
            </a:tbl>
          </a:graphicData>
        </a:graphic>
      </p:graphicFrame>
      <p:pic>
        <p:nvPicPr>
          <p:cNvPr id="9" name="8 Resim" descr="120px-Orange_check.svg.png"/>
          <p:cNvPicPr>
            <a:picLocks noChangeAspect="1"/>
          </p:cNvPicPr>
          <p:nvPr/>
        </p:nvPicPr>
        <p:blipFill>
          <a:blip r:embed="rId2" cstate="print"/>
          <a:stretch>
            <a:fillRect/>
          </a:stretch>
        </p:blipFill>
        <p:spPr>
          <a:xfrm>
            <a:off x="4648200" y="3752850"/>
            <a:ext cx="314325" cy="314325"/>
          </a:xfrm>
          <a:prstGeom prst="rect">
            <a:avLst/>
          </a:prstGeom>
        </p:spPr>
      </p:pic>
      <p:pic>
        <p:nvPicPr>
          <p:cNvPr id="10" name="9 Resim" descr="120px-Orange_check.svg.png"/>
          <p:cNvPicPr>
            <a:picLocks noChangeAspect="1"/>
          </p:cNvPicPr>
          <p:nvPr/>
        </p:nvPicPr>
        <p:blipFill>
          <a:blip r:embed="rId3" cstate="print"/>
          <a:stretch>
            <a:fillRect/>
          </a:stretch>
        </p:blipFill>
        <p:spPr>
          <a:xfrm>
            <a:off x="4667250" y="5219700"/>
            <a:ext cx="323850" cy="323850"/>
          </a:xfrm>
          <a:prstGeom prst="rect">
            <a:avLst/>
          </a:prstGeom>
        </p:spPr>
      </p:pic>
      <p:pic>
        <p:nvPicPr>
          <p:cNvPr id="11" name="10 Resim" descr="120px-Orange_check.svg.png"/>
          <p:cNvPicPr>
            <a:picLocks noChangeAspect="1"/>
          </p:cNvPicPr>
          <p:nvPr/>
        </p:nvPicPr>
        <p:blipFill>
          <a:blip r:embed="rId4" cstate="print"/>
          <a:stretch>
            <a:fillRect/>
          </a:stretch>
        </p:blipFill>
        <p:spPr>
          <a:xfrm>
            <a:off x="8220075" y="4171950"/>
            <a:ext cx="285750" cy="285750"/>
          </a:xfrm>
          <a:prstGeom prst="rect">
            <a:avLst/>
          </a:prstGeom>
        </p:spPr>
      </p:pic>
      <p:pic>
        <p:nvPicPr>
          <p:cNvPr id="12" name="11 Resim" descr="120px-Orange_check.svg.png"/>
          <p:cNvPicPr>
            <a:picLocks noChangeAspect="1"/>
          </p:cNvPicPr>
          <p:nvPr/>
        </p:nvPicPr>
        <p:blipFill>
          <a:blip r:embed="rId5" cstate="print"/>
          <a:stretch>
            <a:fillRect/>
          </a:stretch>
        </p:blipFill>
        <p:spPr>
          <a:xfrm>
            <a:off x="7134225" y="4267200"/>
            <a:ext cx="266700" cy="266700"/>
          </a:xfrm>
          <a:prstGeom prst="rect">
            <a:avLst/>
          </a:prstGeom>
        </p:spPr>
      </p:pic>
      <p:pic>
        <p:nvPicPr>
          <p:cNvPr id="13" name="12 Resim" descr="120px-Orange_check.svg.png"/>
          <p:cNvPicPr>
            <a:picLocks noChangeAspect="1"/>
          </p:cNvPicPr>
          <p:nvPr/>
        </p:nvPicPr>
        <p:blipFill>
          <a:blip r:embed="rId6" cstate="print"/>
          <a:stretch>
            <a:fillRect/>
          </a:stretch>
        </p:blipFill>
        <p:spPr>
          <a:xfrm>
            <a:off x="4686300" y="4724400"/>
            <a:ext cx="295275" cy="295275"/>
          </a:xfrm>
          <a:prstGeom prst="rect">
            <a:avLst/>
          </a:prstGeom>
        </p:spPr>
      </p:pic>
      <p:pic>
        <p:nvPicPr>
          <p:cNvPr id="14" name="13 Resim" descr="120px-Orange_check.svg.png"/>
          <p:cNvPicPr>
            <a:picLocks noChangeAspect="1"/>
          </p:cNvPicPr>
          <p:nvPr/>
        </p:nvPicPr>
        <p:blipFill>
          <a:blip r:embed="rId7" cstate="print"/>
          <a:stretch>
            <a:fillRect/>
          </a:stretch>
        </p:blipFill>
        <p:spPr>
          <a:xfrm>
            <a:off x="7115175" y="4762500"/>
            <a:ext cx="276225" cy="276225"/>
          </a:xfrm>
          <a:prstGeom prst="rect">
            <a:avLst/>
          </a:prstGeom>
        </p:spPr>
      </p:pic>
      <p:pic>
        <p:nvPicPr>
          <p:cNvPr id="15" name="14 Resim" descr="120px-Orange_check.svg.png"/>
          <p:cNvPicPr>
            <a:picLocks noChangeAspect="1"/>
          </p:cNvPicPr>
          <p:nvPr/>
        </p:nvPicPr>
        <p:blipFill>
          <a:blip r:embed="rId7" cstate="print"/>
          <a:stretch>
            <a:fillRect/>
          </a:stretch>
        </p:blipFill>
        <p:spPr>
          <a:xfrm>
            <a:off x="5943600" y="3771900"/>
            <a:ext cx="276225" cy="276225"/>
          </a:xfrm>
          <a:prstGeom prst="rect">
            <a:avLst/>
          </a:prstGeom>
        </p:spPr>
      </p:pic>
      <p:pic>
        <p:nvPicPr>
          <p:cNvPr id="16" name="15 Resim" descr="120px-Orange_check.svg.png"/>
          <p:cNvPicPr>
            <a:picLocks noChangeAspect="1"/>
          </p:cNvPicPr>
          <p:nvPr/>
        </p:nvPicPr>
        <p:blipFill>
          <a:blip r:embed="rId8" cstate="print"/>
          <a:stretch>
            <a:fillRect/>
          </a:stretch>
        </p:blipFill>
        <p:spPr>
          <a:xfrm>
            <a:off x="7134225" y="5705475"/>
            <a:ext cx="304800" cy="304800"/>
          </a:xfrm>
          <a:prstGeom prst="rect">
            <a:avLst/>
          </a:prstGeom>
        </p:spPr>
      </p:pic>
      <p:pic>
        <p:nvPicPr>
          <p:cNvPr id="17" name="16 Resim" descr="120px-Orange_check.svg.png"/>
          <p:cNvPicPr>
            <a:picLocks noChangeAspect="1"/>
          </p:cNvPicPr>
          <p:nvPr/>
        </p:nvPicPr>
        <p:blipFill>
          <a:blip r:embed="rId3" cstate="print"/>
          <a:stretch>
            <a:fillRect/>
          </a:stretch>
        </p:blipFill>
        <p:spPr>
          <a:xfrm>
            <a:off x="4648201" y="5667376"/>
            <a:ext cx="323850" cy="323850"/>
          </a:xfrm>
          <a:prstGeom prst="rect">
            <a:avLst/>
          </a:prstGeom>
        </p:spPr>
      </p:pic>
      <p:pic>
        <p:nvPicPr>
          <p:cNvPr id="18" name="17 Resim" descr="120px-Orange_check.svg.png"/>
          <p:cNvPicPr>
            <a:picLocks noChangeAspect="1"/>
          </p:cNvPicPr>
          <p:nvPr/>
        </p:nvPicPr>
        <p:blipFill>
          <a:blip r:embed="rId6" cstate="print"/>
          <a:stretch>
            <a:fillRect/>
          </a:stretch>
        </p:blipFill>
        <p:spPr>
          <a:xfrm>
            <a:off x="7115175" y="5248275"/>
            <a:ext cx="295275" cy="295275"/>
          </a:xfrm>
          <a:prstGeom prst="rect">
            <a:avLst/>
          </a:prstGeom>
        </p:spPr>
      </p:pic>
      <p:pic>
        <p:nvPicPr>
          <p:cNvPr id="19" name="18 Resim" descr="120px-Orange_check.svg.png"/>
          <p:cNvPicPr>
            <a:picLocks noChangeAspect="1"/>
          </p:cNvPicPr>
          <p:nvPr/>
        </p:nvPicPr>
        <p:blipFill>
          <a:blip r:embed="rId3" cstate="print"/>
          <a:stretch>
            <a:fillRect/>
          </a:stretch>
        </p:blipFill>
        <p:spPr>
          <a:xfrm>
            <a:off x="5905501" y="5172076"/>
            <a:ext cx="323850" cy="323850"/>
          </a:xfrm>
          <a:prstGeom prst="rect">
            <a:avLst/>
          </a:prstGeom>
        </p:spPr>
      </p:pic>
      <p:pic>
        <p:nvPicPr>
          <p:cNvPr id="20" name="19 Resim" descr="120px-Orange_check.svg.png"/>
          <p:cNvPicPr>
            <a:picLocks noChangeAspect="1"/>
          </p:cNvPicPr>
          <p:nvPr/>
        </p:nvPicPr>
        <p:blipFill>
          <a:blip r:embed="rId8" cstate="print"/>
          <a:stretch>
            <a:fillRect/>
          </a:stretch>
        </p:blipFill>
        <p:spPr>
          <a:xfrm>
            <a:off x="5895975" y="6143625"/>
            <a:ext cx="304800" cy="304800"/>
          </a:xfrm>
          <a:prstGeom prst="rect">
            <a:avLst/>
          </a:prstGeom>
        </p:spPr>
      </p:pic>
      <p:pic>
        <p:nvPicPr>
          <p:cNvPr id="21" name="20 Resim" descr="120px-Orange_check.svg.png"/>
          <p:cNvPicPr>
            <a:picLocks noChangeAspect="1"/>
          </p:cNvPicPr>
          <p:nvPr/>
        </p:nvPicPr>
        <p:blipFill>
          <a:blip r:embed="rId8" cstate="print"/>
          <a:stretch>
            <a:fillRect/>
          </a:stretch>
        </p:blipFill>
        <p:spPr>
          <a:xfrm>
            <a:off x="4695825" y="6210300"/>
            <a:ext cx="304800" cy="304800"/>
          </a:xfrm>
          <a:prstGeom prst="rect">
            <a:avLst/>
          </a:prstGeom>
        </p:spPr>
      </p:pic>
      <p:pic>
        <p:nvPicPr>
          <p:cNvPr id="22" name="21 Resim" descr="120px-Orange_check.svg.png"/>
          <p:cNvPicPr>
            <a:picLocks noChangeAspect="1"/>
          </p:cNvPicPr>
          <p:nvPr/>
        </p:nvPicPr>
        <p:blipFill>
          <a:blip r:embed="rId7" cstate="print"/>
          <a:stretch>
            <a:fillRect/>
          </a:stretch>
        </p:blipFill>
        <p:spPr>
          <a:xfrm>
            <a:off x="8305800" y="5686425"/>
            <a:ext cx="276225" cy="276225"/>
          </a:xfrm>
          <a:prstGeom prst="rect">
            <a:avLst/>
          </a:prstGeom>
        </p:spPr>
      </p:pic>
      <p:pic>
        <p:nvPicPr>
          <p:cNvPr id="23" name="22 Resim" descr="120px-Orange_check.svg.png"/>
          <p:cNvPicPr>
            <a:picLocks noChangeAspect="1"/>
          </p:cNvPicPr>
          <p:nvPr/>
        </p:nvPicPr>
        <p:blipFill>
          <a:blip r:embed="rId8" cstate="print"/>
          <a:stretch>
            <a:fillRect/>
          </a:stretch>
        </p:blipFill>
        <p:spPr>
          <a:xfrm>
            <a:off x="8258175" y="6219825"/>
            <a:ext cx="304800" cy="304800"/>
          </a:xfrm>
          <a:prstGeom prst="rect">
            <a:avLst/>
          </a:prstGeom>
        </p:spPr>
      </p:pic>
      <p:pic>
        <p:nvPicPr>
          <p:cNvPr id="24" name="23 Resim" descr="120px-Orange_check.svg.png"/>
          <p:cNvPicPr>
            <a:picLocks noChangeAspect="1"/>
          </p:cNvPicPr>
          <p:nvPr/>
        </p:nvPicPr>
        <p:blipFill>
          <a:blip r:embed="rId4" cstate="print"/>
          <a:stretch>
            <a:fillRect/>
          </a:stretch>
        </p:blipFill>
        <p:spPr>
          <a:xfrm>
            <a:off x="7134225" y="6200775"/>
            <a:ext cx="285750" cy="285750"/>
          </a:xfrm>
          <a:prstGeom prst="rect">
            <a:avLst/>
          </a:prstGeom>
        </p:spPr>
      </p:pic>
      <p:sp>
        <p:nvSpPr>
          <p:cNvPr id="28" name="Rectangle 5"/>
          <p:cNvSpPr/>
          <p:nvPr/>
        </p:nvSpPr>
        <p:spPr>
          <a:xfrm>
            <a:off x="414215" y="255980"/>
            <a:ext cx="8432800" cy="1015663"/>
          </a:xfrm>
          <a:prstGeom prst="rect">
            <a:avLst/>
          </a:prstGeom>
        </p:spPr>
        <p:txBody>
          <a:bodyPr wrap="square">
            <a:spAutoFit/>
          </a:bodyPr>
          <a:lstStyle/>
          <a:p>
            <a:pPr algn="ctr"/>
            <a:r>
              <a:rPr lang="tr-T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rPr>
              <a:t>PUAN TÜRLERİ İÇİN</a:t>
            </a:r>
          </a:p>
          <a:p>
            <a:pPr algn="ctr"/>
            <a:r>
              <a:rPr lang="tr-TR" sz="2800" b="1" dirty="0" smtClean="0">
                <a:ln w="1905"/>
                <a:solidFill>
                  <a:srgbClr val="FF0000"/>
                </a:solidFill>
                <a:effectLst>
                  <a:innerShdw blurRad="69850" dist="43180" dir="5400000">
                    <a:srgbClr val="000000">
                      <a:alpha val="65000"/>
                    </a:srgbClr>
                  </a:innerShdw>
                </a:effectLst>
              </a:rPr>
              <a:t>HANGİ TESTLER ÇÖZÜLMELİ?</a:t>
            </a:r>
            <a:endParaRPr lang="en-US" sz="2800" b="1" dirty="0">
              <a:ln w="1905"/>
              <a:solidFill>
                <a:srgbClr val="FF0000"/>
              </a:solidFill>
              <a:effectLst>
                <a:innerShdw blurRad="69850" dist="43180" dir="5400000">
                  <a:srgbClr val="000000">
                    <a:alpha val="65000"/>
                  </a:srgbClr>
                </a:innerShdw>
              </a:effectLst>
            </a:endParaRPr>
          </a:p>
        </p:txBody>
      </p:sp>
      <p:sp>
        <p:nvSpPr>
          <p:cNvPr id="25" name="24 Altbilgi Yer Tutucusu"/>
          <p:cNvSpPr>
            <a:spLocks noGrp="1"/>
          </p:cNvSpPr>
          <p:nvPr>
            <p:ph type="ftr" sz="quarter" idx="11"/>
          </p:nvPr>
        </p:nvSpPr>
        <p:spPr>
          <a:xfrm>
            <a:off x="3028950" y="6546040"/>
            <a:ext cx="3086100" cy="365125"/>
          </a:xfrm>
        </p:spPr>
        <p:txBody>
          <a:bodyPr/>
          <a:lstStyle/>
          <a:p>
            <a:endParaRPr lang="en-US" b="1" dirty="0">
              <a:solidFill>
                <a:schemeClr val="tx1">
                  <a:lumMod val="75000"/>
                  <a:lumOff val="25000"/>
                </a:schemeClr>
              </a:solidFill>
            </a:endParaRPr>
          </a:p>
        </p:txBody>
      </p:sp>
      <p:sp>
        <p:nvSpPr>
          <p:cNvPr id="30" name="29 Slayt Numarası Yer Tutucusu"/>
          <p:cNvSpPr>
            <a:spLocks noGrp="1"/>
          </p:cNvSpPr>
          <p:nvPr>
            <p:ph type="sldNum" sz="quarter" idx="12"/>
          </p:nvPr>
        </p:nvSpPr>
        <p:spPr/>
        <p:txBody>
          <a:bodyPr/>
          <a:lstStyle/>
          <a:p>
            <a:fld id="{2F0443AE-4F20-4B40-B91B-135E9B6A23DD}"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anim calcmode="lin" valueType="num">
                                      <p:cBhvr>
                                        <p:cTn id="14" dur="2000" fill="hold"/>
                                        <p:tgtEl>
                                          <p:spTgt spid="9"/>
                                        </p:tgtEl>
                                        <p:attrNameLst>
                                          <p:attrName>style.rotation</p:attrName>
                                        </p:attrNameLst>
                                      </p:cBhvr>
                                      <p:tavLst>
                                        <p:tav tm="0">
                                          <p:val>
                                            <p:fltVal val="720"/>
                                          </p:val>
                                        </p:tav>
                                        <p:tav tm="100000">
                                          <p:val>
                                            <p:fltVal val="0"/>
                                          </p:val>
                                        </p:tav>
                                      </p:tavLst>
                                    </p:anim>
                                    <p:anim calcmode="lin" valueType="num">
                                      <p:cBhvr>
                                        <p:cTn id="15" dur="2000" fill="hold"/>
                                        <p:tgtEl>
                                          <p:spTgt spid="9"/>
                                        </p:tgtEl>
                                        <p:attrNameLst>
                                          <p:attrName>ppt_h</p:attrName>
                                        </p:attrNameLst>
                                      </p:cBhvr>
                                      <p:tavLst>
                                        <p:tav tm="0">
                                          <p:val>
                                            <p:fltVal val="0"/>
                                          </p:val>
                                        </p:tav>
                                        <p:tav tm="100000">
                                          <p:val>
                                            <p:strVal val="#ppt_h"/>
                                          </p:val>
                                        </p:tav>
                                      </p:tavLst>
                                    </p:anim>
                                    <p:anim calcmode="lin" valueType="num">
                                      <p:cBhvr>
                                        <p:cTn id="16" dur="2000" fill="hold"/>
                                        <p:tgtEl>
                                          <p:spTgt spid="9"/>
                                        </p:tgtEl>
                                        <p:attrNameLst>
                                          <p:attrName>ppt_w</p:attrName>
                                        </p:attrNameLst>
                                      </p:cBhvr>
                                      <p:tavLst>
                                        <p:tav tm="0">
                                          <p:val>
                                            <p:fltVal val="0"/>
                                          </p:val>
                                        </p:tav>
                                        <p:tav tm="100000">
                                          <p:val>
                                            <p:strVal val="#ppt_w"/>
                                          </p:val>
                                        </p:tav>
                                      </p:tavLst>
                                    </p:anim>
                                  </p:childTnLst>
                                </p:cTn>
                              </p:par>
                            </p:childTnLst>
                          </p:cTn>
                        </p:par>
                        <p:par>
                          <p:cTn id="17" fill="hold">
                            <p:stCondLst>
                              <p:cond delay="2000"/>
                            </p:stCondLst>
                            <p:childTnLst>
                              <p:par>
                                <p:cTn id="18" presetID="35"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000"/>
                                        <p:tgtEl>
                                          <p:spTgt spid="15"/>
                                        </p:tgtEl>
                                      </p:cBhvr>
                                    </p:animEffect>
                                    <p:anim calcmode="lin" valueType="num">
                                      <p:cBhvr>
                                        <p:cTn id="21" dur="2000" fill="hold"/>
                                        <p:tgtEl>
                                          <p:spTgt spid="15"/>
                                        </p:tgtEl>
                                        <p:attrNameLst>
                                          <p:attrName>style.rotation</p:attrName>
                                        </p:attrNameLst>
                                      </p:cBhvr>
                                      <p:tavLst>
                                        <p:tav tm="0">
                                          <p:val>
                                            <p:fltVal val="720"/>
                                          </p:val>
                                        </p:tav>
                                        <p:tav tm="100000">
                                          <p:val>
                                            <p:fltVal val="0"/>
                                          </p:val>
                                        </p:tav>
                                      </p:tavLst>
                                    </p:anim>
                                    <p:anim calcmode="lin" valueType="num">
                                      <p:cBhvr>
                                        <p:cTn id="22" dur="2000" fill="hold"/>
                                        <p:tgtEl>
                                          <p:spTgt spid="15"/>
                                        </p:tgtEl>
                                        <p:attrNameLst>
                                          <p:attrName>ppt_h</p:attrName>
                                        </p:attrNameLst>
                                      </p:cBhvr>
                                      <p:tavLst>
                                        <p:tav tm="0">
                                          <p:val>
                                            <p:fltVal val="0"/>
                                          </p:val>
                                        </p:tav>
                                        <p:tav tm="100000">
                                          <p:val>
                                            <p:strVal val="#ppt_h"/>
                                          </p:val>
                                        </p:tav>
                                      </p:tavLst>
                                    </p:anim>
                                    <p:anim calcmode="lin" valueType="num">
                                      <p:cBhvr>
                                        <p:cTn id="23" dur="2000" fill="hold"/>
                                        <p:tgtEl>
                                          <p:spTgt spid="15"/>
                                        </p:tgtEl>
                                        <p:attrNameLst>
                                          <p:attrName>ppt_w</p:attrName>
                                        </p:attrNameLst>
                                      </p:cBhvr>
                                      <p:tavLst>
                                        <p:tav tm="0">
                                          <p:val>
                                            <p:fltVal val="0"/>
                                          </p:val>
                                        </p:tav>
                                        <p:tav tm="100000">
                                          <p:val>
                                            <p:strVal val="#ppt_w"/>
                                          </p:val>
                                        </p:tav>
                                      </p:tavLst>
                                    </p:anim>
                                  </p:childTnLst>
                                </p:cTn>
                              </p:par>
                            </p:childTnLst>
                          </p:cTn>
                        </p:par>
                      </p:childTnLst>
                    </p:cTn>
                  </p:par>
                  <p:par>
                    <p:cTn id="24" fill="hold">
                      <p:stCondLst>
                        <p:cond delay="indefinite"/>
                      </p:stCondLst>
                      <p:childTnLst>
                        <p:par>
                          <p:cTn id="25" fill="hold">
                            <p:stCondLst>
                              <p:cond delay="0"/>
                            </p:stCondLst>
                            <p:childTnLst>
                              <p:par>
                                <p:cTn id="26" presetID="35"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2000"/>
                                        <p:tgtEl>
                                          <p:spTgt spid="12"/>
                                        </p:tgtEl>
                                      </p:cBhvr>
                                    </p:animEffect>
                                    <p:anim calcmode="lin" valueType="num">
                                      <p:cBhvr>
                                        <p:cTn id="29" dur="2000" fill="hold"/>
                                        <p:tgtEl>
                                          <p:spTgt spid="12"/>
                                        </p:tgtEl>
                                        <p:attrNameLst>
                                          <p:attrName>style.rotation</p:attrName>
                                        </p:attrNameLst>
                                      </p:cBhvr>
                                      <p:tavLst>
                                        <p:tav tm="0">
                                          <p:val>
                                            <p:fltVal val="720"/>
                                          </p:val>
                                        </p:tav>
                                        <p:tav tm="100000">
                                          <p:val>
                                            <p:fltVal val="0"/>
                                          </p:val>
                                        </p:tav>
                                      </p:tavLst>
                                    </p:anim>
                                    <p:anim calcmode="lin" valueType="num">
                                      <p:cBhvr>
                                        <p:cTn id="30" dur="2000" fill="hold"/>
                                        <p:tgtEl>
                                          <p:spTgt spid="12"/>
                                        </p:tgtEl>
                                        <p:attrNameLst>
                                          <p:attrName>ppt_h</p:attrName>
                                        </p:attrNameLst>
                                      </p:cBhvr>
                                      <p:tavLst>
                                        <p:tav tm="0">
                                          <p:val>
                                            <p:fltVal val="0"/>
                                          </p:val>
                                        </p:tav>
                                        <p:tav tm="100000">
                                          <p:val>
                                            <p:strVal val="#ppt_h"/>
                                          </p:val>
                                        </p:tav>
                                      </p:tavLst>
                                    </p:anim>
                                    <p:anim calcmode="lin" valueType="num">
                                      <p:cBhvr>
                                        <p:cTn id="31" dur="2000" fill="hold"/>
                                        <p:tgtEl>
                                          <p:spTgt spid="12"/>
                                        </p:tgtEl>
                                        <p:attrNameLst>
                                          <p:attrName>ppt_w</p:attrName>
                                        </p:attrNameLst>
                                      </p:cBhvr>
                                      <p:tavLst>
                                        <p:tav tm="0">
                                          <p:val>
                                            <p:fltVal val="0"/>
                                          </p:val>
                                        </p:tav>
                                        <p:tav tm="100000">
                                          <p:val>
                                            <p:strVal val="#ppt_w"/>
                                          </p:val>
                                        </p:tav>
                                      </p:tavLst>
                                    </p:anim>
                                  </p:childTnLst>
                                </p:cTn>
                              </p:par>
                            </p:childTnLst>
                          </p:cTn>
                        </p:par>
                        <p:par>
                          <p:cTn id="32" fill="hold">
                            <p:stCondLst>
                              <p:cond delay="2000"/>
                            </p:stCondLst>
                            <p:childTnLst>
                              <p:par>
                                <p:cTn id="33" presetID="35"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2000"/>
                                        <p:tgtEl>
                                          <p:spTgt spid="11"/>
                                        </p:tgtEl>
                                      </p:cBhvr>
                                    </p:animEffect>
                                    <p:anim calcmode="lin" valueType="num">
                                      <p:cBhvr>
                                        <p:cTn id="36" dur="2000" fill="hold"/>
                                        <p:tgtEl>
                                          <p:spTgt spid="11"/>
                                        </p:tgtEl>
                                        <p:attrNameLst>
                                          <p:attrName>style.rotation</p:attrName>
                                        </p:attrNameLst>
                                      </p:cBhvr>
                                      <p:tavLst>
                                        <p:tav tm="0">
                                          <p:val>
                                            <p:fltVal val="720"/>
                                          </p:val>
                                        </p:tav>
                                        <p:tav tm="100000">
                                          <p:val>
                                            <p:fltVal val="0"/>
                                          </p:val>
                                        </p:tav>
                                      </p:tavLst>
                                    </p:anim>
                                    <p:anim calcmode="lin" valueType="num">
                                      <p:cBhvr>
                                        <p:cTn id="37" dur="2000" fill="hold"/>
                                        <p:tgtEl>
                                          <p:spTgt spid="11"/>
                                        </p:tgtEl>
                                        <p:attrNameLst>
                                          <p:attrName>ppt_h</p:attrName>
                                        </p:attrNameLst>
                                      </p:cBhvr>
                                      <p:tavLst>
                                        <p:tav tm="0">
                                          <p:val>
                                            <p:fltVal val="0"/>
                                          </p:val>
                                        </p:tav>
                                        <p:tav tm="100000">
                                          <p:val>
                                            <p:strVal val="#ppt_h"/>
                                          </p:val>
                                        </p:tav>
                                      </p:tavLst>
                                    </p:anim>
                                    <p:anim calcmode="lin" valueType="num">
                                      <p:cBhvr>
                                        <p:cTn id="38" dur="2000" fill="hold"/>
                                        <p:tgtEl>
                                          <p:spTgt spid="11"/>
                                        </p:tgtEl>
                                        <p:attrNameLst>
                                          <p:attrName>ppt_w</p:attrName>
                                        </p:attrNameLst>
                                      </p:cBhvr>
                                      <p:tavLst>
                                        <p:tav tm="0">
                                          <p:val>
                                            <p:fltVal val="0"/>
                                          </p:val>
                                        </p:tav>
                                        <p:tav tm="100000">
                                          <p:val>
                                            <p:strVal val="#ppt_w"/>
                                          </p:val>
                                        </p:tav>
                                      </p:tavLst>
                                    </p:anim>
                                  </p:childTnLst>
                                </p:cTn>
                              </p:par>
                            </p:childTnLst>
                          </p:cTn>
                        </p:par>
                      </p:childTnLst>
                    </p:cTn>
                  </p:par>
                  <p:par>
                    <p:cTn id="39" fill="hold">
                      <p:stCondLst>
                        <p:cond delay="indefinite"/>
                      </p:stCondLst>
                      <p:childTnLst>
                        <p:par>
                          <p:cTn id="40" fill="hold">
                            <p:stCondLst>
                              <p:cond delay="0"/>
                            </p:stCondLst>
                            <p:childTnLst>
                              <p:par>
                                <p:cTn id="41" presetID="35"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style.rotation</p:attrName>
                                        </p:attrNameLst>
                                      </p:cBhvr>
                                      <p:tavLst>
                                        <p:tav tm="0">
                                          <p:val>
                                            <p:fltVal val="720"/>
                                          </p:val>
                                        </p:tav>
                                        <p:tav tm="100000">
                                          <p:val>
                                            <p:fltVal val="0"/>
                                          </p:val>
                                        </p:tav>
                                      </p:tavLst>
                                    </p:anim>
                                    <p:anim calcmode="lin" valueType="num">
                                      <p:cBhvr>
                                        <p:cTn id="45" dur="2000" fill="hold"/>
                                        <p:tgtEl>
                                          <p:spTgt spid="13"/>
                                        </p:tgtEl>
                                        <p:attrNameLst>
                                          <p:attrName>ppt_h</p:attrName>
                                        </p:attrNameLst>
                                      </p:cBhvr>
                                      <p:tavLst>
                                        <p:tav tm="0">
                                          <p:val>
                                            <p:fltVal val="0"/>
                                          </p:val>
                                        </p:tav>
                                        <p:tav tm="100000">
                                          <p:val>
                                            <p:strVal val="#ppt_h"/>
                                          </p:val>
                                        </p:tav>
                                      </p:tavLst>
                                    </p:anim>
                                    <p:anim calcmode="lin" valueType="num">
                                      <p:cBhvr>
                                        <p:cTn id="46" dur="2000" fill="hold"/>
                                        <p:tgtEl>
                                          <p:spTgt spid="13"/>
                                        </p:tgtEl>
                                        <p:attrNameLst>
                                          <p:attrName>ppt_w</p:attrName>
                                        </p:attrNameLst>
                                      </p:cBhvr>
                                      <p:tavLst>
                                        <p:tav tm="0">
                                          <p:val>
                                            <p:fltVal val="0"/>
                                          </p:val>
                                        </p:tav>
                                        <p:tav tm="100000">
                                          <p:val>
                                            <p:strVal val="#ppt_w"/>
                                          </p:val>
                                        </p:tav>
                                      </p:tavLst>
                                    </p:anim>
                                  </p:childTnLst>
                                </p:cTn>
                              </p:par>
                            </p:childTnLst>
                          </p:cTn>
                        </p:par>
                        <p:par>
                          <p:cTn id="47" fill="hold">
                            <p:stCondLst>
                              <p:cond delay="2000"/>
                            </p:stCondLst>
                            <p:childTnLst>
                              <p:par>
                                <p:cTn id="48" presetID="35" presetClass="entr" presetSubtype="0"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2000"/>
                                        <p:tgtEl>
                                          <p:spTgt spid="14"/>
                                        </p:tgtEl>
                                      </p:cBhvr>
                                    </p:animEffect>
                                    <p:anim calcmode="lin" valueType="num">
                                      <p:cBhvr>
                                        <p:cTn id="51" dur="2000" fill="hold"/>
                                        <p:tgtEl>
                                          <p:spTgt spid="14"/>
                                        </p:tgtEl>
                                        <p:attrNameLst>
                                          <p:attrName>style.rotation</p:attrName>
                                        </p:attrNameLst>
                                      </p:cBhvr>
                                      <p:tavLst>
                                        <p:tav tm="0">
                                          <p:val>
                                            <p:fltVal val="720"/>
                                          </p:val>
                                        </p:tav>
                                        <p:tav tm="100000">
                                          <p:val>
                                            <p:fltVal val="0"/>
                                          </p:val>
                                        </p:tav>
                                      </p:tavLst>
                                    </p:anim>
                                    <p:anim calcmode="lin" valueType="num">
                                      <p:cBhvr>
                                        <p:cTn id="52" dur="2000" fill="hold"/>
                                        <p:tgtEl>
                                          <p:spTgt spid="14"/>
                                        </p:tgtEl>
                                        <p:attrNameLst>
                                          <p:attrName>ppt_h</p:attrName>
                                        </p:attrNameLst>
                                      </p:cBhvr>
                                      <p:tavLst>
                                        <p:tav tm="0">
                                          <p:val>
                                            <p:fltVal val="0"/>
                                          </p:val>
                                        </p:tav>
                                        <p:tav tm="100000">
                                          <p:val>
                                            <p:strVal val="#ppt_h"/>
                                          </p:val>
                                        </p:tav>
                                      </p:tavLst>
                                    </p:anim>
                                    <p:anim calcmode="lin" valueType="num">
                                      <p:cBhvr>
                                        <p:cTn id="53" dur="2000" fill="hold"/>
                                        <p:tgtEl>
                                          <p:spTgt spid="14"/>
                                        </p:tgtEl>
                                        <p:attrNameLst>
                                          <p:attrName>ppt_w</p:attrName>
                                        </p:attrNameLst>
                                      </p:cBhvr>
                                      <p:tavLst>
                                        <p:tav tm="0">
                                          <p:val>
                                            <p:fltVal val="0"/>
                                          </p:val>
                                        </p:tav>
                                        <p:tav tm="100000">
                                          <p:val>
                                            <p:strVal val="#ppt_w"/>
                                          </p:val>
                                        </p:tav>
                                      </p:tavLst>
                                    </p:anim>
                                  </p:childTnLst>
                                </p:cTn>
                              </p:par>
                            </p:childTnLst>
                          </p:cTn>
                        </p:par>
                      </p:childTnLst>
                    </p:cTn>
                  </p:par>
                  <p:par>
                    <p:cTn id="54" fill="hold">
                      <p:stCondLst>
                        <p:cond delay="indefinite"/>
                      </p:stCondLst>
                      <p:childTnLst>
                        <p:par>
                          <p:cTn id="55" fill="hold">
                            <p:stCondLst>
                              <p:cond delay="0"/>
                            </p:stCondLst>
                            <p:childTnLst>
                              <p:par>
                                <p:cTn id="56" presetID="35" presetClass="entr" presetSubtype="0" fill="hold"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2000"/>
                                        <p:tgtEl>
                                          <p:spTgt spid="10"/>
                                        </p:tgtEl>
                                      </p:cBhvr>
                                    </p:animEffect>
                                    <p:anim calcmode="lin" valueType="num">
                                      <p:cBhvr>
                                        <p:cTn id="59" dur="2000" fill="hold"/>
                                        <p:tgtEl>
                                          <p:spTgt spid="10"/>
                                        </p:tgtEl>
                                        <p:attrNameLst>
                                          <p:attrName>style.rotation</p:attrName>
                                        </p:attrNameLst>
                                      </p:cBhvr>
                                      <p:tavLst>
                                        <p:tav tm="0">
                                          <p:val>
                                            <p:fltVal val="720"/>
                                          </p:val>
                                        </p:tav>
                                        <p:tav tm="100000">
                                          <p:val>
                                            <p:fltVal val="0"/>
                                          </p:val>
                                        </p:tav>
                                      </p:tavLst>
                                    </p:anim>
                                    <p:anim calcmode="lin" valueType="num">
                                      <p:cBhvr>
                                        <p:cTn id="60" dur="2000" fill="hold"/>
                                        <p:tgtEl>
                                          <p:spTgt spid="10"/>
                                        </p:tgtEl>
                                        <p:attrNameLst>
                                          <p:attrName>ppt_h</p:attrName>
                                        </p:attrNameLst>
                                      </p:cBhvr>
                                      <p:tavLst>
                                        <p:tav tm="0">
                                          <p:val>
                                            <p:fltVal val="0"/>
                                          </p:val>
                                        </p:tav>
                                        <p:tav tm="100000">
                                          <p:val>
                                            <p:strVal val="#ppt_h"/>
                                          </p:val>
                                        </p:tav>
                                      </p:tavLst>
                                    </p:anim>
                                    <p:anim calcmode="lin" valueType="num">
                                      <p:cBhvr>
                                        <p:cTn id="61" dur="2000" fill="hold"/>
                                        <p:tgtEl>
                                          <p:spTgt spid="10"/>
                                        </p:tgtEl>
                                        <p:attrNameLst>
                                          <p:attrName>ppt_w</p:attrName>
                                        </p:attrNameLst>
                                      </p:cBhvr>
                                      <p:tavLst>
                                        <p:tav tm="0">
                                          <p:val>
                                            <p:fltVal val="0"/>
                                          </p:val>
                                        </p:tav>
                                        <p:tav tm="100000">
                                          <p:val>
                                            <p:strVal val="#ppt_w"/>
                                          </p:val>
                                        </p:tav>
                                      </p:tavLst>
                                    </p:anim>
                                  </p:childTnLst>
                                </p:cTn>
                              </p:par>
                            </p:childTnLst>
                          </p:cTn>
                        </p:par>
                        <p:par>
                          <p:cTn id="62" fill="hold">
                            <p:stCondLst>
                              <p:cond delay="2000"/>
                            </p:stCondLst>
                            <p:childTnLst>
                              <p:par>
                                <p:cTn id="63" presetID="35" presetClass="entr" presetSubtype="0" fill="hold"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2000"/>
                                        <p:tgtEl>
                                          <p:spTgt spid="19"/>
                                        </p:tgtEl>
                                      </p:cBhvr>
                                    </p:animEffect>
                                    <p:anim calcmode="lin" valueType="num">
                                      <p:cBhvr>
                                        <p:cTn id="66" dur="2000" fill="hold"/>
                                        <p:tgtEl>
                                          <p:spTgt spid="19"/>
                                        </p:tgtEl>
                                        <p:attrNameLst>
                                          <p:attrName>style.rotation</p:attrName>
                                        </p:attrNameLst>
                                      </p:cBhvr>
                                      <p:tavLst>
                                        <p:tav tm="0">
                                          <p:val>
                                            <p:fltVal val="720"/>
                                          </p:val>
                                        </p:tav>
                                        <p:tav tm="100000">
                                          <p:val>
                                            <p:fltVal val="0"/>
                                          </p:val>
                                        </p:tav>
                                      </p:tavLst>
                                    </p:anim>
                                    <p:anim calcmode="lin" valueType="num">
                                      <p:cBhvr>
                                        <p:cTn id="67" dur="2000" fill="hold"/>
                                        <p:tgtEl>
                                          <p:spTgt spid="19"/>
                                        </p:tgtEl>
                                        <p:attrNameLst>
                                          <p:attrName>ppt_h</p:attrName>
                                        </p:attrNameLst>
                                      </p:cBhvr>
                                      <p:tavLst>
                                        <p:tav tm="0">
                                          <p:val>
                                            <p:fltVal val="0"/>
                                          </p:val>
                                        </p:tav>
                                        <p:tav tm="100000">
                                          <p:val>
                                            <p:strVal val="#ppt_h"/>
                                          </p:val>
                                        </p:tav>
                                      </p:tavLst>
                                    </p:anim>
                                    <p:anim calcmode="lin" valueType="num">
                                      <p:cBhvr>
                                        <p:cTn id="68" dur="2000" fill="hold"/>
                                        <p:tgtEl>
                                          <p:spTgt spid="19"/>
                                        </p:tgtEl>
                                        <p:attrNameLst>
                                          <p:attrName>ppt_w</p:attrName>
                                        </p:attrNameLst>
                                      </p:cBhvr>
                                      <p:tavLst>
                                        <p:tav tm="0">
                                          <p:val>
                                            <p:fltVal val="0"/>
                                          </p:val>
                                        </p:tav>
                                        <p:tav tm="100000">
                                          <p:val>
                                            <p:strVal val="#ppt_w"/>
                                          </p:val>
                                        </p:tav>
                                      </p:tavLst>
                                    </p:anim>
                                  </p:childTnLst>
                                </p:cTn>
                              </p:par>
                            </p:childTnLst>
                          </p:cTn>
                        </p:par>
                        <p:par>
                          <p:cTn id="69" fill="hold">
                            <p:stCondLst>
                              <p:cond delay="4000"/>
                            </p:stCondLst>
                            <p:childTnLst>
                              <p:par>
                                <p:cTn id="70" presetID="35" presetClass="entr" presetSubtype="0" fill="hold" nodeType="after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2000"/>
                                        <p:tgtEl>
                                          <p:spTgt spid="18"/>
                                        </p:tgtEl>
                                      </p:cBhvr>
                                    </p:animEffect>
                                    <p:anim calcmode="lin" valueType="num">
                                      <p:cBhvr>
                                        <p:cTn id="73" dur="2000" fill="hold"/>
                                        <p:tgtEl>
                                          <p:spTgt spid="18"/>
                                        </p:tgtEl>
                                        <p:attrNameLst>
                                          <p:attrName>style.rotation</p:attrName>
                                        </p:attrNameLst>
                                      </p:cBhvr>
                                      <p:tavLst>
                                        <p:tav tm="0">
                                          <p:val>
                                            <p:fltVal val="720"/>
                                          </p:val>
                                        </p:tav>
                                        <p:tav tm="100000">
                                          <p:val>
                                            <p:fltVal val="0"/>
                                          </p:val>
                                        </p:tav>
                                      </p:tavLst>
                                    </p:anim>
                                    <p:anim calcmode="lin" valueType="num">
                                      <p:cBhvr>
                                        <p:cTn id="74" dur="2000" fill="hold"/>
                                        <p:tgtEl>
                                          <p:spTgt spid="18"/>
                                        </p:tgtEl>
                                        <p:attrNameLst>
                                          <p:attrName>ppt_h</p:attrName>
                                        </p:attrNameLst>
                                      </p:cBhvr>
                                      <p:tavLst>
                                        <p:tav tm="0">
                                          <p:val>
                                            <p:fltVal val="0"/>
                                          </p:val>
                                        </p:tav>
                                        <p:tav tm="100000">
                                          <p:val>
                                            <p:strVal val="#ppt_h"/>
                                          </p:val>
                                        </p:tav>
                                      </p:tavLst>
                                    </p:anim>
                                    <p:anim calcmode="lin" valueType="num">
                                      <p:cBhvr>
                                        <p:cTn id="75" dur="2000" fill="hold"/>
                                        <p:tgtEl>
                                          <p:spTgt spid="18"/>
                                        </p:tgtEl>
                                        <p:attrNameLst>
                                          <p:attrName>ppt_w</p:attrName>
                                        </p:attrNameLst>
                                      </p:cBhvr>
                                      <p:tavLst>
                                        <p:tav tm="0">
                                          <p:val>
                                            <p:fltVal val="0"/>
                                          </p:val>
                                        </p:tav>
                                        <p:tav tm="100000">
                                          <p:val>
                                            <p:strVal val="#ppt_w"/>
                                          </p:val>
                                        </p:tav>
                                      </p:tavLst>
                                    </p:anim>
                                  </p:childTnLst>
                                </p:cTn>
                              </p:par>
                            </p:childTnLst>
                          </p:cTn>
                        </p:par>
                      </p:childTnLst>
                    </p:cTn>
                  </p:par>
                  <p:par>
                    <p:cTn id="76" fill="hold">
                      <p:stCondLst>
                        <p:cond delay="indefinite"/>
                      </p:stCondLst>
                      <p:childTnLst>
                        <p:par>
                          <p:cTn id="77" fill="hold">
                            <p:stCondLst>
                              <p:cond delay="0"/>
                            </p:stCondLst>
                            <p:childTnLst>
                              <p:par>
                                <p:cTn id="78" presetID="35" presetClass="entr" presetSubtype="0" fill="hold" nodeType="click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2000"/>
                                        <p:tgtEl>
                                          <p:spTgt spid="17"/>
                                        </p:tgtEl>
                                      </p:cBhvr>
                                    </p:animEffect>
                                    <p:anim calcmode="lin" valueType="num">
                                      <p:cBhvr>
                                        <p:cTn id="81" dur="2000" fill="hold"/>
                                        <p:tgtEl>
                                          <p:spTgt spid="17"/>
                                        </p:tgtEl>
                                        <p:attrNameLst>
                                          <p:attrName>style.rotation</p:attrName>
                                        </p:attrNameLst>
                                      </p:cBhvr>
                                      <p:tavLst>
                                        <p:tav tm="0">
                                          <p:val>
                                            <p:fltVal val="720"/>
                                          </p:val>
                                        </p:tav>
                                        <p:tav tm="100000">
                                          <p:val>
                                            <p:fltVal val="0"/>
                                          </p:val>
                                        </p:tav>
                                      </p:tavLst>
                                    </p:anim>
                                    <p:anim calcmode="lin" valueType="num">
                                      <p:cBhvr>
                                        <p:cTn id="82" dur="2000" fill="hold"/>
                                        <p:tgtEl>
                                          <p:spTgt spid="17"/>
                                        </p:tgtEl>
                                        <p:attrNameLst>
                                          <p:attrName>ppt_h</p:attrName>
                                        </p:attrNameLst>
                                      </p:cBhvr>
                                      <p:tavLst>
                                        <p:tav tm="0">
                                          <p:val>
                                            <p:fltVal val="0"/>
                                          </p:val>
                                        </p:tav>
                                        <p:tav tm="100000">
                                          <p:val>
                                            <p:strVal val="#ppt_h"/>
                                          </p:val>
                                        </p:tav>
                                      </p:tavLst>
                                    </p:anim>
                                    <p:anim calcmode="lin" valueType="num">
                                      <p:cBhvr>
                                        <p:cTn id="83" dur="2000" fill="hold"/>
                                        <p:tgtEl>
                                          <p:spTgt spid="17"/>
                                        </p:tgtEl>
                                        <p:attrNameLst>
                                          <p:attrName>ppt_w</p:attrName>
                                        </p:attrNameLst>
                                      </p:cBhvr>
                                      <p:tavLst>
                                        <p:tav tm="0">
                                          <p:val>
                                            <p:fltVal val="0"/>
                                          </p:val>
                                        </p:tav>
                                        <p:tav tm="100000">
                                          <p:val>
                                            <p:strVal val="#ppt_w"/>
                                          </p:val>
                                        </p:tav>
                                      </p:tavLst>
                                    </p:anim>
                                  </p:childTnLst>
                                </p:cTn>
                              </p:par>
                            </p:childTnLst>
                          </p:cTn>
                        </p:par>
                        <p:par>
                          <p:cTn id="84" fill="hold">
                            <p:stCondLst>
                              <p:cond delay="2000"/>
                            </p:stCondLst>
                            <p:childTnLst>
                              <p:par>
                                <p:cTn id="85" presetID="35" presetClass="entr" presetSubtype="0"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2000"/>
                                        <p:tgtEl>
                                          <p:spTgt spid="16"/>
                                        </p:tgtEl>
                                      </p:cBhvr>
                                    </p:animEffect>
                                    <p:anim calcmode="lin" valueType="num">
                                      <p:cBhvr>
                                        <p:cTn id="88" dur="2000" fill="hold"/>
                                        <p:tgtEl>
                                          <p:spTgt spid="16"/>
                                        </p:tgtEl>
                                        <p:attrNameLst>
                                          <p:attrName>style.rotation</p:attrName>
                                        </p:attrNameLst>
                                      </p:cBhvr>
                                      <p:tavLst>
                                        <p:tav tm="0">
                                          <p:val>
                                            <p:fltVal val="720"/>
                                          </p:val>
                                        </p:tav>
                                        <p:tav tm="100000">
                                          <p:val>
                                            <p:fltVal val="0"/>
                                          </p:val>
                                        </p:tav>
                                      </p:tavLst>
                                    </p:anim>
                                    <p:anim calcmode="lin" valueType="num">
                                      <p:cBhvr>
                                        <p:cTn id="89" dur="2000" fill="hold"/>
                                        <p:tgtEl>
                                          <p:spTgt spid="16"/>
                                        </p:tgtEl>
                                        <p:attrNameLst>
                                          <p:attrName>ppt_h</p:attrName>
                                        </p:attrNameLst>
                                      </p:cBhvr>
                                      <p:tavLst>
                                        <p:tav tm="0">
                                          <p:val>
                                            <p:fltVal val="0"/>
                                          </p:val>
                                        </p:tav>
                                        <p:tav tm="100000">
                                          <p:val>
                                            <p:strVal val="#ppt_h"/>
                                          </p:val>
                                        </p:tav>
                                      </p:tavLst>
                                    </p:anim>
                                    <p:anim calcmode="lin" valueType="num">
                                      <p:cBhvr>
                                        <p:cTn id="90" dur="2000" fill="hold"/>
                                        <p:tgtEl>
                                          <p:spTgt spid="16"/>
                                        </p:tgtEl>
                                        <p:attrNameLst>
                                          <p:attrName>ppt_w</p:attrName>
                                        </p:attrNameLst>
                                      </p:cBhvr>
                                      <p:tavLst>
                                        <p:tav tm="0">
                                          <p:val>
                                            <p:fltVal val="0"/>
                                          </p:val>
                                        </p:tav>
                                        <p:tav tm="100000">
                                          <p:val>
                                            <p:strVal val="#ppt_w"/>
                                          </p:val>
                                        </p:tav>
                                      </p:tavLst>
                                    </p:anim>
                                  </p:childTnLst>
                                </p:cTn>
                              </p:par>
                            </p:childTnLst>
                          </p:cTn>
                        </p:par>
                        <p:par>
                          <p:cTn id="91" fill="hold">
                            <p:stCondLst>
                              <p:cond delay="4000"/>
                            </p:stCondLst>
                            <p:childTnLst>
                              <p:par>
                                <p:cTn id="92" presetID="35" presetClass="entr" presetSubtype="0" fill="hold" nodeType="after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fade">
                                      <p:cBhvr>
                                        <p:cTn id="94" dur="2000"/>
                                        <p:tgtEl>
                                          <p:spTgt spid="22"/>
                                        </p:tgtEl>
                                      </p:cBhvr>
                                    </p:animEffect>
                                    <p:anim calcmode="lin" valueType="num">
                                      <p:cBhvr>
                                        <p:cTn id="95" dur="2000" fill="hold"/>
                                        <p:tgtEl>
                                          <p:spTgt spid="22"/>
                                        </p:tgtEl>
                                        <p:attrNameLst>
                                          <p:attrName>style.rotation</p:attrName>
                                        </p:attrNameLst>
                                      </p:cBhvr>
                                      <p:tavLst>
                                        <p:tav tm="0">
                                          <p:val>
                                            <p:fltVal val="720"/>
                                          </p:val>
                                        </p:tav>
                                        <p:tav tm="100000">
                                          <p:val>
                                            <p:fltVal val="0"/>
                                          </p:val>
                                        </p:tav>
                                      </p:tavLst>
                                    </p:anim>
                                    <p:anim calcmode="lin" valueType="num">
                                      <p:cBhvr>
                                        <p:cTn id="96" dur="2000" fill="hold"/>
                                        <p:tgtEl>
                                          <p:spTgt spid="22"/>
                                        </p:tgtEl>
                                        <p:attrNameLst>
                                          <p:attrName>ppt_h</p:attrName>
                                        </p:attrNameLst>
                                      </p:cBhvr>
                                      <p:tavLst>
                                        <p:tav tm="0">
                                          <p:val>
                                            <p:fltVal val="0"/>
                                          </p:val>
                                        </p:tav>
                                        <p:tav tm="100000">
                                          <p:val>
                                            <p:strVal val="#ppt_h"/>
                                          </p:val>
                                        </p:tav>
                                      </p:tavLst>
                                    </p:anim>
                                    <p:anim calcmode="lin" valueType="num">
                                      <p:cBhvr>
                                        <p:cTn id="97" dur="2000" fill="hold"/>
                                        <p:tgtEl>
                                          <p:spTgt spid="22"/>
                                        </p:tgtEl>
                                        <p:attrNameLst>
                                          <p:attrName>ppt_w</p:attrName>
                                        </p:attrNameLst>
                                      </p:cBhvr>
                                      <p:tavLst>
                                        <p:tav tm="0">
                                          <p:val>
                                            <p:fltVal val="0"/>
                                          </p:val>
                                        </p:tav>
                                        <p:tav tm="100000">
                                          <p:val>
                                            <p:strVal val="#ppt_w"/>
                                          </p:val>
                                        </p:tav>
                                      </p:tavLst>
                                    </p:anim>
                                  </p:childTnLst>
                                </p:cTn>
                              </p:par>
                            </p:childTnLst>
                          </p:cTn>
                        </p:par>
                      </p:childTnLst>
                    </p:cTn>
                  </p:par>
                  <p:par>
                    <p:cTn id="98" fill="hold">
                      <p:stCondLst>
                        <p:cond delay="indefinite"/>
                      </p:stCondLst>
                      <p:childTnLst>
                        <p:par>
                          <p:cTn id="99" fill="hold">
                            <p:stCondLst>
                              <p:cond delay="0"/>
                            </p:stCondLst>
                            <p:childTnLst>
                              <p:par>
                                <p:cTn id="100" presetID="35" presetClass="entr" presetSubtype="0" fill="hold" nodeType="click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fade">
                                      <p:cBhvr>
                                        <p:cTn id="102" dur="2000"/>
                                        <p:tgtEl>
                                          <p:spTgt spid="21"/>
                                        </p:tgtEl>
                                      </p:cBhvr>
                                    </p:animEffect>
                                    <p:anim calcmode="lin" valueType="num">
                                      <p:cBhvr>
                                        <p:cTn id="103" dur="2000" fill="hold"/>
                                        <p:tgtEl>
                                          <p:spTgt spid="21"/>
                                        </p:tgtEl>
                                        <p:attrNameLst>
                                          <p:attrName>style.rotation</p:attrName>
                                        </p:attrNameLst>
                                      </p:cBhvr>
                                      <p:tavLst>
                                        <p:tav tm="0">
                                          <p:val>
                                            <p:fltVal val="720"/>
                                          </p:val>
                                        </p:tav>
                                        <p:tav tm="100000">
                                          <p:val>
                                            <p:fltVal val="0"/>
                                          </p:val>
                                        </p:tav>
                                      </p:tavLst>
                                    </p:anim>
                                    <p:anim calcmode="lin" valueType="num">
                                      <p:cBhvr>
                                        <p:cTn id="104" dur="2000" fill="hold"/>
                                        <p:tgtEl>
                                          <p:spTgt spid="21"/>
                                        </p:tgtEl>
                                        <p:attrNameLst>
                                          <p:attrName>ppt_h</p:attrName>
                                        </p:attrNameLst>
                                      </p:cBhvr>
                                      <p:tavLst>
                                        <p:tav tm="0">
                                          <p:val>
                                            <p:fltVal val="0"/>
                                          </p:val>
                                        </p:tav>
                                        <p:tav tm="100000">
                                          <p:val>
                                            <p:strVal val="#ppt_h"/>
                                          </p:val>
                                        </p:tav>
                                      </p:tavLst>
                                    </p:anim>
                                    <p:anim calcmode="lin" valueType="num">
                                      <p:cBhvr>
                                        <p:cTn id="105" dur="2000" fill="hold"/>
                                        <p:tgtEl>
                                          <p:spTgt spid="21"/>
                                        </p:tgtEl>
                                        <p:attrNameLst>
                                          <p:attrName>ppt_w</p:attrName>
                                        </p:attrNameLst>
                                      </p:cBhvr>
                                      <p:tavLst>
                                        <p:tav tm="0">
                                          <p:val>
                                            <p:fltVal val="0"/>
                                          </p:val>
                                        </p:tav>
                                        <p:tav tm="100000">
                                          <p:val>
                                            <p:strVal val="#ppt_w"/>
                                          </p:val>
                                        </p:tav>
                                      </p:tavLst>
                                    </p:anim>
                                  </p:childTnLst>
                                </p:cTn>
                              </p:par>
                            </p:childTnLst>
                          </p:cTn>
                        </p:par>
                        <p:par>
                          <p:cTn id="106" fill="hold">
                            <p:stCondLst>
                              <p:cond delay="2000"/>
                            </p:stCondLst>
                            <p:childTnLst>
                              <p:par>
                                <p:cTn id="107" presetID="35" presetClass="entr" presetSubtype="0"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2000"/>
                                        <p:tgtEl>
                                          <p:spTgt spid="20"/>
                                        </p:tgtEl>
                                      </p:cBhvr>
                                    </p:animEffect>
                                    <p:anim calcmode="lin" valueType="num">
                                      <p:cBhvr>
                                        <p:cTn id="110" dur="2000" fill="hold"/>
                                        <p:tgtEl>
                                          <p:spTgt spid="20"/>
                                        </p:tgtEl>
                                        <p:attrNameLst>
                                          <p:attrName>style.rotation</p:attrName>
                                        </p:attrNameLst>
                                      </p:cBhvr>
                                      <p:tavLst>
                                        <p:tav tm="0">
                                          <p:val>
                                            <p:fltVal val="720"/>
                                          </p:val>
                                        </p:tav>
                                        <p:tav tm="100000">
                                          <p:val>
                                            <p:fltVal val="0"/>
                                          </p:val>
                                        </p:tav>
                                      </p:tavLst>
                                    </p:anim>
                                    <p:anim calcmode="lin" valueType="num">
                                      <p:cBhvr>
                                        <p:cTn id="111" dur="2000" fill="hold"/>
                                        <p:tgtEl>
                                          <p:spTgt spid="20"/>
                                        </p:tgtEl>
                                        <p:attrNameLst>
                                          <p:attrName>ppt_h</p:attrName>
                                        </p:attrNameLst>
                                      </p:cBhvr>
                                      <p:tavLst>
                                        <p:tav tm="0">
                                          <p:val>
                                            <p:fltVal val="0"/>
                                          </p:val>
                                        </p:tav>
                                        <p:tav tm="100000">
                                          <p:val>
                                            <p:strVal val="#ppt_h"/>
                                          </p:val>
                                        </p:tav>
                                      </p:tavLst>
                                    </p:anim>
                                    <p:anim calcmode="lin" valueType="num">
                                      <p:cBhvr>
                                        <p:cTn id="112" dur="2000" fill="hold"/>
                                        <p:tgtEl>
                                          <p:spTgt spid="20"/>
                                        </p:tgtEl>
                                        <p:attrNameLst>
                                          <p:attrName>ppt_w</p:attrName>
                                        </p:attrNameLst>
                                      </p:cBhvr>
                                      <p:tavLst>
                                        <p:tav tm="0">
                                          <p:val>
                                            <p:fltVal val="0"/>
                                          </p:val>
                                        </p:tav>
                                        <p:tav tm="100000">
                                          <p:val>
                                            <p:strVal val="#ppt_w"/>
                                          </p:val>
                                        </p:tav>
                                      </p:tavLst>
                                    </p:anim>
                                  </p:childTnLst>
                                </p:cTn>
                              </p:par>
                            </p:childTnLst>
                          </p:cTn>
                        </p:par>
                        <p:par>
                          <p:cTn id="113" fill="hold">
                            <p:stCondLst>
                              <p:cond delay="4000"/>
                            </p:stCondLst>
                            <p:childTnLst>
                              <p:par>
                                <p:cTn id="114" presetID="35" presetClass="entr" presetSubtype="0" fill="hold" nodeType="afterEffect">
                                  <p:stCondLst>
                                    <p:cond delay="0"/>
                                  </p:stCondLst>
                                  <p:childTnLst>
                                    <p:set>
                                      <p:cBhvr>
                                        <p:cTn id="115" dur="1" fill="hold">
                                          <p:stCondLst>
                                            <p:cond delay="0"/>
                                          </p:stCondLst>
                                        </p:cTn>
                                        <p:tgtEl>
                                          <p:spTgt spid="24"/>
                                        </p:tgtEl>
                                        <p:attrNameLst>
                                          <p:attrName>style.visibility</p:attrName>
                                        </p:attrNameLst>
                                      </p:cBhvr>
                                      <p:to>
                                        <p:strVal val="visible"/>
                                      </p:to>
                                    </p:set>
                                    <p:animEffect transition="in" filter="fade">
                                      <p:cBhvr>
                                        <p:cTn id="116" dur="2000"/>
                                        <p:tgtEl>
                                          <p:spTgt spid="24"/>
                                        </p:tgtEl>
                                      </p:cBhvr>
                                    </p:animEffect>
                                    <p:anim calcmode="lin" valueType="num">
                                      <p:cBhvr>
                                        <p:cTn id="117" dur="2000" fill="hold"/>
                                        <p:tgtEl>
                                          <p:spTgt spid="24"/>
                                        </p:tgtEl>
                                        <p:attrNameLst>
                                          <p:attrName>style.rotation</p:attrName>
                                        </p:attrNameLst>
                                      </p:cBhvr>
                                      <p:tavLst>
                                        <p:tav tm="0">
                                          <p:val>
                                            <p:fltVal val="720"/>
                                          </p:val>
                                        </p:tav>
                                        <p:tav tm="100000">
                                          <p:val>
                                            <p:fltVal val="0"/>
                                          </p:val>
                                        </p:tav>
                                      </p:tavLst>
                                    </p:anim>
                                    <p:anim calcmode="lin" valueType="num">
                                      <p:cBhvr>
                                        <p:cTn id="118" dur="2000" fill="hold"/>
                                        <p:tgtEl>
                                          <p:spTgt spid="24"/>
                                        </p:tgtEl>
                                        <p:attrNameLst>
                                          <p:attrName>ppt_h</p:attrName>
                                        </p:attrNameLst>
                                      </p:cBhvr>
                                      <p:tavLst>
                                        <p:tav tm="0">
                                          <p:val>
                                            <p:fltVal val="0"/>
                                          </p:val>
                                        </p:tav>
                                        <p:tav tm="100000">
                                          <p:val>
                                            <p:strVal val="#ppt_h"/>
                                          </p:val>
                                        </p:tav>
                                      </p:tavLst>
                                    </p:anim>
                                    <p:anim calcmode="lin" valueType="num">
                                      <p:cBhvr>
                                        <p:cTn id="119" dur="2000" fill="hold"/>
                                        <p:tgtEl>
                                          <p:spTgt spid="24"/>
                                        </p:tgtEl>
                                        <p:attrNameLst>
                                          <p:attrName>ppt_w</p:attrName>
                                        </p:attrNameLst>
                                      </p:cBhvr>
                                      <p:tavLst>
                                        <p:tav tm="0">
                                          <p:val>
                                            <p:fltVal val="0"/>
                                          </p:val>
                                        </p:tav>
                                        <p:tav tm="100000">
                                          <p:val>
                                            <p:strVal val="#ppt_w"/>
                                          </p:val>
                                        </p:tav>
                                      </p:tavLst>
                                    </p:anim>
                                  </p:childTnLst>
                                </p:cTn>
                              </p:par>
                            </p:childTnLst>
                          </p:cTn>
                        </p:par>
                        <p:par>
                          <p:cTn id="120" fill="hold">
                            <p:stCondLst>
                              <p:cond delay="6000"/>
                            </p:stCondLst>
                            <p:childTnLst>
                              <p:par>
                                <p:cTn id="121" presetID="35" presetClass="entr" presetSubtype="0" fill="hold" nodeType="afterEffect">
                                  <p:stCondLst>
                                    <p:cond delay="0"/>
                                  </p:stCondLst>
                                  <p:childTnLst>
                                    <p:set>
                                      <p:cBhvr>
                                        <p:cTn id="122" dur="1" fill="hold">
                                          <p:stCondLst>
                                            <p:cond delay="0"/>
                                          </p:stCondLst>
                                        </p:cTn>
                                        <p:tgtEl>
                                          <p:spTgt spid="23"/>
                                        </p:tgtEl>
                                        <p:attrNameLst>
                                          <p:attrName>style.visibility</p:attrName>
                                        </p:attrNameLst>
                                      </p:cBhvr>
                                      <p:to>
                                        <p:strVal val="visible"/>
                                      </p:to>
                                    </p:set>
                                    <p:animEffect transition="in" filter="fade">
                                      <p:cBhvr>
                                        <p:cTn id="123" dur="2000"/>
                                        <p:tgtEl>
                                          <p:spTgt spid="23"/>
                                        </p:tgtEl>
                                      </p:cBhvr>
                                    </p:animEffect>
                                    <p:anim calcmode="lin" valueType="num">
                                      <p:cBhvr>
                                        <p:cTn id="124" dur="2000" fill="hold"/>
                                        <p:tgtEl>
                                          <p:spTgt spid="23"/>
                                        </p:tgtEl>
                                        <p:attrNameLst>
                                          <p:attrName>style.rotation</p:attrName>
                                        </p:attrNameLst>
                                      </p:cBhvr>
                                      <p:tavLst>
                                        <p:tav tm="0">
                                          <p:val>
                                            <p:fltVal val="720"/>
                                          </p:val>
                                        </p:tav>
                                        <p:tav tm="100000">
                                          <p:val>
                                            <p:fltVal val="0"/>
                                          </p:val>
                                        </p:tav>
                                      </p:tavLst>
                                    </p:anim>
                                    <p:anim calcmode="lin" valueType="num">
                                      <p:cBhvr>
                                        <p:cTn id="125" dur="2000" fill="hold"/>
                                        <p:tgtEl>
                                          <p:spTgt spid="23"/>
                                        </p:tgtEl>
                                        <p:attrNameLst>
                                          <p:attrName>ppt_h</p:attrName>
                                        </p:attrNameLst>
                                      </p:cBhvr>
                                      <p:tavLst>
                                        <p:tav tm="0">
                                          <p:val>
                                            <p:fltVal val="0"/>
                                          </p:val>
                                        </p:tav>
                                        <p:tav tm="100000">
                                          <p:val>
                                            <p:strVal val="#ppt_h"/>
                                          </p:val>
                                        </p:tav>
                                      </p:tavLst>
                                    </p:anim>
                                    <p:anim calcmode="lin" valueType="num">
                                      <p:cBhvr>
                                        <p:cTn id="126" dur="2000" fill="hold"/>
                                        <p:tgtEl>
                                          <p:spTgt spid="2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212652" y="1850066"/>
            <a:ext cx="2870789" cy="3508445"/>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tr-TR"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SAYISAL</a:t>
            </a: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PUAN TÜRÜNDEN ÖĞRECİ ALAN BÖLÜMLER</a:t>
            </a:r>
            <a:endParaRPr lang="en-US" sz="2400" b="1" dirty="0">
              <a:solidFill>
                <a:schemeClr val="tx1">
                  <a:lumMod val="95000"/>
                  <a:lumOff val="5000"/>
                </a:schemeClr>
              </a:solidFill>
            </a:endParaRPr>
          </a:p>
        </p:txBody>
      </p:sp>
      <p:sp>
        <p:nvSpPr>
          <p:cNvPr id="32" name="31 Dikdörtgen"/>
          <p:cNvSpPr/>
          <p:nvPr/>
        </p:nvSpPr>
        <p:spPr>
          <a:xfrm>
            <a:off x="0" y="0"/>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34" name="Rectangle 5"/>
          <p:cNvSpPr/>
          <p:nvPr/>
        </p:nvSpPr>
        <p:spPr>
          <a:xfrm>
            <a:off x="0" y="0"/>
            <a:ext cx="9143999" cy="1015663"/>
          </a:xfrm>
          <a:prstGeom prst="rect">
            <a:avLst/>
          </a:prstGeom>
          <a:solidFill>
            <a:schemeClr val="bg1"/>
          </a:solidFill>
        </p:spPr>
        <p:txBody>
          <a:bodyPr wrap="square">
            <a:spAutoFit/>
          </a:bodyPr>
          <a:lstStyle/>
          <a:p>
            <a:pPr algn="ctr"/>
            <a:r>
              <a:rPr lang="tr-TR" sz="3600" b="1" dirty="0" smtClean="0">
                <a:ln w="1905"/>
                <a:solidFill>
                  <a:schemeClr val="accent6">
                    <a:lumMod val="75000"/>
                  </a:schemeClr>
                </a:solidFill>
                <a:effectLst>
                  <a:innerShdw blurRad="69850" dist="43180" dir="5400000">
                    <a:srgbClr val="000000">
                      <a:alpha val="65000"/>
                    </a:srgbClr>
                  </a:innerShdw>
                </a:effectLst>
              </a:rPr>
              <a:t>SAYISAL PUANA GÖRE</a:t>
            </a:r>
          </a:p>
          <a:p>
            <a:pPr algn="ctr"/>
            <a:r>
              <a:rPr lang="tr-T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ÖĞRENCİ ALACAK BÖLÜMLER</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11 Altbilgi Yer Tutucusu"/>
          <p:cNvSpPr>
            <a:spLocks noGrp="1"/>
          </p:cNvSpPr>
          <p:nvPr>
            <p:ph type="ftr" sz="quarter" idx="11"/>
          </p:nvPr>
        </p:nvSpPr>
        <p:spPr>
          <a:xfrm>
            <a:off x="349545" y="6324454"/>
            <a:ext cx="3086100" cy="365125"/>
          </a:xfrm>
        </p:spPr>
        <p:txBody>
          <a:bodyPr/>
          <a:lstStyle/>
          <a:p>
            <a:endParaRPr lang="en-US" b="1" dirty="0">
              <a:solidFill>
                <a:schemeClr val="tx1">
                  <a:lumMod val="75000"/>
                  <a:lumOff val="25000"/>
                </a:schemeClr>
              </a:solidFill>
            </a:endParaRPr>
          </a:p>
        </p:txBody>
      </p:sp>
      <p:sp>
        <p:nvSpPr>
          <p:cNvPr id="13" name="12 Slayt Numarası Yer Tutucusu"/>
          <p:cNvSpPr>
            <a:spLocks noGrp="1"/>
          </p:cNvSpPr>
          <p:nvPr>
            <p:ph type="sldNum" sz="quarter" idx="12"/>
          </p:nvPr>
        </p:nvSpPr>
        <p:spPr/>
        <p:txBody>
          <a:bodyPr/>
          <a:lstStyle/>
          <a:p>
            <a:fld id="{2F0443AE-4F20-4B40-B91B-135E9B6A23DD}" type="slidenum">
              <a:rPr lang="en-US" smtClean="0"/>
              <a:pPr/>
              <a:t>15</a:t>
            </a:fld>
            <a:endParaRPr lang="en-US"/>
          </a:p>
        </p:txBody>
      </p:sp>
      <p:graphicFrame>
        <p:nvGraphicFramePr>
          <p:cNvPr id="14" name="13 Tablo"/>
          <p:cNvGraphicFramePr>
            <a:graphicFrameLocks noGrp="1"/>
          </p:cNvGraphicFramePr>
          <p:nvPr>
            <p:extLst>
              <p:ext uri="{D42A27DB-BD31-4B8C-83A1-F6EECF244321}">
                <p14:modId xmlns:p14="http://schemas.microsoft.com/office/powerpoint/2010/main" val="2263313948"/>
              </p:ext>
            </p:extLst>
          </p:nvPr>
        </p:nvGraphicFramePr>
        <p:xfrm>
          <a:off x="3374287" y="1077218"/>
          <a:ext cx="5397796" cy="5486400"/>
        </p:xfrm>
        <a:graphic>
          <a:graphicData uri="http://schemas.openxmlformats.org/drawingml/2006/table">
            <a:tbl>
              <a:tblPr firstRow="1" bandRow="1">
                <a:tableStyleId>{BDBED569-4797-4DF1-A0F4-6AAB3CD982D8}</a:tableStyleId>
              </a:tblPr>
              <a:tblGrid>
                <a:gridCol w="5397796"/>
              </a:tblGrid>
              <a:tr h="356269">
                <a:tc>
                  <a:txBody>
                    <a:bodyPr/>
                    <a:lstStyle/>
                    <a:p>
                      <a:r>
                        <a:rPr lang="tr-TR" dirty="0" smtClean="0"/>
                        <a:t>Tıp</a:t>
                      </a:r>
                      <a:endParaRPr lang="tr-TR" dirty="0"/>
                    </a:p>
                  </a:txBody>
                  <a:tcPr/>
                </a:tc>
              </a:tr>
              <a:tr h="356269">
                <a:tc>
                  <a:txBody>
                    <a:bodyPr/>
                    <a:lstStyle/>
                    <a:p>
                      <a:r>
                        <a:rPr lang="tr-TR" dirty="0" smtClean="0"/>
                        <a:t>Beslenme ve Diyetetik</a:t>
                      </a:r>
                      <a:endParaRPr lang="tr-TR" dirty="0"/>
                    </a:p>
                  </a:txBody>
                  <a:tcPr/>
                </a:tc>
              </a:tr>
              <a:tr h="356269">
                <a:tc>
                  <a:txBody>
                    <a:bodyPr/>
                    <a:lstStyle/>
                    <a:p>
                      <a:r>
                        <a:rPr lang="tr-TR" dirty="0" smtClean="0"/>
                        <a:t>Bilgisayar ve Yazılım Mühendisliği</a:t>
                      </a:r>
                      <a:endParaRPr lang="tr-TR" dirty="0"/>
                    </a:p>
                  </a:txBody>
                  <a:tcPr/>
                </a:tc>
              </a:tr>
              <a:tr h="356269">
                <a:tc>
                  <a:txBody>
                    <a:bodyPr/>
                    <a:lstStyle/>
                    <a:p>
                      <a:r>
                        <a:rPr lang="tr-TR" dirty="0" smtClean="0"/>
                        <a:t>Dil ve Konuşma Terapisi</a:t>
                      </a:r>
                      <a:endParaRPr lang="tr-TR" dirty="0"/>
                    </a:p>
                  </a:txBody>
                  <a:tcPr/>
                </a:tc>
              </a:tr>
              <a:tr h="356269">
                <a:tc>
                  <a:txBody>
                    <a:bodyPr/>
                    <a:lstStyle/>
                    <a:p>
                      <a:r>
                        <a:rPr lang="tr-TR" dirty="0" smtClean="0"/>
                        <a:t>Dijital Oyun Tasarımı </a:t>
                      </a:r>
                      <a:endParaRPr lang="tr-TR" dirty="0"/>
                    </a:p>
                  </a:txBody>
                  <a:tcPr/>
                </a:tc>
              </a:tr>
              <a:tr h="356269">
                <a:tc>
                  <a:txBody>
                    <a:bodyPr/>
                    <a:lstStyle/>
                    <a:p>
                      <a:r>
                        <a:rPr lang="tr-TR" dirty="0" smtClean="0"/>
                        <a:t>Diş Hekimliği</a:t>
                      </a:r>
                      <a:endParaRPr lang="tr-TR" dirty="0"/>
                    </a:p>
                  </a:txBody>
                  <a:tcPr/>
                </a:tc>
              </a:tr>
              <a:tr h="356269">
                <a:tc>
                  <a:txBody>
                    <a:bodyPr/>
                    <a:lstStyle/>
                    <a:p>
                      <a:r>
                        <a:rPr lang="tr-TR" dirty="0" smtClean="0"/>
                        <a:t>Eczacılık</a:t>
                      </a:r>
                      <a:endParaRPr lang="tr-TR" dirty="0"/>
                    </a:p>
                  </a:txBody>
                  <a:tcPr/>
                </a:tc>
              </a:tr>
              <a:tr h="356269">
                <a:tc>
                  <a:txBody>
                    <a:bodyPr/>
                    <a:lstStyle/>
                    <a:p>
                      <a:r>
                        <a:rPr lang="tr-TR" dirty="0" err="1" smtClean="0"/>
                        <a:t>Ergoterapi</a:t>
                      </a:r>
                      <a:r>
                        <a:rPr lang="tr-TR" dirty="0" smtClean="0"/>
                        <a:t> (Fakülte, Yüksek kul)</a:t>
                      </a:r>
                      <a:endParaRPr lang="tr-TR" dirty="0"/>
                    </a:p>
                  </a:txBody>
                  <a:tcPr/>
                </a:tc>
              </a:tr>
              <a:tr h="356269">
                <a:tc>
                  <a:txBody>
                    <a:bodyPr/>
                    <a:lstStyle/>
                    <a:p>
                      <a:r>
                        <a:rPr lang="tr-TR" dirty="0" smtClean="0"/>
                        <a:t>Fizyoterapi ve Rehabilitasyon (Fakülte-Yüksek Okul) </a:t>
                      </a:r>
                      <a:endParaRPr lang="tr-TR" dirty="0"/>
                    </a:p>
                  </a:txBody>
                  <a:tcPr/>
                </a:tc>
              </a:tr>
              <a:tr h="356269">
                <a:tc>
                  <a:txBody>
                    <a:bodyPr/>
                    <a:lstStyle/>
                    <a:p>
                      <a:r>
                        <a:rPr lang="tr-TR" dirty="0" smtClean="0"/>
                        <a:t>Genetik ve </a:t>
                      </a:r>
                      <a:r>
                        <a:rPr lang="tr-TR" dirty="0" err="1" smtClean="0"/>
                        <a:t>Biyomühendislik</a:t>
                      </a:r>
                      <a:endParaRPr lang="tr-TR" dirty="0"/>
                    </a:p>
                  </a:txBody>
                  <a:tcPr/>
                </a:tc>
              </a:tr>
              <a:tr h="356269">
                <a:tc>
                  <a:txBody>
                    <a:bodyPr/>
                    <a:lstStyle/>
                    <a:p>
                      <a:r>
                        <a:rPr lang="tr-TR" dirty="0" smtClean="0"/>
                        <a:t>Hemşirelik (Fakülte) </a:t>
                      </a:r>
                      <a:endParaRPr lang="tr-TR" dirty="0"/>
                    </a:p>
                  </a:txBody>
                  <a:tcPr/>
                </a:tc>
              </a:tr>
              <a:tr h="356269">
                <a:tc>
                  <a:txBody>
                    <a:bodyPr/>
                    <a:lstStyle/>
                    <a:p>
                      <a:r>
                        <a:rPr lang="tr-TR" dirty="0" smtClean="0"/>
                        <a:t>İç Mimarlık</a:t>
                      </a:r>
                      <a:endParaRPr lang="tr-TR" dirty="0"/>
                    </a:p>
                  </a:txBody>
                  <a:tcPr/>
                </a:tc>
              </a:tr>
              <a:tr h="356269">
                <a:tc>
                  <a:txBody>
                    <a:bodyPr/>
                    <a:lstStyle/>
                    <a:p>
                      <a:r>
                        <a:rPr lang="tr-TR" dirty="0" smtClean="0"/>
                        <a:t>Kentsel Tasarım ve Peyzaj Mimarlığı</a:t>
                      </a:r>
                      <a:endParaRPr lang="tr-TR" dirty="0"/>
                    </a:p>
                  </a:txBody>
                  <a:tcPr/>
                </a:tc>
              </a:tr>
              <a:tr h="356269">
                <a:tc>
                  <a:txBody>
                    <a:bodyPr/>
                    <a:lstStyle/>
                    <a:p>
                      <a:r>
                        <a:rPr lang="tr-TR" dirty="0" smtClean="0"/>
                        <a:t>Mimarlık</a:t>
                      </a:r>
                      <a:endParaRPr lang="tr-TR" dirty="0"/>
                    </a:p>
                  </a:txBody>
                  <a:tcPr/>
                </a:tc>
              </a:tr>
              <a:tr h="356269">
                <a:tc>
                  <a:txBody>
                    <a:bodyPr/>
                    <a:lstStyle/>
                    <a:p>
                      <a:r>
                        <a:rPr lang="tr-TR" dirty="0" smtClean="0"/>
                        <a:t>Moleküler Biyoloji ve Genetik</a:t>
                      </a:r>
                      <a:endParaRPr lang="tr-TR" dirty="0"/>
                    </a:p>
                  </a:txBody>
                  <a:tcPr/>
                </a:tc>
              </a:tr>
            </a:tbl>
          </a:graphicData>
        </a:graphic>
      </p:graphicFrame>
    </p:spTree>
    <p:extLst>
      <p:ext uri="{BB962C8B-B14F-4D97-AF65-F5344CB8AC3E}">
        <p14:creationId xmlns:p14="http://schemas.microsoft.com/office/powerpoint/2010/main" val="7140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4)">
                                      <p:cBhvr>
                                        <p:cTn id="7" dur="2000"/>
                                        <p:tgtEl>
                                          <p:spTgt spid="28"/>
                                        </p:tgtEl>
                                      </p:cBhvr>
                                    </p:animEffect>
                                  </p:childTnLst>
                                </p:cTn>
                              </p:par>
                            </p:childTnLst>
                          </p:cTn>
                        </p:par>
                        <p:par>
                          <p:cTn id="8" fill="hold">
                            <p:stCondLst>
                              <p:cond delay="2000"/>
                            </p:stCondLst>
                            <p:childTnLst>
                              <p:par>
                                <p:cTn id="9" presetID="5" presetClass="entr" presetSubtype="1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heckerboard(across)">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212652" y="1850066"/>
            <a:ext cx="2870789" cy="3763925"/>
          </a:xfrm>
          <a:prstGeom prst="round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tr-TR"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EŞİT AĞIRLIK</a:t>
            </a:r>
            <a:r>
              <a:rPr lang="tr-TR"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PUAN TÜRÜNDEN ÖĞRECİ ALAN BÖLÜMLER</a:t>
            </a:r>
            <a:endParaRPr lang="en-US" sz="2400" b="1" dirty="0">
              <a:solidFill>
                <a:schemeClr val="tx1">
                  <a:lumMod val="95000"/>
                  <a:lumOff val="5000"/>
                </a:schemeClr>
              </a:solidFill>
            </a:endParaRPr>
          </a:p>
        </p:txBody>
      </p:sp>
      <p:sp>
        <p:nvSpPr>
          <p:cNvPr id="32" name="31 Dikdörtgen"/>
          <p:cNvSpPr/>
          <p:nvPr/>
        </p:nvSpPr>
        <p:spPr>
          <a:xfrm>
            <a:off x="0" y="0"/>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34" name="Rectangle 5"/>
          <p:cNvSpPr/>
          <p:nvPr/>
        </p:nvSpPr>
        <p:spPr>
          <a:xfrm>
            <a:off x="0" y="0"/>
            <a:ext cx="9144000" cy="1015663"/>
          </a:xfrm>
          <a:prstGeom prst="rect">
            <a:avLst/>
          </a:prstGeom>
          <a:solidFill>
            <a:schemeClr val="bg1"/>
          </a:solidFill>
        </p:spPr>
        <p:txBody>
          <a:bodyPr wrap="square">
            <a:spAutoFit/>
          </a:bodyPr>
          <a:lstStyle/>
          <a:p>
            <a:pPr algn="ctr"/>
            <a:r>
              <a:rPr lang="tr-TR" sz="3600" b="1" dirty="0" smtClean="0">
                <a:ln w="1905"/>
                <a:solidFill>
                  <a:schemeClr val="accent4">
                    <a:lumMod val="75000"/>
                  </a:schemeClr>
                </a:solidFill>
                <a:effectLst>
                  <a:innerShdw blurRad="69850" dist="43180" dir="5400000">
                    <a:srgbClr val="000000">
                      <a:alpha val="65000"/>
                    </a:srgbClr>
                  </a:innerShdw>
                </a:effectLst>
              </a:rPr>
              <a:t>EŞİT AĞIRLIK PUANINA GÖRE </a:t>
            </a:r>
          </a:p>
          <a:p>
            <a:pPr algn="ctr"/>
            <a:r>
              <a:rPr lang="tr-T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ÖĞRENCİ ALACAK BÖLÜMLER</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11 Altbilgi Yer Tutucusu"/>
          <p:cNvSpPr>
            <a:spLocks noGrp="1"/>
          </p:cNvSpPr>
          <p:nvPr>
            <p:ph type="ftr" sz="quarter" idx="11"/>
          </p:nvPr>
        </p:nvSpPr>
        <p:spPr>
          <a:xfrm>
            <a:off x="349545" y="6324454"/>
            <a:ext cx="3086100" cy="365125"/>
          </a:xfrm>
        </p:spPr>
        <p:txBody>
          <a:bodyPr/>
          <a:lstStyle/>
          <a:p>
            <a:endParaRPr lang="en-US" b="1" dirty="0">
              <a:solidFill>
                <a:schemeClr val="tx1">
                  <a:lumMod val="75000"/>
                  <a:lumOff val="25000"/>
                </a:schemeClr>
              </a:solidFill>
            </a:endParaRPr>
          </a:p>
        </p:txBody>
      </p:sp>
      <p:sp>
        <p:nvSpPr>
          <p:cNvPr id="13" name="12 Slayt Numarası Yer Tutucusu"/>
          <p:cNvSpPr>
            <a:spLocks noGrp="1"/>
          </p:cNvSpPr>
          <p:nvPr>
            <p:ph type="sldNum" sz="quarter" idx="12"/>
          </p:nvPr>
        </p:nvSpPr>
        <p:spPr>
          <a:xfrm>
            <a:off x="8676167" y="6492875"/>
            <a:ext cx="317648" cy="365125"/>
          </a:xfrm>
        </p:spPr>
        <p:txBody>
          <a:bodyPr/>
          <a:lstStyle/>
          <a:p>
            <a:fld id="{2F0443AE-4F20-4B40-B91B-135E9B6A23DD}" type="slidenum">
              <a:rPr lang="en-US" smtClean="0"/>
              <a:pPr/>
              <a:t>16</a:t>
            </a:fld>
            <a:endParaRPr lang="en-US" dirty="0"/>
          </a:p>
        </p:txBody>
      </p:sp>
      <p:graphicFrame>
        <p:nvGraphicFramePr>
          <p:cNvPr id="14" name="13 Tablo"/>
          <p:cNvGraphicFramePr>
            <a:graphicFrameLocks noGrp="1"/>
          </p:cNvGraphicFramePr>
          <p:nvPr/>
        </p:nvGraphicFramePr>
        <p:xfrm>
          <a:off x="3650511" y="1131186"/>
          <a:ext cx="4983125" cy="5486400"/>
        </p:xfrm>
        <a:graphic>
          <a:graphicData uri="http://schemas.openxmlformats.org/drawingml/2006/table">
            <a:tbl>
              <a:tblPr firstRow="1" bandRow="1">
                <a:tableStyleId>{ED083AE6-46FA-4A59-8FB0-9F97EB10719F}</a:tableStyleId>
              </a:tblPr>
              <a:tblGrid>
                <a:gridCol w="4983125"/>
              </a:tblGrid>
              <a:tr h="354143">
                <a:tc>
                  <a:txBody>
                    <a:bodyPr/>
                    <a:lstStyle/>
                    <a:p>
                      <a:r>
                        <a:rPr lang="tr-TR" b="0" dirty="0" smtClean="0"/>
                        <a:t>Hukuk </a:t>
                      </a:r>
                      <a:endParaRPr lang="tr-TR" b="0" dirty="0"/>
                    </a:p>
                  </a:txBody>
                  <a:tcPr/>
                </a:tc>
              </a:tr>
              <a:tr h="354143">
                <a:tc>
                  <a:txBody>
                    <a:bodyPr/>
                    <a:lstStyle/>
                    <a:p>
                      <a:r>
                        <a:rPr lang="tr-TR" dirty="0" smtClean="0"/>
                        <a:t>Çocuk Gelişimi </a:t>
                      </a:r>
                      <a:endParaRPr lang="tr-TR" dirty="0"/>
                    </a:p>
                  </a:txBody>
                  <a:tcPr/>
                </a:tc>
              </a:tr>
              <a:tr h="354143">
                <a:tc>
                  <a:txBody>
                    <a:bodyPr/>
                    <a:lstStyle/>
                    <a:p>
                      <a:r>
                        <a:rPr lang="tr-TR" dirty="0" smtClean="0"/>
                        <a:t>Sosyal Hizmet </a:t>
                      </a:r>
                      <a:endParaRPr lang="tr-TR" dirty="0"/>
                    </a:p>
                  </a:txBody>
                  <a:tcPr/>
                </a:tc>
              </a:tr>
              <a:tr h="354143">
                <a:tc>
                  <a:txBody>
                    <a:bodyPr/>
                    <a:lstStyle/>
                    <a:p>
                      <a:r>
                        <a:rPr lang="tr-TR" dirty="0" smtClean="0"/>
                        <a:t>Grafik Tasarım</a:t>
                      </a:r>
                      <a:endParaRPr lang="tr-TR" dirty="0"/>
                    </a:p>
                  </a:txBody>
                  <a:tcPr/>
                </a:tc>
              </a:tr>
              <a:tr h="354143">
                <a:tc>
                  <a:txBody>
                    <a:bodyPr/>
                    <a:lstStyle/>
                    <a:p>
                      <a:r>
                        <a:rPr lang="tr-TR" dirty="0" smtClean="0"/>
                        <a:t>Siyaset Bilimi ve Kamu Yönetimi</a:t>
                      </a:r>
                      <a:endParaRPr lang="tr-TR" dirty="0"/>
                    </a:p>
                  </a:txBody>
                  <a:tcPr/>
                </a:tc>
              </a:tr>
              <a:tr h="354143">
                <a:tc>
                  <a:txBody>
                    <a:bodyPr/>
                    <a:lstStyle/>
                    <a:p>
                      <a:r>
                        <a:rPr lang="tr-TR" dirty="0" smtClean="0"/>
                        <a:t>İç Mimarlık ve Çevre Tasarımı</a:t>
                      </a:r>
                      <a:endParaRPr lang="tr-TR" dirty="0"/>
                    </a:p>
                  </a:txBody>
                  <a:tcPr/>
                </a:tc>
              </a:tr>
              <a:tr h="3541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Bankacılık </a:t>
                      </a:r>
                    </a:p>
                  </a:txBody>
                  <a:tcPr/>
                </a:tc>
              </a:tr>
              <a:tr h="354143">
                <a:tc>
                  <a:txBody>
                    <a:bodyPr/>
                    <a:lstStyle/>
                    <a:p>
                      <a:r>
                        <a:rPr lang="tr-TR" dirty="0" smtClean="0"/>
                        <a:t>İktisadi ve İdari Bilimler Programları </a:t>
                      </a:r>
                      <a:endParaRPr lang="tr-TR" dirty="0"/>
                    </a:p>
                  </a:txBody>
                  <a:tcPr/>
                </a:tc>
              </a:tr>
              <a:tr h="354143">
                <a:tc>
                  <a:txBody>
                    <a:bodyPr/>
                    <a:lstStyle/>
                    <a:p>
                      <a:r>
                        <a:rPr lang="tr-TR" dirty="0" smtClean="0"/>
                        <a:t>İşletme</a:t>
                      </a:r>
                      <a:endParaRPr lang="tr-TR" dirty="0"/>
                    </a:p>
                  </a:txBody>
                  <a:tcPr/>
                </a:tc>
              </a:tr>
              <a:tr h="354143">
                <a:tc>
                  <a:txBody>
                    <a:bodyPr/>
                    <a:lstStyle/>
                    <a:p>
                      <a:r>
                        <a:rPr lang="tr-TR" dirty="0" smtClean="0"/>
                        <a:t>Kamu Yönetimi</a:t>
                      </a:r>
                      <a:endParaRPr lang="tr-TR" dirty="0"/>
                    </a:p>
                  </a:txBody>
                  <a:tcPr/>
                </a:tc>
              </a:tr>
              <a:tr h="354143">
                <a:tc>
                  <a:txBody>
                    <a:bodyPr/>
                    <a:lstStyle/>
                    <a:p>
                      <a:r>
                        <a:rPr lang="tr-TR" dirty="0" smtClean="0"/>
                        <a:t>Uluslararası İlişkiler</a:t>
                      </a:r>
                      <a:endParaRPr lang="tr-TR" dirty="0"/>
                    </a:p>
                  </a:txBody>
                  <a:tcPr/>
                </a:tc>
              </a:tr>
              <a:tr h="354143">
                <a:tc>
                  <a:txBody>
                    <a:bodyPr/>
                    <a:lstStyle/>
                    <a:p>
                      <a:r>
                        <a:rPr lang="tr-TR" dirty="0" smtClean="0"/>
                        <a:t>Moda Tasarımı</a:t>
                      </a:r>
                      <a:endParaRPr lang="tr-TR" dirty="0"/>
                    </a:p>
                  </a:txBody>
                  <a:tcPr/>
                </a:tc>
              </a:tr>
              <a:tr h="354143">
                <a:tc>
                  <a:txBody>
                    <a:bodyPr/>
                    <a:lstStyle/>
                    <a:p>
                      <a:r>
                        <a:rPr lang="tr-TR" dirty="0" smtClean="0"/>
                        <a:t>Psikoloji</a:t>
                      </a:r>
                      <a:endParaRPr lang="tr-TR" dirty="0"/>
                    </a:p>
                  </a:txBody>
                  <a:tcPr/>
                </a:tc>
              </a:tr>
              <a:tr h="354143">
                <a:tc>
                  <a:txBody>
                    <a:bodyPr/>
                    <a:lstStyle/>
                    <a:p>
                      <a:r>
                        <a:rPr lang="tr-TR" dirty="0" smtClean="0"/>
                        <a:t>Rehberlik ve Psikolojik Danışmanlık</a:t>
                      </a:r>
                      <a:endParaRPr lang="tr-TR" dirty="0"/>
                    </a:p>
                  </a:txBody>
                  <a:tcPr/>
                </a:tc>
              </a:tr>
              <a:tr h="354143">
                <a:tc>
                  <a:txBody>
                    <a:bodyPr/>
                    <a:lstStyle/>
                    <a:p>
                      <a:r>
                        <a:rPr lang="tr-TR" dirty="0" smtClean="0"/>
                        <a:t>Sınıf Öğretmenliği </a:t>
                      </a:r>
                      <a:endParaRPr lang="tr-TR" dirty="0"/>
                    </a:p>
                  </a:txBody>
                  <a:tcPr/>
                </a:tc>
              </a:tr>
            </a:tbl>
          </a:graphicData>
        </a:graphic>
      </p:graphicFrame>
    </p:spTree>
    <p:extLst>
      <p:ext uri="{BB962C8B-B14F-4D97-AF65-F5344CB8AC3E}">
        <p14:creationId xmlns:p14="http://schemas.microsoft.com/office/powerpoint/2010/main" val="10107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4)">
                                      <p:cBhvr>
                                        <p:cTn id="7" dur="2000"/>
                                        <p:tgtEl>
                                          <p:spTgt spid="28"/>
                                        </p:tgtEl>
                                      </p:cBhvr>
                                    </p:animEffect>
                                  </p:childTnLst>
                                </p:cTn>
                              </p:par>
                            </p:childTnLst>
                          </p:cTn>
                        </p:par>
                        <p:par>
                          <p:cTn id="8" fill="hold">
                            <p:stCondLst>
                              <p:cond delay="2000"/>
                            </p:stCondLst>
                            <p:childTnLst>
                              <p:par>
                                <p:cTn id="9" presetID="5" presetClass="entr" presetSubtype="1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heckerboard(across)">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212652" y="1850066"/>
            <a:ext cx="2870789" cy="376392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SÖZEL</a:t>
            </a:r>
          </a:p>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PUAN TÜRÜNDEN ÖĞRECİ ALAN BÖLÜMLER</a:t>
            </a:r>
            <a:endParaRPr lang="en-US" sz="2400" b="1" dirty="0">
              <a:solidFill>
                <a:schemeClr val="tx1">
                  <a:lumMod val="95000"/>
                  <a:lumOff val="5000"/>
                </a:schemeClr>
              </a:solidFill>
            </a:endParaRPr>
          </a:p>
        </p:txBody>
      </p:sp>
      <p:sp>
        <p:nvSpPr>
          <p:cNvPr id="32" name="31 Dikdörtgen"/>
          <p:cNvSpPr/>
          <p:nvPr/>
        </p:nvSpPr>
        <p:spPr>
          <a:xfrm>
            <a:off x="0" y="-228600"/>
            <a:ext cx="9144000" cy="1220638"/>
          </a:xfrm>
          <a:prstGeom prst="rect">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34" name="Rectangle 5"/>
          <p:cNvSpPr/>
          <p:nvPr/>
        </p:nvSpPr>
        <p:spPr>
          <a:xfrm>
            <a:off x="0" y="0"/>
            <a:ext cx="9143999" cy="1015663"/>
          </a:xfrm>
          <a:prstGeom prst="rect">
            <a:avLst/>
          </a:prstGeom>
        </p:spPr>
        <p:txBody>
          <a:bodyPr wrap="square">
            <a:spAutoFit/>
          </a:bodyPr>
          <a:lstStyle/>
          <a:p>
            <a:pPr algn="ctr"/>
            <a:r>
              <a:rPr lang="tr-TR" sz="3600" b="1" dirty="0" smtClean="0">
                <a:ln w="1905"/>
                <a:solidFill>
                  <a:srgbClr val="FF0000"/>
                </a:solidFill>
                <a:effectLst>
                  <a:innerShdw blurRad="69850" dist="43180" dir="5400000">
                    <a:srgbClr val="000000">
                      <a:alpha val="65000"/>
                    </a:srgbClr>
                  </a:innerShdw>
                </a:effectLst>
              </a:rPr>
              <a:t>SÖZEL PUANA GÖRE </a:t>
            </a:r>
          </a:p>
          <a:p>
            <a:pPr algn="ctr"/>
            <a:r>
              <a:rPr lang="tr-T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ÖĞRENCİ ALACAK BÖLÜMLER</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11 Altbilgi Yer Tutucusu"/>
          <p:cNvSpPr>
            <a:spLocks noGrp="1"/>
          </p:cNvSpPr>
          <p:nvPr>
            <p:ph type="ftr" sz="quarter" idx="11"/>
          </p:nvPr>
        </p:nvSpPr>
        <p:spPr>
          <a:xfrm>
            <a:off x="349545" y="6324454"/>
            <a:ext cx="3086100" cy="365125"/>
          </a:xfrm>
        </p:spPr>
        <p:txBody>
          <a:bodyPr/>
          <a:lstStyle/>
          <a:p>
            <a:endParaRPr lang="en-US" b="1" dirty="0">
              <a:solidFill>
                <a:schemeClr val="tx1">
                  <a:lumMod val="75000"/>
                  <a:lumOff val="25000"/>
                </a:schemeClr>
              </a:solidFill>
            </a:endParaRPr>
          </a:p>
        </p:txBody>
      </p:sp>
      <p:sp>
        <p:nvSpPr>
          <p:cNvPr id="13" name="12 Slayt Numarası Yer Tutucusu"/>
          <p:cNvSpPr>
            <a:spLocks noGrp="1"/>
          </p:cNvSpPr>
          <p:nvPr>
            <p:ph type="sldNum" sz="quarter" idx="12"/>
          </p:nvPr>
        </p:nvSpPr>
        <p:spPr>
          <a:xfrm>
            <a:off x="8676167" y="6492875"/>
            <a:ext cx="317648" cy="365125"/>
          </a:xfrm>
        </p:spPr>
        <p:txBody>
          <a:bodyPr/>
          <a:lstStyle/>
          <a:p>
            <a:fld id="{2F0443AE-4F20-4B40-B91B-135E9B6A23DD}" type="slidenum">
              <a:rPr lang="en-US" smtClean="0"/>
              <a:pPr/>
              <a:t>17</a:t>
            </a:fld>
            <a:endParaRPr lang="en-US" dirty="0"/>
          </a:p>
        </p:txBody>
      </p:sp>
      <p:graphicFrame>
        <p:nvGraphicFramePr>
          <p:cNvPr id="14" name="13 Tablo"/>
          <p:cNvGraphicFramePr>
            <a:graphicFrameLocks noGrp="1"/>
          </p:cNvGraphicFramePr>
          <p:nvPr/>
        </p:nvGraphicFramePr>
        <p:xfrm>
          <a:off x="3650511" y="1131186"/>
          <a:ext cx="4983125" cy="5486400"/>
        </p:xfrm>
        <a:graphic>
          <a:graphicData uri="http://schemas.openxmlformats.org/drawingml/2006/table">
            <a:tbl>
              <a:tblPr firstRow="1" bandRow="1">
                <a:tableStyleId>{BC89EF96-8CEA-46FF-86C4-4CE0E7609802}</a:tableStyleId>
              </a:tblPr>
              <a:tblGrid>
                <a:gridCol w="4983125"/>
              </a:tblGrid>
              <a:tr h="354143">
                <a:tc>
                  <a:txBody>
                    <a:bodyPr/>
                    <a:lstStyle/>
                    <a:p>
                      <a:r>
                        <a:rPr lang="tr-TR" b="0" dirty="0" smtClean="0"/>
                        <a:t>Animasyon ve Oyun Tasarımı</a:t>
                      </a:r>
                      <a:endParaRPr lang="tr-TR" b="0" dirty="0"/>
                    </a:p>
                  </a:txBody>
                  <a:tcPr/>
                </a:tc>
              </a:tr>
              <a:tr h="354143">
                <a:tc>
                  <a:txBody>
                    <a:bodyPr/>
                    <a:lstStyle/>
                    <a:p>
                      <a:r>
                        <a:rPr lang="tr-TR" dirty="0" smtClean="0"/>
                        <a:t>Çizgi Film ve Animasyon </a:t>
                      </a:r>
                      <a:endParaRPr lang="tr-TR" dirty="0"/>
                    </a:p>
                  </a:txBody>
                  <a:tcPr/>
                </a:tc>
              </a:tr>
              <a:tr h="354143">
                <a:tc>
                  <a:txBody>
                    <a:bodyPr/>
                    <a:lstStyle/>
                    <a:p>
                      <a:r>
                        <a:rPr lang="tr-TR" dirty="0" smtClean="0"/>
                        <a:t>Halkla İlişkiler</a:t>
                      </a:r>
                      <a:endParaRPr lang="tr-TR" dirty="0"/>
                    </a:p>
                  </a:txBody>
                  <a:tcPr/>
                </a:tc>
              </a:tr>
              <a:tr h="354143">
                <a:tc>
                  <a:txBody>
                    <a:bodyPr/>
                    <a:lstStyle/>
                    <a:p>
                      <a:r>
                        <a:rPr lang="tr-TR" dirty="0" smtClean="0"/>
                        <a:t>İlahiyat </a:t>
                      </a:r>
                      <a:endParaRPr lang="tr-TR" dirty="0"/>
                    </a:p>
                  </a:txBody>
                  <a:tcPr/>
                </a:tc>
              </a:tr>
              <a:tr h="354143">
                <a:tc>
                  <a:txBody>
                    <a:bodyPr/>
                    <a:lstStyle/>
                    <a:p>
                      <a:r>
                        <a:rPr lang="tr-TR" dirty="0" smtClean="0"/>
                        <a:t>Okul Öncesi Öğretmenliği</a:t>
                      </a:r>
                      <a:endParaRPr lang="tr-TR" dirty="0"/>
                    </a:p>
                  </a:txBody>
                  <a:tcPr/>
                </a:tc>
              </a:tr>
              <a:tr h="354143">
                <a:tc>
                  <a:txBody>
                    <a:bodyPr/>
                    <a:lstStyle/>
                    <a:p>
                      <a:r>
                        <a:rPr lang="tr-TR" dirty="0" smtClean="0"/>
                        <a:t>Özel Eğitim Öğretmenliği</a:t>
                      </a:r>
                      <a:endParaRPr lang="tr-TR" dirty="0"/>
                    </a:p>
                  </a:txBody>
                  <a:tcPr/>
                </a:tc>
              </a:tr>
              <a:tr h="3541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Radyo, Televizyon ve Sinema </a:t>
                      </a:r>
                    </a:p>
                  </a:txBody>
                  <a:tcPr/>
                </a:tc>
              </a:tr>
              <a:tr h="354143">
                <a:tc>
                  <a:txBody>
                    <a:bodyPr/>
                    <a:lstStyle/>
                    <a:p>
                      <a:r>
                        <a:rPr lang="tr-TR" dirty="0" smtClean="0"/>
                        <a:t>Rekreasyon Yönetimi </a:t>
                      </a:r>
                      <a:endParaRPr lang="tr-TR" dirty="0"/>
                    </a:p>
                  </a:txBody>
                  <a:tcPr/>
                </a:tc>
              </a:tr>
              <a:tr h="354143">
                <a:tc>
                  <a:txBody>
                    <a:bodyPr/>
                    <a:lstStyle/>
                    <a:p>
                      <a:r>
                        <a:rPr lang="tr-TR" dirty="0" smtClean="0"/>
                        <a:t>Sinema ve Televizyon</a:t>
                      </a:r>
                      <a:endParaRPr lang="tr-TR" dirty="0"/>
                    </a:p>
                  </a:txBody>
                  <a:tcPr/>
                </a:tc>
              </a:tr>
              <a:tr h="354143">
                <a:tc>
                  <a:txBody>
                    <a:bodyPr/>
                    <a:lstStyle/>
                    <a:p>
                      <a:r>
                        <a:rPr lang="tr-TR" dirty="0" smtClean="0"/>
                        <a:t>Sosyal Bilgiler Öğretmenliği </a:t>
                      </a:r>
                      <a:endParaRPr lang="tr-TR" dirty="0"/>
                    </a:p>
                  </a:txBody>
                  <a:tcPr/>
                </a:tc>
              </a:tr>
              <a:tr h="354143">
                <a:tc>
                  <a:txBody>
                    <a:bodyPr/>
                    <a:lstStyle/>
                    <a:p>
                      <a:r>
                        <a:rPr lang="tr-TR" dirty="0" smtClean="0"/>
                        <a:t>Türkçe Öğretmenliği</a:t>
                      </a:r>
                      <a:endParaRPr lang="tr-TR" dirty="0"/>
                    </a:p>
                  </a:txBody>
                  <a:tcPr/>
                </a:tc>
              </a:tr>
              <a:tr h="354143">
                <a:tc>
                  <a:txBody>
                    <a:bodyPr/>
                    <a:lstStyle/>
                    <a:p>
                      <a:r>
                        <a:rPr lang="tr-TR" dirty="0" smtClean="0"/>
                        <a:t>Tarih Öğretmenliği</a:t>
                      </a:r>
                      <a:endParaRPr lang="tr-TR" dirty="0"/>
                    </a:p>
                  </a:txBody>
                  <a:tcPr/>
                </a:tc>
              </a:tr>
              <a:tr h="354143">
                <a:tc>
                  <a:txBody>
                    <a:bodyPr/>
                    <a:lstStyle/>
                    <a:p>
                      <a:r>
                        <a:rPr lang="tr-TR" dirty="0" smtClean="0"/>
                        <a:t>Medya ve İletişim </a:t>
                      </a:r>
                      <a:endParaRPr lang="tr-TR" dirty="0"/>
                    </a:p>
                  </a:txBody>
                  <a:tcPr/>
                </a:tc>
              </a:tr>
              <a:tr h="354143">
                <a:tc>
                  <a:txBody>
                    <a:bodyPr/>
                    <a:lstStyle/>
                    <a:p>
                      <a:r>
                        <a:rPr lang="tr-TR" dirty="0" smtClean="0"/>
                        <a:t>İslam ve Din Bilimleri</a:t>
                      </a:r>
                      <a:endParaRPr lang="tr-TR" dirty="0"/>
                    </a:p>
                  </a:txBody>
                  <a:tcPr/>
                </a:tc>
              </a:tr>
              <a:tr h="354143">
                <a:tc>
                  <a:txBody>
                    <a:bodyPr/>
                    <a:lstStyle/>
                    <a:p>
                      <a:r>
                        <a:rPr lang="tr-TR" dirty="0" smtClean="0"/>
                        <a:t>Gastronomi ve Mutfak Sanatları</a:t>
                      </a:r>
                      <a:endParaRPr lang="tr-TR" dirty="0"/>
                    </a:p>
                  </a:txBody>
                  <a:tcPr/>
                </a:tc>
              </a:tr>
            </a:tbl>
          </a:graphicData>
        </a:graphic>
      </p:graphicFrame>
    </p:spTree>
    <p:extLst>
      <p:ext uri="{BB962C8B-B14F-4D97-AF65-F5344CB8AC3E}">
        <p14:creationId xmlns:p14="http://schemas.microsoft.com/office/powerpoint/2010/main" val="377921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4)">
                                      <p:cBhvr>
                                        <p:cTn id="7" dur="2000"/>
                                        <p:tgtEl>
                                          <p:spTgt spid="28"/>
                                        </p:tgtEl>
                                      </p:cBhvr>
                                    </p:animEffect>
                                  </p:childTnLst>
                                </p:cTn>
                              </p:par>
                            </p:childTnLst>
                          </p:cTn>
                        </p:par>
                        <p:par>
                          <p:cTn id="8" fill="hold">
                            <p:stCondLst>
                              <p:cond delay="2000"/>
                            </p:stCondLst>
                            <p:childTnLst>
                              <p:par>
                                <p:cTn id="9" presetID="5" presetClass="entr" presetSubtype="1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heckerboard(across)">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417681"/>
            <a:ext cx="9144000" cy="461665"/>
          </a:xfrm>
          <a:prstGeom prst="rect">
            <a:avLst/>
          </a:prstGeom>
          <a:noFill/>
        </p:spPr>
        <p:txBody>
          <a:bodyPr wrap="square" rtlCol="0">
            <a:spAutoFit/>
          </a:bodyPr>
          <a:lstStyle/>
          <a:p>
            <a:pPr algn="ctr"/>
            <a:endParaRPr lang="en-US" sz="2400" dirty="0">
              <a:solidFill>
                <a:schemeClr val="tx2">
                  <a:lumMod val="50000"/>
                </a:schemeClr>
              </a:solidFill>
              <a:latin typeface="Bebas Neue" panose="020B0606020202050201" pitchFamily="34" charset="0"/>
            </a:endParaRPr>
          </a:p>
        </p:txBody>
      </p:sp>
      <p:grpSp>
        <p:nvGrpSpPr>
          <p:cNvPr id="34" name="33 Grup"/>
          <p:cNvGrpSpPr/>
          <p:nvPr/>
        </p:nvGrpSpPr>
        <p:grpSpPr>
          <a:xfrm>
            <a:off x="5836167" y="1510014"/>
            <a:ext cx="3084548" cy="1172494"/>
            <a:chOff x="5814902" y="1945960"/>
            <a:chExt cx="3084548" cy="1172494"/>
          </a:xfrm>
        </p:grpSpPr>
        <p:sp>
          <p:nvSpPr>
            <p:cNvPr id="7" name="Rectangle 6"/>
            <p:cNvSpPr/>
            <p:nvPr/>
          </p:nvSpPr>
          <p:spPr>
            <a:xfrm>
              <a:off x="5881720" y="2287457"/>
              <a:ext cx="2171255" cy="830997"/>
            </a:xfrm>
            <a:prstGeom prst="rect">
              <a:avLst/>
            </a:prstGeom>
          </p:spPr>
          <p:txBody>
            <a:bodyPr wrap="square">
              <a:spAutoFit/>
            </a:bodyPr>
            <a:lstStyle/>
            <a:p>
              <a:pPr algn="ctr"/>
              <a:r>
                <a:rPr lang="tr-TR" sz="1200" b="1" dirty="0" smtClean="0">
                  <a:solidFill>
                    <a:schemeClr val="tx2">
                      <a:lumMod val="50000"/>
                    </a:schemeClr>
                  </a:solidFill>
                </a:rPr>
                <a:t>TYT  puanından 200 puan ve üzeri alanlar, isterlerse   puanlarını bir sonraki yıl kullanabilecekler.</a:t>
              </a:r>
              <a:endParaRPr lang="en-US" sz="1200" b="1" dirty="0">
                <a:solidFill>
                  <a:schemeClr val="tx2">
                    <a:lumMod val="50000"/>
                  </a:schemeClr>
                </a:solidFill>
              </a:endParaRPr>
            </a:p>
          </p:txBody>
        </p:sp>
        <p:sp>
          <p:nvSpPr>
            <p:cNvPr id="8" name="TextBox 7"/>
            <p:cNvSpPr txBox="1"/>
            <p:nvPr/>
          </p:nvSpPr>
          <p:spPr>
            <a:xfrm>
              <a:off x="5814902" y="1945960"/>
              <a:ext cx="2171255" cy="369332"/>
            </a:xfrm>
            <a:prstGeom prst="rect">
              <a:avLst/>
            </a:prstGeom>
            <a:noFill/>
          </p:spPr>
          <p:txBody>
            <a:bodyPr wrap="square" rtlCol="0">
              <a:spAutoFit/>
            </a:bodyPr>
            <a:lstStyle/>
            <a:p>
              <a:pPr algn="ctr"/>
              <a:r>
                <a:rPr lang="tr-TR" dirty="0" smtClean="0">
                  <a:solidFill>
                    <a:schemeClr val="accent1"/>
                  </a:solidFill>
                  <a:latin typeface="Bebas Neue" panose="020B0606020202050201" pitchFamily="34" charset="0"/>
                </a:rPr>
                <a:t>Bir sonraki yıl</a:t>
              </a:r>
              <a:endParaRPr lang="en-US" dirty="0">
                <a:solidFill>
                  <a:schemeClr val="accent1"/>
                </a:solidFill>
                <a:latin typeface="Bebas Neue" panose="020B0606020202050201" pitchFamily="34" charset="0"/>
              </a:endParaRPr>
            </a:p>
          </p:txBody>
        </p:sp>
        <p:sp>
          <p:nvSpPr>
            <p:cNvPr id="9" name="Oval 8"/>
            <p:cNvSpPr/>
            <p:nvPr/>
          </p:nvSpPr>
          <p:spPr>
            <a:xfrm>
              <a:off x="8193139" y="2324212"/>
              <a:ext cx="706311" cy="7063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t>200</a:t>
              </a:r>
              <a:endParaRPr lang="en-US" sz="1600" b="1" dirty="0"/>
            </a:p>
          </p:txBody>
        </p:sp>
      </p:grpSp>
      <p:grpSp>
        <p:nvGrpSpPr>
          <p:cNvPr id="31" name="30 Grup"/>
          <p:cNvGrpSpPr/>
          <p:nvPr/>
        </p:nvGrpSpPr>
        <p:grpSpPr>
          <a:xfrm>
            <a:off x="4217985" y="4828997"/>
            <a:ext cx="3128867" cy="1384561"/>
            <a:chOff x="3792928" y="4446209"/>
            <a:chExt cx="3128867" cy="1384561"/>
          </a:xfrm>
        </p:grpSpPr>
        <p:sp>
          <p:nvSpPr>
            <p:cNvPr id="13" name="Rectangle 12"/>
            <p:cNvSpPr/>
            <p:nvPr/>
          </p:nvSpPr>
          <p:spPr>
            <a:xfrm>
              <a:off x="3803561" y="4815107"/>
              <a:ext cx="2171255" cy="1015663"/>
            </a:xfrm>
            <a:prstGeom prst="rect">
              <a:avLst/>
            </a:prstGeom>
          </p:spPr>
          <p:txBody>
            <a:bodyPr wrap="square">
              <a:spAutoFit/>
            </a:bodyPr>
            <a:lstStyle/>
            <a:p>
              <a:pPr algn="ctr"/>
              <a:r>
                <a:rPr lang="tr-TR" sz="1200" b="1" dirty="0" smtClean="0">
                  <a:solidFill>
                    <a:schemeClr val="tx2">
                      <a:lumMod val="50000"/>
                    </a:schemeClr>
                  </a:solidFill>
                </a:rPr>
                <a:t>TYT testinden 150 puan ve üzeri alanlar 2. oturum (Alan Yeterlilik Testi) sınavına girme ve meslek yüksek okullarını tercih etme hakkı elde edecek. </a:t>
              </a:r>
              <a:endParaRPr lang="en-US" sz="1200" b="1" dirty="0">
                <a:solidFill>
                  <a:schemeClr val="tx2">
                    <a:lumMod val="50000"/>
                  </a:schemeClr>
                </a:solidFill>
              </a:endParaRPr>
            </a:p>
          </p:txBody>
        </p:sp>
        <p:sp>
          <p:nvSpPr>
            <p:cNvPr id="14" name="TextBox 13"/>
            <p:cNvSpPr txBox="1"/>
            <p:nvPr/>
          </p:nvSpPr>
          <p:spPr>
            <a:xfrm>
              <a:off x="3792928" y="4446209"/>
              <a:ext cx="2171255" cy="369332"/>
            </a:xfrm>
            <a:prstGeom prst="rect">
              <a:avLst/>
            </a:prstGeom>
            <a:noFill/>
          </p:spPr>
          <p:txBody>
            <a:bodyPr wrap="square" rtlCol="0">
              <a:spAutoFit/>
            </a:bodyPr>
            <a:lstStyle/>
            <a:p>
              <a:pPr algn="r"/>
              <a:r>
                <a:rPr lang="tr-TR" dirty="0" smtClean="0">
                  <a:solidFill>
                    <a:schemeClr val="accent3">
                      <a:lumMod val="75000"/>
                    </a:schemeClr>
                  </a:solidFill>
                  <a:latin typeface="Bebas Neue" panose="020B0606020202050201" pitchFamily="34" charset="0"/>
                </a:rPr>
                <a:t>Meslek Yüksek Okulu</a:t>
              </a:r>
              <a:endParaRPr lang="en-US" dirty="0">
                <a:solidFill>
                  <a:schemeClr val="accent3">
                    <a:lumMod val="75000"/>
                  </a:schemeClr>
                </a:solidFill>
                <a:latin typeface="Bebas Neue" panose="020B0606020202050201" pitchFamily="34" charset="0"/>
              </a:endParaRPr>
            </a:p>
          </p:txBody>
        </p:sp>
        <p:sp>
          <p:nvSpPr>
            <p:cNvPr id="15" name="Oval 14"/>
            <p:cNvSpPr/>
            <p:nvPr/>
          </p:nvSpPr>
          <p:spPr>
            <a:xfrm>
              <a:off x="6189408" y="4809340"/>
              <a:ext cx="732387" cy="7195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t>150</a:t>
              </a:r>
              <a:endParaRPr lang="en-US" sz="1600" b="1" dirty="0"/>
            </a:p>
          </p:txBody>
        </p:sp>
      </p:grpSp>
      <p:grpSp>
        <p:nvGrpSpPr>
          <p:cNvPr id="25" name="24 Grup"/>
          <p:cNvGrpSpPr/>
          <p:nvPr/>
        </p:nvGrpSpPr>
        <p:grpSpPr>
          <a:xfrm>
            <a:off x="169549" y="1798118"/>
            <a:ext cx="5794634" cy="764951"/>
            <a:chOff x="0" y="2325809"/>
            <a:chExt cx="5794634" cy="764951"/>
          </a:xfrm>
        </p:grpSpPr>
        <p:sp>
          <p:nvSpPr>
            <p:cNvPr id="19" name="Can 18"/>
            <p:cNvSpPr/>
            <p:nvPr/>
          </p:nvSpPr>
          <p:spPr>
            <a:xfrm rot="5400000">
              <a:off x="2514841" y="-189032"/>
              <a:ext cx="764951" cy="5794634"/>
            </a:xfrm>
            <a:prstGeom prst="can">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TextBox 21"/>
            <p:cNvSpPr txBox="1"/>
            <p:nvPr/>
          </p:nvSpPr>
          <p:spPr>
            <a:xfrm>
              <a:off x="243463" y="2370366"/>
              <a:ext cx="4667027" cy="646331"/>
            </a:xfrm>
            <a:prstGeom prst="rect">
              <a:avLst/>
            </a:prstGeom>
            <a:noFill/>
          </p:spPr>
          <p:txBody>
            <a:bodyPr wrap="square" rtlCol="0">
              <a:spAutoFit/>
            </a:bodyPr>
            <a:lstStyle/>
            <a:p>
              <a:r>
                <a:rPr lang="tr-TR" sz="3600" b="1" dirty="0" smtClean="0">
                  <a:solidFill>
                    <a:schemeClr val="bg1"/>
                  </a:solidFill>
                  <a:latin typeface="Arial Black" pitchFamily="34" charset="0"/>
                </a:rPr>
                <a:t>200</a:t>
              </a:r>
              <a:r>
                <a:rPr lang="tr-TR" sz="3200" b="1" dirty="0" smtClean="0">
                  <a:solidFill>
                    <a:schemeClr val="bg1"/>
                  </a:solidFill>
                  <a:latin typeface="Arial Black" pitchFamily="34" charset="0"/>
                </a:rPr>
                <a:t> </a:t>
              </a:r>
              <a:r>
                <a:rPr lang="tr-TR" dirty="0" smtClean="0">
                  <a:solidFill>
                    <a:schemeClr val="bg1"/>
                  </a:solidFill>
                  <a:latin typeface="Arial Black" pitchFamily="34" charset="0"/>
                </a:rPr>
                <a:t>PUAN ÜZERİ ALANLAR</a:t>
              </a:r>
              <a:endParaRPr lang="en-US" dirty="0">
                <a:solidFill>
                  <a:schemeClr val="bg1"/>
                </a:solidFill>
                <a:latin typeface="Arial Black" pitchFamily="34" charset="0"/>
              </a:endParaRPr>
            </a:p>
          </p:txBody>
        </p:sp>
      </p:grpSp>
      <p:grpSp>
        <p:nvGrpSpPr>
          <p:cNvPr id="33" name="32 Grup"/>
          <p:cNvGrpSpPr/>
          <p:nvPr/>
        </p:nvGrpSpPr>
        <p:grpSpPr>
          <a:xfrm>
            <a:off x="4850427" y="3030339"/>
            <a:ext cx="3156995" cy="1422668"/>
            <a:chOff x="4668567" y="3045135"/>
            <a:chExt cx="3156995" cy="1422668"/>
          </a:xfrm>
        </p:grpSpPr>
        <p:sp>
          <p:nvSpPr>
            <p:cNvPr id="10" name="Rectangle 9"/>
            <p:cNvSpPr/>
            <p:nvPr/>
          </p:nvSpPr>
          <p:spPr>
            <a:xfrm>
              <a:off x="4934157" y="3452140"/>
              <a:ext cx="2171255" cy="1015663"/>
            </a:xfrm>
            <a:prstGeom prst="rect">
              <a:avLst/>
            </a:prstGeom>
          </p:spPr>
          <p:txBody>
            <a:bodyPr wrap="square">
              <a:spAutoFit/>
            </a:bodyPr>
            <a:lstStyle/>
            <a:p>
              <a:pPr algn="ctr"/>
              <a:r>
                <a:rPr lang="tr-TR" sz="1200" b="1" dirty="0" smtClean="0">
                  <a:solidFill>
                    <a:schemeClr val="tx2">
                      <a:lumMod val="50000"/>
                    </a:schemeClr>
                  </a:solidFill>
                </a:rPr>
                <a:t>Sözel, Sayısal, Eşit Ağırlık ve Dil puan türlerinde 180 puan ve üzeri alanlar Lisans programlarını tercih edebilecekler.</a:t>
              </a:r>
              <a:r>
                <a:rPr lang="en-US" sz="1200" b="1" dirty="0" smtClean="0">
                  <a:solidFill>
                    <a:schemeClr val="tx2">
                      <a:lumMod val="50000"/>
                    </a:schemeClr>
                  </a:solidFill>
                </a:rPr>
                <a:t>.</a:t>
              </a:r>
              <a:endParaRPr lang="en-US" sz="1200" b="1" dirty="0">
                <a:solidFill>
                  <a:schemeClr val="tx2">
                    <a:lumMod val="50000"/>
                  </a:schemeClr>
                </a:solidFill>
              </a:endParaRPr>
            </a:p>
          </p:txBody>
        </p:sp>
        <p:sp>
          <p:nvSpPr>
            <p:cNvPr id="11" name="TextBox 10"/>
            <p:cNvSpPr txBox="1"/>
            <p:nvPr/>
          </p:nvSpPr>
          <p:spPr>
            <a:xfrm>
              <a:off x="4668567" y="3045135"/>
              <a:ext cx="2504520" cy="369332"/>
            </a:xfrm>
            <a:prstGeom prst="rect">
              <a:avLst/>
            </a:prstGeom>
            <a:noFill/>
          </p:spPr>
          <p:txBody>
            <a:bodyPr wrap="square" rtlCol="0">
              <a:spAutoFit/>
            </a:bodyPr>
            <a:lstStyle/>
            <a:p>
              <a:pPr algn="ctr"/>
              <a:r>
                <a:rPr lang="tr-TR" dirty="0" smtClean="0">
                  <a:solidFill>
                    <a:schemeClr val="accent2">
                      <a:lumMod val="75000"/>
                    </a:schemeClr>
                  </a:solidFill>
                  <a:latin typeface="Bebas Neue" panose="020B0606020202050201" pitchFamily="34" charset="0"/>
                </a:rPr>
                <a:t>LİSANS PROGRAMLARI</a:t>
              </a:r>
              <a:endParaRPr lang="en-US" dirty="0">
                <a:solidFill>
                  <a:schemeClr val="accent2">
                    <a:lumMod val="75000"/>
                  </a:schemeClr>
                </a:solidFill>
                <a:latin typeface="Bebas Neue" panose="020B0606020202050201" pitchFamily="34" charset="0"/>
              </a:endParaRPr>
            </a:p>
          </p:txBody>
        </p:sp>
        <p:sp>
          <p:nvSpPr>
            <p:cNvPr id="12" name="Oval 11"/>
            <p:cNvSpPr/>
            <p:nvPr/>
          </p:nvSpPr>
          <p:spPr>
            <a:xfrm>
              <a:off x="7171149" y="3414467"/>
              <a:ext cx="654413" cy="6544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t>180</a:t>
              </a:r>
              <a:endParaRPr lang="en-US" sz="1400" b="1" dirty="0"/>
            </a:p>
          </p:txBody>
        </p:sp>
      </p:grpSp>
      <p:grpSp>
        <p:nvGrpSpPr>
          <p:cNvPr id="26" name="25 Grup"/>
          <p:cNvGrpSpPr/>
          <p:nvPr/>
        </p:nvGrpSpPr>
        <p:grpSpPr>
          <a:xfrm>
            <a:off x="133557" y="3535736"/>
            <a:ext cx="4800600" cy="767204"/>
            <a:chOff x="133557" y="3323076"/>
            <a:chExt cx="4800600" cy="767204"/>
          </a:xfrm>
          <a:solidFill>
            <a:srgbClr val="FFC000"/>
          </a:solidFill>
        </p:grpSpPr>
        <p:sp>
          <p:nvSpPr>
            <p:cNvPr id="20" name="Can 19"/>
            <p:cNvSpPr/>
            <p:nvPr/>
          </p:nvSpPr>
          <p:spPr>
            <a:xfrm rot="5400000">
              <a:off x="2151381" y="1307505"/>
              <a:ext cx="764951" cy="4800600"/>
            </a:xfrm>
            <a:prstGeom prst="ca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extBox 22"/>
            <p:cNvSpPr txBox="1"/>
            <p:nvPr/>
          </p:nvSpPr>
          <p:spPr>
            <a:xfrm>
              <a:off x="190723" y="3323076"/>
              <a:ext cx="4200302" cy="646331"/>
            </a:xfrm>
            <a:prstGeom prst="rect">
              <a:avLst/>
            </a:prstGeom>
            <a:grpFill/>
          </p:spPr>
          <p:txBody>
            <a:bodyPr wrap="square" rtlCol="0">
              <a:spAutoFit/>
            </a:bodyPr>
            <a:lstStyle/>
            <a:p>
              <a:r>
                <a:rPr lang="tr-TR" sz="3600" dirty="0" smtClean="0">
                  <a:solidFill>
                    <a:schemeClr val="bg1"/>
                  </a:solidFill>
                  <a:latin typeface="Arial Black" pitchFamily="34" charset="0"/>
                </a:rPr>
                <a:t>180</a:t>
              </a:r>
              <a:r>
                <a:rPr lang="tr-TR" dirty="0" smtClean="0">
                  <a:solidFill>
                    <a:schemeClr val="bg1"/>
                  </a:solidFill>
                  <a:latin typeface="Arial Black" pitchFamily="34" charset="0"/>
                </a:rPr>
                <a:t> PUAN ÜZERİ ALANLAR</a:t>
              </a:r>
              <a:endParaRPr lang="en-US" dirty="0">
                <a:solidFill>
                  <a:schemeClr val="bg1"/>
                </a:solidFill>
                <a:latin typeface="Arial Black" pitchFamily="34" charset="0"/>
              </a:endParaRPr>
            </a:p>
          </p:txBody>
        </p:sp>
      </p:grpSp>
      <p:grpSp>
        <p:nvGrpSpPr>
          <p:cNvPr id="27" name="26 Grup"/>
          <p:cNvGrpSpPr/>
          <p:nvPr/>
        </p:nvGrpSpPr>
        <p:grpSpPr>
          <a:xfrm>
            <a:off x="96568" y="5169450"/>
            <a:ext cx="4571999" cy="764951"/>
            <a:chOff x="0" y="4324849"/>
            <a:chExt cx="4429125" cy="764951"/>
          </a:xfrm>
        </p:grpSpPr>
        <p:sp>
          <p:nvSpPr>
            <p:cNvPr id="21" name="Can 20"/>
            <p:cNvSpPr/>
            <p:nvPr/>
          </p:nvSpPr>
          <p:spPr>
            <a:xfrm rot="5400000">
              <a:off x="1468096" y="2856753"/>
              <a:ext cx="764951" cy="3701143"/>
            </a:xfrm>
            <a:prstGeom prst="ca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extBox 23"/>
            <p:cNvSpPr txBox="1"/>
            <p:nvPr/>
          </p:nvSpPr>
          <p:spPr>
            <a:xfrm>
              <a:off x="0" y="4339742"/>
              <a:ext cx="4429125" cy="646331"/>
            </a:xfrm>
            <a:prstGeom prst="rect">
              <a:avLst/>
            </a:prstGeom>
            <a:noFill/>
          </p:spPr>
          <p:txBody>
            <a:bodyPr wrap="square" rtlCol="0">
              <a:spAutoFit/>
            </a:bodyPr>
            <a:lstStyle/>
            <a:p>
              <a:r>
                <a:rPr lang="tr-TR" sz="3600" b="1" dirty="0" smtClean="0">
                  <a:solidFill>
                    <a:schemeClr val="bg1"/>
                  </a:solidFill>
                  <a:latin typeface="Arial Black" pitchFamily="34" charset="0"/>
                </a:rPr>
                <a:t>150</a:t>
              </a:r>
              <a:r>
                <a:rPr lang="tr-TR" sz="2800" b="1" dirty="0" smtClean="0">
                  <a:solidFill>
                    <a:schemeClr val="bg1"/>
                  </a:solidFill>
                  <a:latin typeface="Arial Black" pitchFamily="34" charset="0"/>
                </a:rPr>
                <a:t> </a:t>
              </a:r>
              <a:r>
                <a:rPr lang="tr-TR" sz="1400" dirty="0" smtClean="0">
                  <a:solidFill>
                    <a:schemeClr val="bg1"/>
                  </a:solidFill>
                  <a:latin typeface="Arial Black" pitchFamily="34" charset="0"/>
                </a:rPr>
                <a:t>PUAN ÜZERİ ALANLAR</a:t>
              </a:r>
              <a:endParaRPr lang="en-US" sz="1400" dirty="0">
                <a:solidFill>
                  <a:schemeClr val="bg1"/>
                </a:solidFill>
                <a:latin typeface="Arial Black" pitchFamily="34" charset="0"/>
              </a:endParaRPr>
            </a:p>
          </p:txBody>
        </p:sp>
      </p:grpSp>
      <p:sp>
        <p:nvSpPr>
          <p:cNvPr id="30" name="Rectangle 5"/>
          <p:cNvSpPr/>
          <p:nvPr/>
        </p:nvSpPr>
        <p:spPr>
          <a:xfrm>
            <a:off x="849164" y="140408"/>
            <a:ext cx="6976398" cy="1508105"/>
          </a:xfrm>
          <a:prstGeom prst="rect">
            <a:avLst/>
          </a:prstGeom>
        </p:spPr>
        <p:txBody>
          <a:bodyPr wrap="square">
            <a:spAutoFit/>
          </a:bodyPr>
          <a:lstStyle/>
          <a:p>
            <a:pPr algn="ctr">
              <a:spcBef>
                <a:spcPts val="1200"/>
              </a:spcBef>
              <a:spcAft>
                <a:spcPts val="1200"/>
              </a:spcAft>
            </a:pPr>
            <a:r>
              <a:rPr lang="tr-TR" sz="3600" b="1" dirty="0" smtClean="0">
                <a:ln w="1905"/>
                <a:solidFill>
                  <a:schemeClr val="accent5">
                    <a:lumMod val="75000"/>
                  </a:schemeClr>
                </a:solidFill>
                <a:effectLst>
                  <a:innerShdw blurRad="69850" dist="43180" dir="5400000">
                    <a:srgbClr val="000000">
                      <a:alpha val="65000"/>
                    </a:srgbClr>
                  </a:innerShdw>
                </a:effectLst>
              </a:rPr>
              <a:t>TYT BARAJ PUANLARI</a:t>
            </a:r>
          </a:p>
          <a:p>
            <a:pPr>
              <a:spcBef>
                <a:spcPts val="1200"/>
              </a:spcBef>
              <a:spcAft>
                <a:spcPts val="1200"/>
              </a:spcAft>
            </a:pPr>
            <a:r>
              <a:rPr lang="tr-TR" sz="3600" b="1" dirty="0" smtClean="0">
                <a:ln w="1905"/>
                <a:solidFill>
                  <a:schemeClr val="accent4">
                    <a:lumMod val="75000"/>
                  </a:schemeClr>
                </a:solidFill>
                <a:effectLst>
                  <a:innerShdw blurRad="69850" dist="43180" dir="5400000">
                    <a:srgbClr val="000000">
                      <a:alpha val="65000"/>
                    </a:srgbClr>
                  </a:innerShdw>
                </a:effectLst>
              </a:rPr>
              <a:t>KAÇ PUAN ALMALI ?</a:t>
            </a:r>
            <a:endParaRPr lang="en-US" sz="3600" b="1" dirty="0">
              <a:ln w="1905"/>
              <a:solidFill>
                <a:schemeClr val="accent4">
                  <a:lumMod val="75000"/>
                </a:schemeClr>
              </a:solidFill>
              <a:effectLst>
                <a:innerShdw blurRad="69850" dist="43180" dir="5400000">
                  <a:srgbClr val="000000">
                    <a:alpha val="65000"/>
                  </a:srgbClr>
                </a:innerShdw>
              </a:effectLst>
            </a:endParaRPr>
          </a:p>
        </p:txBody>
      </p:sp>
      <p:sp>
        <p:nvSpPr>
          <p:cNvPr id="32" name="31 Altbilgi Yer Tutucusu"/>
          <p:cNvSpPr>
            <a:spLocks noGrp="1"/>
          </p:cNvSpPr>
          <p:nvPr>
            <p:ph type="ftr" sz="quarter" idx="11"/>
          </p:nvPr>
        </p:nvSpPr>
        <p:spPr/>
        <p:txBody>
          <a:bodyPr/>
          <a:lstStyle/>
          <a:p>
            <a:endParaRPr lang="en-US" b="1" dirty="0"/>
          </a:p>
        </p:txBody>
      </p:sp>
      <p:sp>
        <p:nvSpPr>
          <p:cNvPr id="35" name="34 Slayt Numarası Yer Tutucusu"/>
          <p:cNvSpPr>
            <a:spLocks noGrp="1"/>
          </p:cNvSpPr>
          <p:nvPr>
            <p:ph type="sldNum" sz="quarter" idx="12"/>
          </p:nvPr>
        </p:nvSpPr>
        <p:spPr/>
        <p:txBody>
          <a:bodyPr/>
          <a:lstStyle/>
          <a:p>
            <a:fld id="{2F0443AE-4F20-4B40-B91B-135E9B6A23DD}" type="slidenum">
              <a:rPr lang="en-US" smtClean="0"/>
              <a:pPr/>
              <a:t>18</a:t>
            </a:fld>
            <a:endParaRPr lang="en-US"/>
          </a:p>
        </p:txBody>
      </p:sp>
    </p:spTree>
    <p:extLst>
      <p:ext uri="{BB962C8B-B14F-4D97-AF65-F5344CB8AC3E}">
        <p14:creationId xmlns:p14="http://schemas.microsoft.com/office/powerpoint/2010/main" val="237557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1000"/>
                                        <p:tgtEl>
                                          <p:spTgt spid="31"/>
                                        </p:tgtEl>
                                      </p:cBhvr>
                                    </p:animEffect>
                                    <p:anim calcmode="lin" valueType="num">
                                      <p:cBhvr>
                                        <p:cTn id="14" dur="1000" fill="hold"/>
                                        <p:tgtEl>
                                          <p:spTgt spid="31"/>
                                        </p:tgtEl>
                                        <p:attrNameLst>
                                          <p:attrName>ppt_x</p:attrName>
                                        </p:attrNameLst>
                                      </p:cBhvr>
                                      <p:tavLst>
                                        <p:tav tm="0">
                                          <p:val>
                                            <p:strVal val="#ppt_x"/>
                                          </p:val>
                                        </p:tav>
                                        <p:tav tm="100000">
                                          <p:val>
                                            <p:strVal val="#ppt_x"/>
                                          </p:val>
                                        </p:tav>
                                      </p:tavLst>
                                    </p:anim>
                                    <p:anim calcmode="lin" valueType="num">
                                      <p:cBhvr>
                                        <p:cTn id="1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anim calcmode="lin" valueType="num">
                                      <p:cBhvr>
                                        <p:cTn id="21" dur="1000" fill="hold"/>
                                        <p:tgtEl>
                                          <p:spTgt spid="26"/>
                                        </p:tgtEl>
                                        <p:attrNameLst>
                                          <p:attrName>ppt_x</p:attrName>
                                        </p:attrNameLst>
                                      </p:cBhvr>
                                      <p:tavLst>
                                        <p:tav tm="0">
                                          <p:val>
                                            <p:strVal val="#ppt_x"/>
                                          </p:val>
                                        </p:tav>
                                        <p:tav tm="100000">
                                          <p:val>
                                            <p:strVal val="#ppt_x"/>
                                          </p:val>
                                        </p:tav>
                                      </p:tavLst>
                                    </p:anim>
                                    <p:anim calcmode="lin" valueType="num">
                                      <p:cBhvr>
                                        <p:cTn id="22" dur="1000" fill="hold"/>
                                        <p:tgtEl>
                                          <p:spTgt spid="26"/>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7" presetClass="entr" presetSubtype="0"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1000"/>
                                        <p:tgtEl>
                                          <p:spTgt spid="33"/>
                                        </p:tgtEl>
                                      </p:cBhvr>
                                    </p:animEffect>
                                    <p:anim calcmode="lin" valueType="num">
                                      <p:cBhvr>
                                        <p:cTn id="27" dur="1000" fill="hold"/>
                                        <p:tgtEl>
                                          <p:spTgt spid="33"/>
                                        </p:tgtEl>
                                        <p:attrNameLst>
                                          <p:attrName>ppt_x</p:attrName>
                                        </p:attrNameLst>
                                      </p:cBhvr>
                                      <p:tavLst>
                                        <p:tav tm="0">
                                          <p:val>
                                            <p:strVal val="#ppt_x"/>
                                          </p:val>
                                        </p:tav>
                                        <p:tav tm="100000">
                                          <p:val>
                                            <p:strVal val="#ppt_x"/>
                                          </p:val>
                                        </p:tav>
                                      </p:tavLst>
                                    </p:anim>
                                    <p:anim calcmode="lin" valueType="num">
                                      <p:cBhvr>
                                        <p:cTn id="2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47" presetClass="entr" presetSubtype="0" fill="hold"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1000"/>
                                        <p:tgtEl>
                                          <p:spTgt spid="34"/>
                                        </p:tgtEl>
                                      </p:cBhvr>
                                    </p:animEffect>
                                    <p:anim calcmode="lin" valueType="num">
                                      <p:cBhvr>
                                        <p:cTn id="40" dur="1000" fill="hold"/>
                                        <p:tgtEl>
                                          <p:spTgt spid="34"/>
                                        </p:tgtEl>
                                        <p:attrNameLst>
                                          <p:attrName>ppt_x</p:attrName>
                                        </p:attrNameLst>
                                      </p:cBhvr>
                                      <p:tavLst>
                                        <p:tav tm="0">
                                          <p:val>
                                            <p:strVal val="#ppt_x"/>
                                          </p:val>
                                        </p:tav>
                                        <p:tav tm="100000">
                                          <p:val>
                                            <p:strVal val="#ppt_x"/>
                                          </p:val>
                                        </p:tav>
                                      </p:tavLst>
                                    </p:anim>
                                    <p:anim calcmode="lin" valueType="num">
                                      <p:cBhvr>
                                        <p:cTn id="4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001187" y="134912"/>
            <a:ext cx="5823679" cy="584775"/>
          </a:xfrm>
          <a:prstGeom prst="rect">
            <a:avLst/>
          </a:prstGeom>
          <a:noFill/>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tr-TR" sz="3200" b="1" i="1" dirty="0" smtClean="0">
                <a:ln w="0"/>
                <a:solidFill>
                  <a:schemeClr val="accent6"/>
                </a:solidFill>
                <a:effectLst>
                  <a:outerShdw blurRad="38100" dist="19050" dir="2700000" algn="tl" rotWithShape="0">
                    <a:schemeClr val="dk1">
                      <a:alpha val="40000"/>
                    </a:schemeClr>
                  </a:outerShdw>
                </a:effectLst>
                <a:latin typeface="Arial Black" panose="020B0A04020102020204" pitchFamily="34" charset="0"/>
              </a:rPr>
              <a:t>0,5 NET KURALI NEDİR?</a:t>
            </a:r>
            <a:endParaRPr lang="tr-TR" sz="3200" b="1" i="1" dirty="0">
              <a:ln w="0"/>
              <a:solidFill>
                <a:schemeClr val="accent6"/>
              </a:solidFill>
              <a:effectLst>
                <a:outerShdw blurRad="38100" dist="19050" dir="2700000" algn="tl" rotWithShape="0">
                  <a:schemeClr val="dk1">
                    <a:alpha val="40000"/>
                  </a:schemeClr>
                </a:outerShdw>
              </a:effectLst>
              <a:latin typeface="Arial Black" panose="020B0A04020102020204" pitchFamily="34" charset="0"/>
            </a:endParaRPr>
          </a:p>
        </p:txBody>
      </p:sp>
      <p:pic>
        <p:nvPicPr>
          <p:cNvPr id="12" name="Resim 11"/>
          <p:cNvPicPr>
            <a:picLocks noChangeAspect="1"/>
          </p:cNvPicPr>
          <p:nvPr/>
        </p:nvPicPr>
        <p:blipFill>
          <a:blip r:embed="rId2" cstate="print"/>
          <a:stretch>
            <a:fillRect/>
          </a:stretch>
        </p:blipFill>
        <p:spPr>
          <a:xfrm>
            <a:off x="3378729" y="831426"/>
            <a:ext cx="567214" cy="774292"/>
          </a:xfrm>
          <a:prstGeom prst="rect">
            <a:avLst/>
          </a:prstGeom>
        </p:spPr>
      </p:pic>
      <p:pic>
        <p:nvPicPr>
          <p:cNvPr id="13" name="Resim 12"/>
          <p:cNvPicPr>
            <a:picLocks noChangeAspect="1"/>
          </p:cNvPicPr>
          <p:nvPr/>
        </p:nvPicPr>
        <p:blipFill>
          <a:blip r:embed="rId3" cstate="print"/>
          <a:stretch>
            <a:fillRect/>
          </a:stretch>
        </p:blipFill>
        <p:spPr>
          <a:xfrm>
            <a:off x="4153006" y="1401099"/>
            <a:ext cx="506680" cy="760019"/>
          </a:xfrm>
          <a:prstGeom prst="rect">
            <a:avLst/>
          </a:prstGeom>
        </p:spPr>
      </p:pic>
      <p:pic>
        <p:nvPicPr>
          <p:cNvPr id="14" name="Resim 13"/>
          <p:cNvPicPr>
            <a:picLocks noChangeAspect="1"/>
          </p:cNvPicPr>
          <p:nvPr/>
        </p:nvPicPr>
        <p:blipFill>
          <a:blip r:embed="rId4" cstate="print"/>
          <a:stretch>
            <a:fillRect/>
          </a:stretch>
        </p:blipFill>
        <p:spPr>
          <a:xfrm>
            <a:off x="4959790" y="1971681"/>
            <a:ext cx="480946" cy="745248"/>
          </a:xfrm>
          <a:prstGeom prst="rect">
            <a:avLst/>
          </a:prstGeom>
        </p:spPr>
      </p:pic>
      <p:sp>
        <p:nvSpPr>
          <p:cNvPr id="19" name="Metin kutusu 18"/>
          <p:cNvSpPr txBox="1"/>
          <p:nvPr/>
        </p:nvSpPr>
        <p:spPr>
          <a:xfrm>
            <a:off x="242328" y="2512708"/>
            <a:ext cx="3224772" cy="4093428"/>
          </a:xfrm>
          <a:prstGeom prst="rect">
            <a:avLst/>
          </a:prstGeom>
          <a:solidFill>
            <a:schemeClr val="accent2">
              <a:lumMod val="60000"/>
              <a:lumOff val="40000"/>
              <a:alpha val="46000"/>
            </a:schemeClr>
          </a:solidFill>
        </p:spPr>
        <p:txBody>
          <a:bodyPr wrap="square" rtlCol="0">
            <a:spAutoFit/>
          </a:bodyPr>
          <a:lstStyle/>
          <a:p>
            <a:pPr algn="ctr"/>
            <a:r>
              <a:rPr lang="tr-TR" sz="2000" b="1" dirty="0" smtClean="0"/>
              <a:t>TYT PUAN TÜRÜNDE ADAYLARIN PUANLARININ HESAPLANABİLMESİ İÇİN TÜRKÇE DERSİ VEYA MATEMATİK DERSİNİN HERHANGİ BİRİNDEN 0,5 NET(HAM PUAN) YAPMALARI GEREKMETEDİR.EĞER ADAYLAR 0,5 NET YAPMAZLARSA TYT PUANLARI HESAPLANMAYACAKTIR. </a:t>
            </a:r>
            <a:endParaRPr lang="tr-TR" sz="2000" b="1" dirty="0"/>
          </a:p>
        </p:txBody>
      </p:sp>
      <p:pic>
        <p:nvPicPr>
          <p:cNvPr id="24" name="Resim 23"/>
          <p:cNvPicPr>
            <a:picLocks noChangeAspect="1"/>
          </p:cNvPicPr>
          <p:nvPr/>
        </p:nvPicPr>
        <p:blipFill>
          <a:blip r:embed="rId5" cstate="print"/>
          <a:stretch>
            <a:fillRect/>
          </a:stretch>
        </p:blipFill>
        <p:spPr>
          <a:xfrm rot="16200000">
            <a:off x="995553" y="202154"/>
            <a:ext cx="1416613" cy="2675159"/>
          </a:xfrm>
          <a:prstGeom prst="rect">
            <a:avLst/>
          </a:prstGeom>
        </p:spPr>
      </p:pic>
      <p:sp>
        <p:nvSpPr>
          <p:cNvPr id="25" name="Metin kutusu 24"/>
          <p:cNvSpPr txBox="1"/>
          <p:nvPr/>
        </p:nvSpPr>
        <p:spPr>
          <a:xfrm>
            <a:off x="749276" y="1185790"/>
            <a:ext cx="1444337" cy="707886"/>
          </a:xfrm>
          <a:prstGeom prst="rect">
            <a:avLst/>
          </a:prstGeom>
          <a:noFill/>
        </p:spPr>
        <p:txBody>
          <a:bodyPr wrap="square" rtlCol="0">
            <a:spAutoFit/>
          </a:bodyPr>
          <a:lstStyle/>
          <a:p>
            <a:pPr algn="ctr"/>
            <a:r>
              <a:rPr lang="tr-TR" sz="2000" b="1" dirty="0"/>
              <a:t>TYT 0,5 NET </a:t>
            </a:r>
            <a:r>
              <a:rPr lang="tr-TR" sz="2000" b="1" dirty="0" smtClean="0"/>
              <a:t>KURALI</a:t>
            </a:r>
            <a:endParaRPr lang="tr-TR" sz="2000" b="1" dirty="0"/>
          </a:p>
        </p:txBody>
      </p:sp>
      <p:pic>
        <p:nvPicPr>
          <p:cNvPr id="26" name="Resim 25"/>
          <p:cNvPicPr>
            <a:picLocks noChangeAspect="1"/>
          </p:cNvPicPr>
          <p:nvPr/>
        </p:nvPicPr>
        <p:blipFill>
          <a:blip r:embed="rId6" cstate="print"/>
          <a:stretch>
            <a:fillRect/>
          </a:stretch>
        </p:blipFill>
        <p:spPr>
          <a:xfrm rot="16200000">
            <a:off x="6578792" y="40128"/>
            <a:ext cx="1198307" cy="2721943"/>
          </a:xfrm>
          <a:prstGeom prst="rect">
            <a:avLst/>
          </a:prstGeom>
          <a:noFill/>
        </p:spPr>
      </p:pic>
      <p:sp>
        <p:nvSpPr>
          <p:cNvPr id="27" name="Metin kutusu 26"/>
          <p:cNvSpPr txBox="1"/>
          <p:nvPr/>
        </p:nvSpPr>
        <p:spPr>
          <a:xfrm>
            <a:off x="5659534" y="2353022"/>
            <a:ext cx="3200932" cy="4247317"/>
          </a:xfrm>
          <a:prstGeom prst="rect">
            <a:avLst/>
          </a:prstGeom>
          <a:solidFill>
            <a:schemeClr val="accent1">
              <a:lumMod val="60000"/>
              <a:lumOff val="40000"/>
              <a:alpha val="59000"/>
            </a:schemeClr>
          </a:solidFill>
        </p:spPr>
        <p:txBody>
          <a:bodyPr wrap="square" rtlCol="0">
            <a:spAutoFit/>
          </a:bodyPr>
          <a:lstStyle/>
          <a:p>
            <a:pPr algn="ctr"/>
            <a:r>
              <a:rPr lang="tr-TR" b="1" dirty="0" smtClean="0"/>
              <a:t>AYT PUAN TÜRÜNDE ADAYLARIN PUANLARININ HESAPLANABİLMESİ İÇİN, PUAN GETİREN TESTLERİN HERHANGİ BİRİNDEN 0,5 NET YAPMIŞ OLMALARI GEREKMEKTEDİR. ÖRNEĞİN; SÖZEL PUAN TÜRÜNÜN HESAPLANABİLMESİ İÇİN T.D.EDEBİYATI -SOSYAL-1 TESTİNDEN VEYA SOSYAL-2 TESTİNİN HERHANGİ BİRİNDEN 0,5 NET YAPMIŞ OLMASI GEREKMETEDİR. AKSİN TAKDİRDE ADAYIN AYT PUANI HESAPLANMAYACAKTIR…</a:t>
            </a:r>
            <a:endParaRPr lang="tr-TR" b="1" dirty="0"/>
          </a:p>
        </p:txBody>
      </p:sp>
      <p:sp>
        <p:nvSpPr>
          <p:cNvPr id="29" name="Metin kutusu 28"/>
          <p:cNvSpPr txBox="1"/>
          <p:nvPr/>
        </p:nvSpPr>
        <p:spPr>
          <a:xfrm>
            <a:off x="6610312" y="846285"/>
            <a:ext cx="1299374" cy="1015663"/>
          </a:xfrm>
          <a:prstGeom prst="rect">
            <a:avLst/>
          </a:prstGeom>
          <a:noFill/>
        </p:spPr>
        <p:txBody>
          <a:bodyPr wrap="square" rtlCol="0">
            <a:spAutoFit/>
          </a:bodyPr>
          <a:lstStyle/>
          <a:p>
            <a:pPr algn="ctr"/>
            <a:r>
              <a:rPr lang="tr-TR" sz="2000" b="1" dirty="0" smtClean="0">
                <a:solidFill>
                  <a:schemeClr val="bg1"/>
                </a:solidFill>
              </a:rPr>
              <a:t>AYT 0,5 NET</a:t>
            </a:r>
          </a:p>
          <a:p>
            <a:pPr algn="ctr"/>
            <a:r>
              <a:rPr lang="tr-TR" sz="2000" b="1" dirty="0" smtClean="0">
                <a:solidFill>
                  <a:schemeClr val="bg1"/>
                </a:solidFill>
              </a:rPr>
              <a:t>KURALI</a:t>
            </a:r>
            <a:endParaRPr lang="tr-TR" sz="2000" b="1" dirty="0">
              <a:solidFill>
                <a:schemeClr val="bg1"/>
              </a:solidFill>
            </a:endParaRPr>
          </a:p>
        </p:txBody>
      </p:sp>
      <p:sp>
        <p:nvSpPr>
          <p:cNvPr id="2" name="Metin kutusu 1"/>
          <p:cNvSpPr txBox="1"/>
          <p:nvPr/>
        </p:nvSpPr>
        <p:spPr>
          <a:xfrm>
            <a:off x="3662336" y="2989761"/>
            <a:ext cx="1824064" cy="3139321"/>
          </a:xfrm>
          <a:prstGeom prst="rect">
            <a:avLst/>
          </a:prstGeom>
          <a:solidFill>
            <a:schemeClr val="accent3">
              <a:lumMod val="60000"/>
              <a:lumOff val="40000"/>
              <a:alpha val="58000"/>
            </a:schemeClr>
          </a:solidFill>
        </p:spPr>
        <p:txBody>
          <a:bodyPr wrap="square" rtlCol="0">
            <a:spAutoFit/>
          </a:bodyPr>
          <a:lstStyle/>
          <a:p>
            <a:pPr algn="ctr"/>
            <a:r>
              <a:rPr lang="tr-TR" b="1" dirty="0"/>
              <a:t>TYT TESTİNDE 0,5 NET KURALINA TAKILAN ADAYLAR AYT KISMINDA FULL YAPMIŞ OLSALAR DAHİ AYT PUANLARI HESAPLANMAYACAKTIR. </a:t>
            </a:r>
          </a:p>
        </p:txBody>
      </p:sp>
    </p:spTree>
    <p:extLst>
      <p:ext uri="{BB962C8B-B14F-4D97-AF65-F5344CB8AC3E}">
        <p14:creationId xmlns:p14="http://schemas.microsoft.com/office/powerpoint/2010/main" val="505650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3019" y="873126"/>
            <a:ext cx="7886700" cy="4800843"/>
          </a:xfrm>
        </p:spPr>
        <p:txBody>
          <a:bodyPr>
            <a:normAutofit/>
          </a:bodyPr>
          <a:lstStyle/>
          <a:p>
            <a:pPr algn="ctr">
              <a:lnSpc>
                <a:spcPct val="150000"/>
              </a:lnSpc>
              <a:spcBef>
                <a:spcPts val="1200"/>
              </a:spcBef>
              <a:spcAft>
                <a:spcPts val="1200"/>
              </a:spcAft>
            </a:pPr>
            <a:r>
              <a:rPr lang="tr-TR" b="1" dirty="0"/>
              <a:t>2021-2022 EĞİTİM ÖĞRETİM YILI REHBERLİK ve PSİKOLOJİK DANIŞMA HİZMETLERİ İÇERİK HAZIRLAMA KOMİSYONU</a:t>
            </a:r>
          </a:p>
        </p:txBody>
      </p:sp>
      <p:sp>
        <p:nvSpPr>
          <p:cNvPr id="5" name="Slayt Numarası Yer Tutucusu 4"/>
          <p:cNvSpPr>
            <a:spLocks noGrp="1"/>
          </p:cNvSpPr>
          <p:nvPr>
            <p:ph type="sldNum" sz="quarter" idx="12"/>
          </p:nvPr>
        </p:nvSpPr>
        <p:spPr/>
        <p:txBody>
          <a:bodyPr/>
          <a:lstStyle/>
          <a:p>
            <a:fld id="{2F0443AE-4F20-4B40-B91B-135E9B6A23DD}" type="slidenum">
              <a:rPr lang="en-US" smtClean="0"/>
              <a:pPr/>
              <a:t>2</a:t>
            </a:fld>
            <a:endParaRPr lang="en-US"/>
          </a:p>
        </p:txBody>
      </p:sp>
    </p:spTree>
    <p:extLst>
      <p:ext uri="{BB962C8B-B14F-4D97-AF65-F5344CB8AC3E}">
        <p14:creationId xmlns:p14="http://schemas.microsoft.com/office/powerpoint/2010/main" val="3992716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a:xfrm>
            <a:off x="3365723" y="4416207"/>
            <a:ext cx="2168783" cy="123593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1600" b="1" dirty="0" smtClean="0">
                <a:solidFill>
                  <a:srgbClr val="000000">
                    <a:lumMod val="95000"/>
                    <a:lumOff val="5000"/>
                  </a:srgbClr>
                </a:solidFill>
              </a:rPr>
              <a:t>… </a:t>
            </a:r>
            <a:r>
              <a:rPr lang="tr-TR" sz="1600" b="1" dirty="0">
                <a:solidFill>
                  <a:srgbClr val="000000">
                    <a:lumMod val="95000"/>
                    <a:lumOff val="5000"/>
                  </a:srgbClr>
                </a:solidFill>
              </a:rPr>
              <a:t>HAZİRAN </a:t>
            </a:r>
            <a:r>
              <a:rPr lang="tr-TR" sz="1600" b="1" dirty="0" smtClean="0">
                <a:solidFill>
                  <a:srgbClr val="000000">
                    <a:lumMod val="95000"/>
                    <a:lumOff val="5000"/>
                  </a:srgbClr>
                </a:solidFill>
              </a:rPr>
              <a:t>2022</a:t>
            </a:r>
            <a:endParaRPr lang="tr-TR" sz="1600" b="1" dirty="0">
              <a:solidFill>
                <a:srgbClr val="000000">
                  <a:lumMod val="95000"/>
                  <a:lumOff val="5000"/>
                </a:srgbClr>
              </a:solidFill>
            </a:endParaRPr>
          </a:p>
          <a:p>
            <a:pPr lvl="0" algn="ctr"/>
            <a:r>
              <a:rPr lang="tr-TR" sz="1600" b="1" dirty="0">
                <a:solidFill>
                  <a:srgbClr val="000000">
                    <a:lumMod val="95000"/>
                    <a:lumOff val="5000"/>
                  </a:srgbClr>
                </a:solidFill>
              </a:rPr>
              <a:t>Pazar</a:t>
            </a:r>
            <a:endParaRPr lang="en-US" sz="1600" b="1" dirty="0">
              <a:solidFill>
                <a:srgbClr val="000000">
                  <a:lumMod val="95000"/>
                  <a:lumOff val="5000"/>
                </a:srgbClr>
              </a:solidFill>
            </a:endParaRPr>
          </a:p>
        </p:txBody>
      </p:sp>
      <p:sp>
        <p:nvSpPr>
          <p:cNvPr id="29" name="Rounded Rectangle 28"/>
          <p:cNvSpPr/>
          <p:nvPr/>
        </p:nvSpPr>
        <p:spPr>
          <a:xfrm>
            <a:off x="6270529" y="2680634"/>
            <a:ext cx="2326394" cy="127390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1600" b="1" dirty="0" smtClean="0">
                <a:solidFill>
                  <a:srgbClr val="000000">
                    <a:lumMod val="95000"/>
                    <a:lumOff val="5000"/>
                  </a:srgbClr>
                </a:solidFill>
              </a:rPr>
              <a:t>… </a:t>
            </a:r>
            <a:r>
              <a:rPr lang="tr-TR" sz="1600" b="1" dirty="0">
                <a:solidFill>
                  <a:srgbClr val="000000">
                    <a:lumMod val="95000"/>
                    <a:lumOff val="5000"/>
                  </a:srgbClr>
                </a:solidFill>
              </a:rPr>
              <a:t>HAZİRAN </a:t>
            </a:r>
            <a:r>
              <a:rPr lang="tr-TR" sz="1600" b="1" dirty="0" smtClean="0">
                <a:solidFill>
                  <a:srgbClr val="000000">
                    <a:lumMod val="95000"/>
                    <a:lumOff val="5000"/>
                  </a:srgbClr>
                </a:solidFill>
              </a:rPr>
              <a:t>2022</a:t>
            </a:r>
            <a:endParaRPr lang="tr-TR" sz="1600" b="1" dirty="0">
              <a:solidFill>
                <a:srgbClr val="000000">
                  <a:lumMod val="95000"/>
                  <a:lumOff val="5000"/>
                </a:srgbClr>
              </a:solidFill>
            </a:endParaRPr>
          </a:p>
          <a:p>
            <a:pPr lvl="0" algn="ctr"/>
            <a:r>
              <a:rPr lang="tr-TR" sz="1600" b="1" dirty="0" smtClean="0">
                <a:solidFill>
                  <a:srgbClr val="000000">
                    <a:lumMod val="95000"/>
                    <a:lumOff val="5000"/>
                  </a:srgbClr>
                </a:solidFill>
              </a:rPr>
              <a:t>Pazar</a:t>
            </a:r>
            <a:endParaRPr lang="en-US" sz="1600" b="1" dirty="0">
              <a:solidFill>
                <a:srgbClr val="000000">
                  <a:lumMod val="95000"/>
                  <a:lumOff val="5000"/>
                </a:srgbClr>
              </a:solidFill>
            </a:endParaRPr>
          </a:p>
        </p:txBody>
      </p:sp>
      <p:sp>
        <p:nvSpPr>
          <p:cNvPr id="28" name="Rounded Rectangle 27"/>
          <p:cNvSpPr/>
          <p:nvPr/>
        </p:nvSpPr>
        <p:spPr>
          <a:xfrm>
            <a:off x="508000" y="2718604"/>
            <a:ext cx="2222249" cy="1235938"/>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1600" b="1" dirty="0" smtClean="0">
                <a:solidFill>
                  <a:schemeClr val="tx1">
                    <a:lumMod val="95000"/>
                    <a:lumOff val="5000"/>
                  </a:schemeClr>
                </a:solidFill>
              </a:rPr>
              <a:t>… HAZİRAN 2022</a:t>
            </a:r>
          </a:p>
          <a:p>
            <a:pPr algn="ctr"/>
            <a:r>
              <a:rPr lang="tr-TR" sz="1600" b="1" dirty="0" smtClean="0">
                <a:solidFill>
                  <a:schemeClr val="tx1">
                    <a:lumMod val="95000"/>
                    <a:lumOff val="5000"/>
                  </a:schemeClr>
                </a:solidFill>
              </a:rPr>
              <a:t>Cumartesi</a:t>
            </a:r>
            <a:endParaRPr lang="en-US" sz="1600" b="1" dirty="0">
              <a:solidFill>
                <a:schemeClr val="tx1">
                  <a:lumMod val="95000"/>
                  <a:lumOff val="5000"/>
                </a:schemeClr>
              </a:solidFill>
            </a:endParaRPr>
          </a:p>
        </p:txBody>
      </p:sp>
      <p:sp>
        <p:nvSpPr>
          <p:cNvPr id="22" name="TextBox 21"/>
          <p:cNvSpPr txBox="1"/>
          <p:nvPr/>
        </p:nvSpPr>
        <p:spPr>
          <a:xfrm>
            <a:off x="508000" y="4093041"/>
            <a:ext cx="2222249" cy="923330"/>
          </a:xfrm>
          <a:prstGeom prst="rect">
            <a:avLst/>
          </a:prstGeom>
          <a:noFill/>
        </p:spPr>
        <p:txBody>
          <a:bodyPr wrap="square" rtlCol="0">
            <a:spAutoFit/>
          </a:bodyPr>
          <a:lstStyle/>
          <a:p>
            <a:pPr algn="ctr"/>
            <a:r>
              <a:rPr lang="tr-TR" b="1" dirty="0" smtClean="0">
                <a:solidFill>
                  <a:schemeClr val="tx2">
                    <a:lumMod val="50000"/>
                  </a:schemeClr>
                </a:solidFill>
                <a:latin typeface="Roboto Bk" pitchFamily="2" charset="0"/>
                <a:ea typeface="Roboto Bk" pitchFamily="2" charset="0"/>
              </a:rPr>
              <a:t>TYT</a:t>
            </a:r>
          </a:p>
          <a:p>
            <a:pPr algn="ctr"/>
            <a:r>
              <a:rPr lang="tr-TR" b="1" dirty="0" smtClean="0">
                <a:solidFill>
                  <a:schemeClr val="accent2">
                    <a:lumMod val="75000"/>
                  </a:schemeClr>
                </a:solidFill>
                <a:latin typeface="Roboto Bk" pitchFamily="2" charset="0"/>
                <a:ea typeface="Roboto Bk" pitchFamily="2" charset="0"/>
              </a:rPr>
              <a:t>Temel Yeterlilik Testi</a:t>
            </a:r>
            <a:endParaRPr lang="en-US" b="1" dirty="0">
              <a:solidFill>
                <a:schemeClr val="accent2">
                  <a:lumMod val="75000"/>
                </a:schemeClr>
              </a:solidFill>
              <a:latin typeface="Roboto Bk" pitchFamily="2" charset="0"/>
              <a:ea typeface="Roboto Bk" pitchFamily="2" charset="0"/>
            </a:endParaRPr>
          </a:p>
        </p:txBody>
      </p:sp>
      <p:sp>
        <p:nvSpPr>
          <p:cNvPr id="23" name="TextBox 21"/>
          <p:cNvSpPr txBox="1"/>
          <p:nvPr/>
        </p:nvSpPr>
        <p:spPr>
          <a:xfrm>
            <a:off x="6270529" y="4093041"/>
            <a:ext cx="2326394" cy="646331"/>
          </a:xfrm>
          <a:prstGeom prst="rect">
            <a:avLst/>
          </a:prstGeom>
          <a:noFill/>
        </p:spPr>
        <p:txBody>
          <a:bodyPr wrap="square" rtlCol="0">
            <a:spAutoFit/>
          </a:bodyPr>
          <a:lstStyle/>
          <a:p>
            <a:pPr algn="ctr"/>
            <a:r>
              <a:rPr lang="tr-TR" b="1" dirty="0" smtClean="0">
                <a:solidFill>
                  <a:schemeClr val="tx2">
                    <a:lumMod val="50000"/>
                  </a:schemeClr>
                </a:solidFill>
                <a:latin typeface="Roboto Bk" pitchFamily="2" charset="0"/>
                <a:ea typeface="Roboto Bk" pitchFamily="2" charset="0"/>
              </a:rPr>
              <a:t>AYT</a:t>
            </a:r>
          </a:p>
          <a:p>
            <a:pPr algn="ctr"/>
            <a:r>
              <a:rPr lang="tr-TR" b="1" dirty="0" smtClean="0">
                <a:solidFill>
                  <a:schemeClr val="accent3">
                    <a:lumMod val="75000"/>
                  </a:schemeClr>
                </a:solidFill>
                <a:latin typeface="Roboto Bk" pitchFamily="2" charset="0"/>
                <a:ea typeface="Roboto Bk" pitchFamily="2" charset="0"/>
              </a:rPr>
              <a:t>Alan Yeterlilik Testi</a:t>
            </a:r>
            <a:endParaRPr lang="en-US" b="1" dirty="0">
              <a:solidFill>
                <a:schemeClr val="accent3">
                  <a:lumMod val="75000"/>
                </a:schemeClr>
              </a:solidFill>
              <a:latin typeface="Roboto Bk" pitchFamily="2" charset="0"/>
              <a:ea typeface="Roboto Bk" pitchFamily="2" charset="0"/>
            </a:endParaRPr>
          </a:p>
        </p:txBody>
      </p:sp>
      <p:sp>
        <p:nvSpPr>
          <p:cNvPr id="31" name="TextBox 21"/>
          <p:cNvSpPr txBox="1"/>
          <p:nvPr/>
        </p:nvSpPr>
        <p:spPr>
          <a:xfrm>
            <a:off x="3365723" y="5767708"/>
            <a:ext cx="2113895" cy="646331"/>
          </a:xfrm>
          <a:prstGeom prst="rect">
            <a:avLst/>
          </a:prstGeom>
          <a:noFill/>
        </p:spPr>
        <p:txBody>
          <a:bodyPr wrap="square" rtlCol="0">
            <a:spAutoFit/>
          </a:bodyPr>
          <a:lstStyle/>
          <a:p>
            <a:pPr algn="ctr"/>
            <a:r>
              <a:rPr lang="tr-TR" b="1" dirty="0" smtClean="0">
                <a:solidFill>
                  <a:schemeClr val="tx2">
                    <a:lumMod val="50000"/>
                  </a:schemeClr>
                </a:solidFill>
                <a:latin typeface="Roboto Bk" pitchFamily="2" charset="0"/>
                <a:ea typeface="Roboto Bk" pitchFamily="2" charset="0"/>
              </a:rPr>
              <a:t>Dil</a:t>
            </a:r>
          </a:p>
          <a:p>
            <a:pPr algn="ctr"/>
            <a:r>
              <a:rPr lang="tr-TR" b="1" dirty="0" smtClean="0">
                <a:solidFill>
                  <a:srgbClr val="0070C0"/>
                </a:solidFill>
                <a:latin typeface="Roboto Bk" pitchFamily="2" charset="0"/>
                <a:ea typeface="Roboto Bk" pitchFamily="2" charset="0"/>
              </a:rPr>
              <a:t>Dil Testi</a:t>
            </a:r>
            <a:endParaRPr lang="en-US" b="1" dirty="0">
              <a:solidFill>
                <a:srgbClr val="0070C0"/>
              </a:solidFill>
              <a:latin typeface="Roboto Bk" pitchFamily="2" charset="0"/>
              <a:ea typeface="Roboto Bk" pitchFamily="2" charset="0"/>
            </a:endParaRPr>
          </a:p>
        </p:txBody>
      </p:sp>
      <p:sp>
        <p:nvSpPr>
          <p:cNvPr id="34" name="Rectangle 5"/>
          <p:cNvSpPr/>
          <p:nvPr/>
        </p:nvSpPr>
        <p:spPr>
          <a:xfrm>
            <a:off x="508000" y="1068781"/>
            <a:ext cx="8208499" cy="923330"/>
          </a:xfrm>
          <a:prstGeom prst="rect">
            <a:avLst/>
          </a:prstGeom>
        </p:spPr>
        <p:txBody>
          <a:bodyPr wrap="square">
            <a:spAutoFit/>
          </a:bodyPr>
          <a:lstStyle/>
          <a:p>
            <a:pPr algn="ctr"/>
            <a:r>
              <a:rPr lang="tr-T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SINAV TAKVİMİ</a:t>
            </a:r>
          </a:p>
        </p:txBody>
      </p:sp>
      <p:sp>
        <p:nvSpPr>
          <p:cNvPr id="13" name="12 Slayt Numarası Yer Tutucusu"/>
          <p:cNvSpPr>
            <a:spLocks noGrp="1"/>
          </p:cNvSpPr>
          <p:nvPr>
            <p:ph type="sldNum" sz="quarter" idx="12"/>
          </p:nvPr>
        </p:nvSpPr>
        <p:spPr/>
        <p:txBody>
          <a:bodyPr/>
          <a:lstStyle/>
          <a:p>
            <a:fld id="{2F0443AE-4F20-4B40-B91B-135E9B6A23DD}" type="slidenum">
              <a:rPr lang="en-US" smtClean="0"/>
              <a:pPr/>
              <a:t>20</a:t>
            </a:fld>
            <a:endParaRPr lang="en-US"/>
          </a:p>
        </p:txBody>
      </p:sp>
    </p:spTree>
    <p:extLst>
      <p:ext uri="{BB962C8B-B14F-4D97-AF65-F5344CB8AC3E}">
        <p14:creationId xmlns:p14="http://schemas.microsoft.com/office/powerpoint/2010/main" val="359569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80">
                                          <p:stCondLst>
                                            <p:cond delay="0"/>
                                          </p:stCondLst>
                                        </p:cTn>
                                        <p:tgtEl>
                                          <p:spTgt spid="22"/>
                                        </p:tgtEl>
                                      </p:cBhvr>
                                    </p:animEffect>
                                    <p:anim calcmode="lin" valueType="num">
                                      <p:cBhvr>
                                        <p:cTn id="8"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3" dur="26">
                                          <p:stCondLst>
                                            <p:cond delay="650"/>
                                          </p:stCondLst>
                                        </p:cTn>
                                        <p:tgtEl>
                                          <p:spTgt spid="22"/>
                                        </p:tgtEl>
                                      </p:cBhvr>
                                      <p:to x="100000" y="60000"/>
                                    </p:animScale>
                                    <p:animScale>
                                      <p:cBhvr>
                                        <p:cTn id="14" dur="166" decel="50000">
                                          <p:stCondLst>
                                            <p:cond delay="676"/>
                                          </p:stCondLst>
                                        </p:cTn>
                                        <p:tgtEl>
                                          <p:spTgt spid="22"/>
                                        </p:tgtEl>
                                      </p:cBhvr>
                                      <p:to x="100000" y="100000"/>
                                    </p:animScale>
                                    <p:animScale>
                                      <p:cBhvr>
                                        <p:cTn id="15" dur="26">
                                          <p:stCondLst>
                                            <p:cond delay="1312"/>
                                          </p:stCondLst>
                                        </p:cTn>
                                        <p:tgtEl>
                                          <p:spTgt spid="22"/>
                                        </p:tgtEl>
                                      </p:cBhvr>
                                      <p:to x="100000" y="80000"/>
                                    </p:animScale>
                                    <p:animScale>
                                      <p:cBhvr>
                                        <p:cTn id="16" dur="166" decel="50000">
                                          <p:stCondLst>
                                            <p:cond delay="1338"/>
                                          </p:stCondLst>
                                        </p:cTn>
                                        <p:tgtEl>
                                          <p:spTgt spid="22"/>
                                        </p:tgtEl>
                                      </p:cBhvr>
                                      <p:to x="100000" y="100000"/>
                                    </p:animScale>
                                    <p:animScale>
                                      <p:cBhvr>
                                        <p:cTn id="17" dur="26">
                                          <p:stCondLst>
                                            <p:cond delay="1642"/>
                                          </p:stCondLst>
                                        </p:cTn>
                                        <p:tgtEl>
                                          <p:spTgt spid="22"/>
                                        </p:tgtEl>
                                      </p:cBhvr>
                                      <p:to x="100000" y="90000"/>
                                    </p:animScale>
                                    <p:animScale>
                                      <p:cBhvr>
                                        <p:cTn id="18" dur="166" decel="50000">
                                          <p:stCondLst>
                                            <p:cond delay="1668"/>
                                          </p:stCondLst>
                                        </p:cTn>
                                        <p:tgtEl>
                                          <p:spTgt spid="22"/>
                                        </p:tgtEl>
                                      </p:cBhvr>
                                      <p:to x="100000" y="100000"/>
                                    </p:animScale>
                                    <p:animScale>
                                      <p:cBhvr>
                                        <p:cTn id="19" dur="26">
                                          <p:stCondLst>
                                            <p:cond delay="1808"/>
                                          </p:stCondLst>
                                        </p:cTn>
                                        <p:tgtEl>
                                          <p:spTgt spid="22"/>
                                        </p:tgtEl>
                                      </p:cBhvr>
                                      <p:to x="100000" y="95000"/>
                                    </p:animScale>
                                    <p:animScale>
                                      <p:cBhvr>
                                        <p:cTn id="20" dur="166" decel="50000">
                                          <p:stCondLst>
                                            <p:cond delay="1834"/>
                                          </p:stCondLst>
                                        </p:cTn>
                                        <p:tgtEl>
                                          <p:spTgt spid="22"/>
                                        </p:tgtEl>
                                      </p:cBhvr>
                                      <p:to x="100000" y="100000"/>
                                    </p:animScale>
                                  </p:childTnLst>
                                </p:cTn>
                              </p:par>
                            </p:childTnLst>
                          </p:cTn>
                        </p:par>
                        <p:par>
                          <p:cTn id="21" fill="hold">
                            <p:stCondLst>
                              <p:cond delay="2000"/>
                            </p:stCondLst>
                            <p:childTnLst>
                              <p:par>
                                <p:cTn id="22" presetID="2" presetClass="entr" presetSubtype="4" fill="hold" grpId="1"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500" fill="hold"/>
                                        <p:tgtEl>
                                          <p:spTgt spid="28"/>
                                        </p:tgtEl>
                                        <p:attrNameLst>
                                          <p:attrName>ppt_x</p:attrName>
                                        </p:attrNameLst>
                                      </p:cBhvr>
                                      <p:tavLst>
                                        <p:tav tm="0">
                                          <p:val>
                                            <p:strVal val="#ppt_x"/>
                                          </p:val>
                                        </p:tav>
                                        <p:tav tm="100000">
                                          <p:val>
                                            <p:strVal val="#ppt_x"/>
                                          </p:val>
                                        </p:tav>
                                      </p:tavLst>
                                    </p:anim>
                                    <p:anim calcmode="lin" valueType="num">
                                      <p:cBhvr additive="base">
                                        <p:cTn id="25"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80">
                                          <p:stCondLst>
                                            <p:cond delay="0"/>
                                          </p:stCondLst>
                                        </p:cTn>
                                        <p:tgtEl>
                                          <p:spTgt spid="23"/>
                                        </p:tgtEl>
                                      </p:cBhvr>
                                    </p:animEffect>
                                    <p:anim calcmode="lin" valueType="num">
                                      <p:cBhvr>
                                        <p:cTn id="31"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36" dur="26">
                                          <p:stCondLst>
                                            <p:cond delay="650"/>
                                          </p:stCondLst>
                                        </p:cTn>
                                        <p:tgtEl>
                                          <p:spTgt spid="23"/>
                                        </p:tgtEl>
                                      </p:cBhvr>
                                      <p:to x="100000" y="60000"/>
                                    </p:animScale>
                                    <p:animScale>
                                      <p:cBhvr>
                                        <p:cTn id="37" dur="166" decel="50000">
                                          <p:stCondLst>
                                            <p:cond delay="676"/>
                                          </p:stCondLst>
                                        </p:cTn>
                                        <p:tgtEl>
                                          <p:spTgt spid="23"/>
                                        </p:tgtEl>
                                      </p:cBhvr>
                                      <p:to x="100000" y="100000"/>
                                    </p:animScale>
                                    <p:animScale>
                                      <p:cBhvr>
                                        <p:cTn id="38" dur="26">
                                          <p:stCondLst>
                                            <p:cond delay="1312"/>
                                          </p:stCondLst>
                                        </p:cTn>
                                        <p:tgtEl>
                                          <p:spTgt spid="23"/>
                                        </p:tgtEl>
                                      </p:cBhvr>
                                      <p:to x="100000" y="80000"/>
                                    </p:animScale>
                                    <p:animScale>
                                      <p:cBhvr>
                                        <p:cTn id="39" dur="166" decel="50000">
                                          <p:stCondLst>
                                            <p:cond delay="1338"/>
                                          </p:stCondLst>
                                        </p:cTn>
                                        <p:tgtEl>
                                          <p:spTgt spid="23"/>
                                        </p:tgtEl>
                                      </p:cBhvr>
                                      <p:to x="100000" y="100000"/>
                                    </p:animScale>
                                    <p:animScale>
                                      <p:cBhvr>
                                        <p:cTn id="40" dur="26">
                                          <p:stCondLst>
                                            <p:cond delay="1642"/>
                                          </p:stCondLst>
                                        </p:cTn>
                                        <p:tgtEl>
                                          <p:spTgt spid="23"/>
                                        </p:tgtEl>
                                      </p:cBhvr>
                                      <p:to x="100000" y="90000"/>
                                    </p:animScale>
                                    <p:animScale>
                                      <p:cBhvr>
                                        <p:cTn id="41" dur="166" decel="50000">
                                          <p:stCondLst>
                                            <p:cond delay="1668"/>
                                          </p:stCondLst>
                                        </p:cTn>
                                        <p:tgtEl>
                                          <p:spTgt spid="23"/>
                                        </p:tgtEl>
                                      </p:cBhvr>
                                      <p:to x="100000" y="100000"/>
                                    </p:animScale>
                                    <p:animScale>
                                      <p:cBhvr>
                                        <p:cTn id="42" dur="26">
                                          <p:stCondLst>
                                            <p:cond delay="1808"/>
                                          </p:stCondLst>
                                        </p:cTn>
                                        <p:tgtEl>
                                          <p:spTgt spid="23"/>
                                        </p:tgtEl>
                                      </p:cBhvr>
                                      <p:to x="100000" y="95000"/>
                                    </p:animScale>
                                    <p:animScale>
                                      <p:cBhvr>
                                        <p:cTn id="43" dur="166" decel="50000">
                                          <p:stCondLst>
                                            <p:cond delay="1834"/>
                                          </p:stCondLst>
                                        </p:cTn>
                                        <p:tgtEl>
                                          <p:spTgt spid="23"/>
                                        </p:tgtEl>
                                      </p:cBhvr>
                                      <p:to x="100000" y="100000"/>
                                    </p:animScale>
                                  </p:childTnLst>
                                </p:cTn>
                              </p:par>
                            </p:childTnLst>
                          </p:cTn>
                        </p:par>
                        <p:par>
                          <p:cTn id="44" fill="hold">
                            <p:stCondLst>
                              <p:cond delay="2000"/>
                            </p:stCondLst>
                            <p:childTnLst>
                              <p:par>
                                <p:cTn id="45" presetID="2" presetClass="entr" presetSubtype="1" fill="hold" grpId="1" nodeType="after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ppt_x"/>
                                          </p:val>
                                        </p:tav>
                                        <p:tav tm="100000">
                                          <p:val>
                                            <p:strVal val="#ppt_x"/>
                                          </p:val>
                                        </p:tav>
                                      </p:tavLst>
                                    </p:anim>
                                    <p:anim calcmode="lin" valueType="num">
                                      <p:cBhvr additive="base">
                                        <p:cTn id="48"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down)">
                                      <p:cBhvr>
                                        <p:cTn id="53" dur="580">
                                          <p:stCondLst>
                                            <p:cond delay="0"/>
                                          </p:stCondLst>
                                        </p:cTn>
                                        <p:tgtEl>
                                          <p:spTgt spid="31"/>
                                        </p:tgtEl>
                                      </p:cBhvr>
                                    </p:animEffect>
                                    <p:anim calcmode="lin" valueType="num">
                                      <p:cBhvr>
                                        <p:cTn id="54"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59" dur="26">
                                          <p:stCondLst>
                                            <p:cond delay="650"/>
                                          </p:stCondLst>
                                        </p:cTn>
                                        <p:tgtEl>
                                          <p:spTgt spid="31"/>
                                        </p:tgtEl>
                                      </p:cBhvr>
                                      <p:to x="100000" y="60000"/>
                                    </p:animScale>
                                    <p:animScale>
                                      <p:cBhvr>
                                        <p:cTn id="60" dur="166" decel="50000">
                                          <p:stCondLst>
                                            <p:cond delay="676"/>
                                          </p:stCondLst>
                                        </p:cTn>
                                        <p:tgtEl>
                                          <p:spTgt spid="31"/>
                                        </p:tgtEl>
                                      </p:cBhvr>
                                      <p:to x="100000" y="100000"/>
                                    </p:animScale>
                                    <p:animScale>
                                      <p:cBhvr>
                                        <p:cTn id="61" dur="26">
                                          <p:stCondLst>
                                            <p:cond delay="1312"/>
                                          </p:stCondLst>
                                        </p:cTn>
                                        <p:tgtEl>
                                          <p:spTgt spid="31"/>
                                        </p:tgtEl>
                                      </p:cBhvr>
                                      <p:to x="100000" y="80000"/>
                                    </p:animScale>
                                    <p:animScale>
                                      <p:cBhvr>
                                        <p:cTn id="62" dur="166" decel="50000">
                                          <p:stCondLst>
                                            <p:cond delay="1338"/>
                                          </p:stCondLst>
                                        </p:cTn>
                                        <p:tgtEl>
                                          <p:spTgt spid="31"/>
                                        </p:tgtEl>
                                      </p:cBhvr>
                                      <p:to x="100000" y="100000"/>
                                    </p:animScale>
                                    <p:animScale>
                                      <p:cBhvr>
                                        <p:cTn id="63" dur="26">
                                          <p:stCondLst>
                                            <p:cond delay="1642"/>
                                          </p:stCondLst>
                                        </p:cTn>
                                        <p:tgtEl>
                                          <p:spTgt spid="31"/>
                                        </p:tgtEl>
                                      </p:cBhvr>
                                      <p:to x="100000" y="90000"/>
                                    </p:animScale>
                                    <p:animScale>
                                      <p:cBhvr>
                                        <p:cTn id="64" dur="166" decel="50000">
                                          <p:stCondLst>
                                            <p:cond delay="1668"/>
                                          </p:stCondLst>
                                        </p:cTn>
                                        <p:tgtEl>
                                          <p:spTgt spid="31"/>
                                        </p:tgtEl>
                                      </p:cBhvr>
                                      <p:to x="100000" y="100000"/>
                                    </p:animScale>
                                    <p:animScale>
                                      <p:cBhvr>
                                        <p:cTn id="65" dur="26">
                                          <p:stCondLst>
                                            <p:cond delay="1808"/>
                                          </p:stCondLst>
                                        </p:cTn>
                                        <p:tgtEl>
                                          <p:spTgt spid="31"/>
                                        </p:tgtEl>
                                      </p:cBhvr>
                                      <p:to x="100000" y="95000"/>
                                    </p:animScale>
                                    <p:animScale>
                                      <p:cBhvr>
                                        <p:cTn id="66" dur="166" decel="50000">
                                          <p:stCondLst>
                                            <p:cond delay="1834"/>
                                          </p:stCondLst>
                                        </p:cTn>
                                        <p:tgtEl>
                                          <p:spTgt spid="31"/>
                                        </p:tgtEl>
                                      </p:cBhvr>
                                      <p:to x="100000" y="100000"/>
                                    </p:animScale>
                                  </p:childTnLst>
                                </p:cTn>
                              </p:par>
                            </p:childTnLst>
                          </p:cTn>
                        </p:par>
                        <p:par>
                          <p:cTn id="67" fill="hold">
                            <p:stCondLst>
                              <p:cond delay="2000"/>
                            </p:stCondLst>
                            <p:childTnLst>
                              <p:par>
                                <p:cTn id="68" presetID="2" presetClass="entr" presetSubtype="2" fill="hold" grpId="1" nodeType="afterEffect">
                                  <p:stCondLst>
                                    <p:cond delay="0"/>
                                  </p:stCondLst>
                                  <p:childTnLst>
                                    <p:set>
                                      <p:cBhvr>
                                        <p:cTn id="69" dur="1" fill="hold">
                                          <p:stCondLst>
                                            <p:cond delay="0"/>
                                          </p:stCondLst>
                                        </p:cTn>
                                        <p:tgtEl>
                                          <p:spTgt spid="30"/>
                                        </p:tgtEl>
                                        <p:attrNameLst>
                                          <p:attrName>style.visibility</p:attrName>
                                        </p:attrNameLst>
                                      </p:cBhvr>
                                      <p:to>
                                        <p:strVal val="visible"/>
                                      </p:to>
                                    </p:set>
                                    <p:anim calcmode="lin" valueType="num">
                                      <p:cBhvr additive="base">
                                        <p:cTn id="70" dur="500" fill="hold"/>
                                        <p:tgtEl>
                                          <p:spTgt spid="30"/>
                                        </p:tgtEl>
                                        <p:attrNameLst>
                                          <p:attrName>ppt_x</p:attrName>
                                        </p:attrNameLst>
                                      </p:cBhvr>
                                      <p:tavLst>
                                        <p:tav tm="0">
                                          <p:val>
                                            <p:strVal val="1+#ppt_w/2"/>
                                          </p:val>
                                        </p:tav>
                                        <p:tav tm="100000">
                                          <p:val>
                                            <p:strVal val="#ppt_x"/>
                                          </p:val>
                                        </p:tav>
                                      </p:tavLst>
                                    </p:anim>
                                    <p:anim calcmode="lin" valueType="num">
                                      <p:cBhvr additive="base">
                                        <p:cTn id="71"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1" animBg="1"/>
      <p:bldP spid="29" grpId="1" animBg="1"/>
      <p:bldP spid="28" grpId="1" animBg="1"/>
      <p:bldP spid="22" grpId="0"/>
      <p:bldP spid="23"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b="1" dirty="0">
                <a:ln w="18415" cmpd="sng">
                  <a:solidFill>
                    <a:srgbClr val="FFFFFF"/>
                  </a:solidFill>
                  <a:prstDash val="solid"/>
                </a:ln>
                <a:solidFill>
                  <a:schemeClr val="accent1"/>
                </a:solidFill>
                <a:latin typeface="Arial Black" panose="020B0A04020102020204" pitchFamily="34" charset="0"/>
              </a:rPr>
              <a:t>Bazı Bölümler İçin </a:t>
            </a:r>
            <a:r>
              <a:rPr lang="tr-TR" b="1" dirty="0" smtClean="0">
                <a:ln w="18415" cmpd="sng">
                  <a:solidFill>
                    <a:srgbClr val="FFFFFF"/>
                  </a:solidFill>
                  <a:prstDash val="solid"/>
                </a:ln>
                <a:solidFill>
                  <a:schemeClr val="accent1"/>
                </a:solidFill>
                <a:latin typeface="Arial Black" panose="020B0A04020102020204" pitchFamily="34" charset="0"/>
              </a:rPr>
              <a:t>Uygulanan Sıralama Şartı</a:t>
            </a:r>
            <a:endParaRPr lang="tr-TR" dirty="0"/>
          </a:p>
        </p:txBody>
      </p:sp>
      <p:sp>
        <p:nvSpPr>
          <p:cNvPr id="3" name="İçerik Yer Tutucusu 2"/>
          <p:cNvSpPr>
            <a:spLocks noGrp="1"/>
          </p:cNvSpPr>
          <p:nvPr>
            <p:ph idx="1"/>
          </p:nvPr>
        </p:nvSpPr>
        <p:spPr>
          <a:xfrm>
            <a:off x="296985" y="1825625"/>
            <a:ext cx="8534399" cy="4614252"/>
          </a:xfrm>
        </p:spPr>
        <p:txBody>
          <a:bodyPr>
            <a:normAutofit fontScale="85000" lnSpcReduction="20000"/>
          </a:bodyPr>
          <a:lstStyle/>
          <a:p>
            <a:pPr>
              <a:lnSpc>
                <a:spcPct val="100000"/>
              </a:lnSpc>
              <a:spcBef>
                <a:spcPts val="1200"/>
              </a:spcBef>
              <a:spcAft>
                <a:spcPts val="1200"/>
              </a:spcAft>
            </a:pPr>
            <a:r>
              <a:rPr lang="tr-TR" sz="2200" b="1" dirty="0">
                <a:solidFill>
                  <a:schemeClr val="accent6"/>
                </a:solidFill>
              </a:rPr>
              <a:t>Hukuk</a:t>
            </a:r>
            <a:r>
              <a:rPr lang="tr-TR" sz="2200" dirty="0"/>
              <a:t> için </a:t>
            </a:r>
            <a:r>
              <a:rPr lang="tr-TR" sz="2200" dirty="0" err="1"/>
              <a:t>EA’da</a:t>
            </a:r>
            <a:r>
              <a:rPr lang="tr-TR" sz="2200" dirty="0"/>
              <a:t> en düşük </a:t>
            </a:r>
            <a:r>
              <a:rPr lang="tr-TR" sz="2200" b="1" dirty="0" smtClean="0">
                <a:solidFill>
                  <a:srgbClr val="00B050"/>
                </a:solidFill>
              </a:rPr>
              <a:t>125.000</a:t>
            </a:r>
            <a:endParaRPr lang="tr-TR" sz="2200" b="1" dirty="0">
              <a:solidFill>
                <a:srgbClr val="00B050"/>
              </a:solidFill>
            </a:endParaRPr>
          </a:p>
          <a:p>
            <a:pPr>
              <a:lnSpc>
                <a:spcPct val="100000"/>
              </a:lnSpc>
              <a:spcBef>
                <a:spcPts val="1200"/>
              </a:spcBef>
              <a:spcAft>
                <a:spcPts val="1200"/>
              </a:spcAft>
            </a:pPr>
            <a:r>
              <a:rPr lang="tr-TR" sz="2200" b="1" dirty="0">
                <a:solidFill>
                  <a:schemeClr val="accent6"/>
                </a:solidFill>
              </a:rPr>
              <a:t>Mühendislik</a:t>
            </a:r>
            <a:r>
              <a:rPr lang="tr-TR" sz="2200" dirty="0"/>
              <a:t> için </a:t>
            </a:r>
            <a:r>
              <a:rPr lang="tr-TR" sz="2200" dirty="0" err="1"/>
              <a:t>SAY’da</a:t>
            </a:r>
            <a:r>
              <a:rPr lang="tr-TR" sz="2200" dirty="0"/>
              <a:t> en düşük </a:t>
            </a:r>
            <a:r>
              <a:rPr lang="tr-TR" sz="2200" b="1" dirty="0">
                <a:solidFill>
                  <a:srgbClr val="00B050"/>
                </a:solidFill>
              </a:rPr>
              <a:t>300.000</a:t>
            </a:r>
            <a:r>
              <a:rPr lang="tr-TR" sz="2200" dirty="0"/>
              <a:t> (Orman, Ziraat, Su Ürünleri/Su Bilimleri Fakülteleri programları ile Ağaç İşleri Endüstri Mühendisliği programları hariç; Ziraat Fakültelerinin Gıda Mühendisliği programları dâhil)</a:t>
            </a:r>
          </a:p>
          <a:p>
            <a:pPr>
              <a:lnSpc>
                <a:spcPct val="100000"/>
              </a:lnSpc>
              <a:spcBef>
                <a:spcPts val="1200"/>
              </a:spcBef>
              <a:spcAft>
                <a:spcPts val="1200"/>
              </a:spcAft>
            </a:pPr>
            <a:r>
              <a:rPr lang="tr-TR" sz="2200" b="1" dirty="0">
                <a:solidFill>
                  <a:schemeClr val="accent6"/>
                </a:solidFill>
              </a:rPr>
              <a:t>Mimarlık</a:t>
            </a:r>
            <a:r>
              <a:rPr lang="tr-TR" sz="2200" dirty="0"/>
              <a:t> için </a:t>
            </a:r>
            <a:r>
              <a:rPr lang="tr-TR" sz="2200" dirty="0" err="1"/>
              <a:t>SAY’da</a:t>
            </a:r>
            <a:r>
              <a:rPr lang="tr-TR" sz="2200" dirty="0"/>
              <a:t> en düşük </a:t>
            </a:r>
            <a:r>
              <a:rPr lang="tr-TR" sz="2200" b="1" dirty="0" smtClean="0">
                <a:solidFill>
                  <a:srgbClr val="00B050"/>
                </a:solidFill>
              </a:rPr>
              <a:t>250.000</a:t>
            </a:r>
            <a:endParaRPr lang="tr-TR" sz="2200" b="1" dirty="0">
              <a:solidFill>
                <a:srgbClr val="00B050"/>
              </a:solidFill>
            </a:endParaRPr>
          </a:p>
          <a:p>
            <a:pPr>
              <a:lnSpc>
                <a:spcPct val="100000"/>
              </a:lnSpc>
              <a:spcBef>
                <a:spcPts val="1200"/>
              </a:spcBef>
              <a:spcAft>
                <a:spcPts val="1200"/>
              </a:spcAft>
            </a:pPr>
            <a:r>
              <a:rPr lang="tr-TR" sz="2200" b="1" dirty="0">
                <a:solidFill>
                  <a:schemeClr val="accent6"/>
                </a:solidFill>
              </a:rPr>
              <a:t>Tıp</a:t>
            </a:r>
            <a:r>
              <a:rPr lang="tr-TR" sz="2200" dirty="0"/>
              <a:t> için </a:t>
            </a:r>
            <a:r>
              <a:rPr lang="tr-TR" sz="2200" dirty="0" err="1"/>
              <a:t>SAY’da</a:t>
            </a:r>
            <a:r>
              <a:rPr lang="tr-TR" sz="2200" dirty="0"/>
              <a:t> en düşük </a:t>
            </a:r>
            <a:r>
              <a:rPr lang="tr-TR" sz="2200" b="1" dirty="0" smtClean="0">
                <a:solidFill>
                  <a:srgbClr val="00B050"/>
                </a:solidFill>
              </a:rPr>
              <a:t>50.000</a:t>
            </a:r>
            <a:endParaRPr lang="tr-TR" sz="2200" b="1" dirty="0">
              <a:solidFill>
                <a:srgbClr val="00B050"/>
              </a:solidFill>
            </a:endParaRPr>
          </a:p>
          <a:p>
            <a:pPr>
              <a:lnSpc>
                <a:spcPct val="100000"/>
              </a:lnSpc>
              <a:spcBef>
                <a:spcPts val="1200"/>
              </a:spcBef>
              <a:spcAft>
                <a:spcPts val="1200"/>
              </a:spcAft>
            </a:pPr>
            <a:r>
              <a:rPr lang="tr-TR" sz="2200" b="1" dirty="0">
                <a:solidFill>
                  <a:schemeClr val="accent6"/>
                </a:solidFill>
              </a:rPr>
              <a:t>Öğretmenlik</a:t>
            </a:r>
            <a:r>
              <a:rPr lang="tr-TR" sz="2200" dirty="0"/>
              <a:t> için ilgili puan türünde en düşük </a:t>
            </a:r>
            <a:r>
              <a:rPr lang="tr-TR" sz="2200" b="1" dirty="0" smtClean="0">
                <a:solidFill>
                  <a:srgbClr val="00B050"/>
                </a:solidFill>
              </a:rPr>
              <a:t>300.000</a:t>
            </a:r>
            <a:r>
              <a:rPr lang="tr-TR" sz="2200" dirty="0"/>
              <a:t> </a:t>
            </a:r>
            <a:r>
              <a:rPr lang="tr-TR" sz="2200" dirty="0" smtClean="0"/>
              <a:t>(Rehberlik </a:t>
            </a:r>
            <a:r>
              <a:rPr lang="tr-TR" sz="2200" dirty="0"/>
              <a:t>ve Psikolojik Danışmanlık programı dâhil)</a:t>
            </a:r>
          </a:p>
          <a:p>
            <a:pPr>
              <a:lnSpc>
                <a:spcPct val="100000"/>
              </a:lnSpc>
              <a:spcBef>
                <a:spcPts val="1200"/>
              </a:spcBef>
              <a:spcAft>
                <a:spcPts val="1200"/>
              </a:spcAft>
            </a:pPr>
            <a:r>
              <a:rPr lang="tr-TR" sz="2200" b="1" dirty="0">
                <a:solidFill>
                  <a:schemeClr val="accent6"/>
                </a:solidFill>
              </a:rPr>
              <a:t>Eczacılık</a:t>
            </a:r>
            <a:r>
              <a:rPr lang="tr-TR" sz="2200" dirty="0"/>
              <a:t> için </a:t>
            </a:r>
            <a:r>
              <a:rPr lang="tr-TR" sz="2200" dirty="0" err="1"/>
              <a:t>SAY’da</a:t>
            </a:r>
            <a:r>
              <a:rPr lang="tr-TR" sz="2200" dirty="0"/>
              <a:t> en düşük </a:t>
            </a:r>
            <a:r>
              <a:rPr lang="tr-TR" sz="2200" b="1" dirty="0" smtClean="0">
                <a:solidFill>
                  <a:srgbClr val="00B050"/>
                </a:solidFill>
              </a:rPr>
              <a:t>100.000</a:t>
            </a:r>
            <a:endParaRPr lang="tr-TR" sz="2200" b="1" dirty="0">
              <a:solidFill>
                <a:srgbClr val="00B050"/>
              </a:solidFill>
            </a:endParaRPr>
          </a:p>
          <a:p>
            <a:pPr>
              <a:lnSpc>
                <a:spcPct val="100000"/>
              </a:lnSpc>
              <a:spcBef>
                <a:spcPts val="1200"/>
              </a:spcBef>
              <a:spcAft>
                <a:spcPts val="1200"/>
              </a:spcAft>
            </a:pPr>
            <a:r>
              <a:rPr lang="tr-TR" sz="2200" b="1" dirty="0">
                <a:solidFill>
                  <a:schemeClr val="accent6"/>
                </a:solidFill>
              </a:rPr>
              <a:t>Diş Hekimliği </a:t>
            </a:r>
            <a:r>
              <a:rPr lang="tr-TR" sz="2200" dirty="0"/>
              <a:t>için </a:t>
            </a:r>
            <a:r>
              <a:rPr lang="tr-TR" sz="2200" dirty="0" err="1"/>
              <a:t>SAY’da</a:t>
            </a:r>
            <a:r>
              <a:rPr lang="tr-TR" sz="2200" dirty="0"/>
              <a:t> en düşük </a:t>
            </a:r>
            <a:r>
              <a:rPr lang="tr-TR" sz="2200" b="1" dirty="0" smtClean="0">
                <a:solidFill>
                  <a:srgbClr val="00B050"/>
                </a:solidFill>
              </a:rPr>
              <a:t>80.000</a:t>
            </a:r>
            <a:endParaRPr lang="tr-TR" sz="2200" b="1" dirty="0">
              <a:solidFill>
                <a:srgbClr val="00B050"/>
              </a:solidFill>
            </a:endParaRPr>
          </a:p>
          <a:p>
            <a:endParaRPr lang="tr-TR" dirty="0"/>
          </a:p>
        </p:txBody>
      </p:sp>
      <p:sp>
        <p:nvSpPr>
          <p:cNvPr id="5" name="Slayt Numarası Yer Tutucusu 4"/>
          <p:cNvSpPr>
            <a:spLocks noGrp="1"/>
          </p:cNvSpPr>
          <p:nvPr>
            <p:ph type="sldNum" sz="quarter" idx="12"/>
          </p:nvPr>
        </p:nvSpPr>
        <p:spPr/>
        <p:txBody>
          <a:bodyPr/>
          <a:lstStyle/>
          <a:p>
            <a:fld id="{2F0443AE-4F20-4B40-B91B-135E9B6A23DD}" type="slidenum">
              <a:rPr lang="en-US" smtClean="0"/>
              <a:pPr/>
              <a:t>21</a:t>
            </a:fld>
            <a:endParaRPr lang="en-US"/>
          </a:p>
        </p:txBody>
      </p:sp>
    </p:spTree>
    <p:extLst>
      <p:ext uri="{BB962C8B-B14F-4D97-AF65-F5344CB8AC3E}">
        <p14:creationId xmlns:p14="http://schemas.microsoft.com/office/powerpoint/2010/main" val="863692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0043" y="4523357"/>
            <a:ext cx="228600" cy="228600"/>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786" y="1079331"/>
            <a:ext cx="3978364" cy="3558326"/>
          </a:xfrm>
          <a:prstGeom prst="rect">
            <a:avLst/>
          </a:prstGeom>
        </p:spPr>
      </p:pic>
      <p:sp>
        <p:nvSpPr>
          <p:cNvPr id="24" name="Rectangle 23"/>
          <p:cNvSpPr/>
          <p:nvPr/>
        </p:nvSpPr>
        <p:spPr>
          <a:xfrm>
            <a:off x="281579" y="1225296"/>
            <a:ext cx="3836571" cy="2357540"/>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24 Altbilgi Yer Tutucusu"/>
          <p:cNvSpPr>
            <a:spLocks noGrp="1"/>
          </p:cNvSpPr>
          <p:nvPr>
            <p:ph type="ftr" sz="quarter" idx="11"/>
          </p:nvPr>
        </p:nvSpPr>
        <p:spPr/>
        <p:txBody>
          <a:bodyPr/>
          <a:lstStyle/>
          <a:p>
            <a:endParaRPr lang="en-US" b="1" dirty="0">
              <a:solidFill>
                <a:schemeClr val="tx1">
                  <a:lumMod val="75000"/>
                  <a:lumOff val="25000"/>
                </a:schemeClr>
              </a:solidFill>
            </a:endParaRPr>
          </a:p>
        </p:txBody>
      </p:sp>
      <p:sp>
        <p:nvSpPr>
          <p:cNvPr id="26" name="25 Slayt Numarası Yer Tutucusu"/>
          <p:cNvSpPr>
            <a:spLocks noGrp="1"/>
          </p:cNvSpPr>
          <p:nvPr>
            <p:ph type="sldNum" sz="quarter" idx="12"/>
          </p:nvPr>
        </p:nvSpPr>
        <p:spPr/>
        <p:txBody>
          <a:bodyPr/>
          <a:lstStyle/>
          <a:p>
            <a:fld id="{2F0443AE-4F20-4B40-B91B-135E9B6A23DD}" type="slidenum">
              <a:rPr lang="en-US" smtClean="0"/>
              <a:pPr/>
              <a:t>22</a:t>
            </a:fld>
            <a:endParaRPr lang="en-US"/>
          </a:p>
        </p:txBody>
      </p:sp>
      <p:sp>
        <p:nvSpPr>
          <p:cNvPr id="27" name="26 Metin kutusu"/>
          <p:cNvSpPr txBox="1"/>
          <p:nvPr/>
        </p:nvSpPr>
        <p:spPr>
          <a:xfrm>
            <a:off x="4571998" y="1091946"/>
            <a:ext cx="4333227" cy="32798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tr-TR" b="1" dirty="0" smtClean="0"/>
              <a:t>Ortaöğretim Başarı Puanı (OBP)’</a:t>
            </a:r>
            <a:r>
              <a:rPr lang="tr-TR" b="1" dirty="0" err="1" smtClean="0"/>
              <a:t>nın</a:t>
            </a:r>
            <a:r>
              <a:rPr lang="tr-TR" b="1" dirty="0" smtClean="0"/>
              <a:t> katkı oranında ve hesaplanma şeklinde bir değişiklik olmayacaktır. </a:t>
            </a:r>
          </a:p>
          <a:p>
            <a:endParaRPr lang="tr-TR" sz="1600" b="1" dirty="0" smtClean="0"/>
          </a:p>
          <a:p>
            <a:pPr marL="342900" lvl="0" indent="-342900">
              <a:lnSpc>
                <a:spcPct val="115000"/>
              </a:lnSpc>
              <a:spcAft>
                <a:spcPts val="1000"/>
              </a:spcAft>
              <a:buSzPts val="1100"/>
              <a:buFont typeface="Wingdings"/>
              <a:buChar char=""/>
            </a:pPr>
            <a:r>
              <a:rPr lang="tr-TR" sz="1600" dirty="0">
                <a:ea typeface="Wingdings"/>
                <a:cs typeface="Wingdings"/>
              </a:rPr>
              <a:t>Ortaöğretimde alınan 100 üzerinden diploma notu, 5 ile çarpılarak Ortaöğretim Başarı Puanına (OBP) dönüştürülecektir.</a:t>
            </a:r>
          </a:p>
          <a:p>
            <a:pPr marL="342900" lvl="0" indent="-342900">
              <a:lnSpc>
                <a:spcPct val="115000"/>
              </a:lnSpc>
              <a:spcAft>
                <a:spcPts val="1000"/>
              </a:spcAft>
              <a:buSzPts val="1100"/>
              <a:buFont typeface="Wingdings"/>
              <a:buChar char=""/>
            </a:pPr>
            <a:r>
              <a:rPr lang="tr-TR" sz="1600" dirty="0">
                <a:ea typeface="Wingdings"/>
                <a:cs typeface="Wingdings"/>
              </a:rPr>
              <a:t>Her aday için hesaplanmış olan OBP; 0,12 katsayısı ile çarpılarak sınav </a:t>
            </a:r>
            <a:r>
              <a:rPr lang="tr-TR" sz="1600" dirty="0" smtClean="0">
                <a:ea typeface="Wingdings"/>
                <a:cs typeface="Wingdings"/>
              </a:rPr>
              <a:t>puanlarına </a:t>
            </a:r>
            <a:r>
              <a:rPr lang="tr-TR" sz="1600" dirty="0" smtClean="0">
                <a:ea typeface="Calibri"/>
                <a:cs typeface="Times New Roman"/>
              </a:rPr>
              <a:t>eklenecek </a:t>
            </a:r>
            <a:r>
              <a:rPr lang="tr-TR" sz="1600" dirty="0">
                <a:ea typeface="Calibri"/>
                <a:cs typeface="Times New Roman"/>
              </a:rPr>
              <a:t>ve böylece adayların yerleştirme puanları hesaplanacaktır</a:t>
            </a:r>
            <a:r>
              <a:rPr lang="tr-TR" sz="1600" dirty="0" smtClean="0">
                <a:ea typeface="Calibri"/>
                <a:cs typeface="Times New Roman"/>
              </a:rPr>
              <a:t>.</a:t>
            </a:r>
            <a:endParaRPr lang="tr-TR" sz="1600" b="1" dirty="0" smtClean="0"/>
          </a:p>
        </p:txBody>
      </p:sp>
      <p:sp>
        <p:nvSpPr>
          <p:cNvPr id="29" name="TextBox 4"/>
          <p:cNvSpPr txBox="1"/>
          <p:nvPr/>
        </p:nvSpPr>
        <p:spPr>
          <a:xfrm>
            <a:off x="0" y="384060"/>
            <a:ext cx="9144000" cy="707886"/>
          </a:xfrm>
          <a:prstGeom prst="rect">
            <a:avLst/>
          </a:prstGeom>
          <a:noFill/>
        </p:spPr>
        <p:txBody>
          <a:bodyPr wrap="square" rtlCol="0">
            <a:spAutoFit/>
          </a:bodyPr>
          <a:lstStyle/>
          <a:p>
            <a:pPr algn="ctr"/>
            <a:r>
              <a:rPr lang="tr-TR" sz="4000" b="1" cap="all" dirty="0" smtClean="0">
                <a:ln/>
                <a:solidFill>
                  <a:schemeClr val="accent6"/>
                </a:solidFill>
                <a:effectLst>
                  <a:reflection endPos="0" dist="500" dir="5400000" sy="-100000" algn="bl" rotWithShape="0"/>
                </a:effectLst>
                <a:ea typeface="Roboto Bk" pitchFamily="2" charset="0"/>
              </a:rPr>
              <a:t>ORTAÖĞRETİM BAŞARI PUANI</a:t>
            </a:r>
            <a:endParaRPr lang="en-US" sz="4000" b="1" cap="all" dirty="0">
              <a:ln/>
              <a:solidFill>
                <a:schemeClr val="accent6"/>
              </a:solidFill>
              <a:effectLst>
                <a:reflection endPos="0" dist="500" dir="5400000" sy="-100000" algn="bl" rotWithShape="0"/>
              </a:effectLst>
              <a:ea typeface="Roboto Bk" pitchFamily="2" charset="0"/>
            </a:endParaRPr>
          </a:p>
        </p:txBody>
      </p:sp>
      <p:sp>
        <p:nvSpPr>
          <p:cNvPr id="2" name="Metin kutusu 1"/>
          <p:cNvSpPr txBox="1"/>
          <p:nvPr/>
        </p:nvSpPr>
        <p:spPr>
          <a:xfrm>
            <a:off x="400050" y="4905375"/>
            <a:ext cx="8391525" cy="923330"/>
          </a:xfrm>
          <a:prstGeom prst="rect">
            <a:avLst/>
          </a:prstGeom>
          <a:solidFill>
            <a:schemeClr val="accent5">
              <a:lumMod val="60000"/>
              <a:lumOff val="40000"/>
              <a:alpha val="50000"/>
            </a:schemeClr>
          </a:solidFill>
        </p:spPr>
        <p:txBody>
          <a:bodyPr wrap="square" rtlCol="0">
            <a:spAutoFit/>
          </a:bodyPr>
          <a:lstStyle/>
          <a:p>
            <a:r>
              <a:rPr lang="tr-TR" dirty="0"/>
              <a:t> Ayrıca meslek lisesi öğrencileri için TYT yerleştirme puanlarına lisede okudukları alanla ilgili 2 yıllık bölümler tercih etmeleri halinde ek puan eklenmektedir. Bu puan OBP puanının katkısının yarısı kadardır.</a:t>
            </a:r>
          </a:p>
        </p:txBody>
      </p:sp>
    </p:spTree>
    <p:extLst>
      <p:ext uri="{BB962C8B-B14F-4D97-AF65-F5344CB8AC3E}">
        <p14:creationId xmlns:p14="http://schemas.microsoft.com/office/powerpoint/2010/main" val="328226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4)">
                                      <p:cBhvr>
                                        <p:cTn id="7" dur="2000"/>
                                        <p:tgtEl>
                                          <p:spTgt spid="24"/>
                                        </p:tgtEl>
                                      </p:cBhvr>
                                    </p:animEffect>
                                  </p:childTnLst>
                                </p:cTn>
                              </p:par>
                            </p:childTnLst>
                          </p:cTn>
                        </p:par>
                        <p:par>
                          <p:cTn id="8" fill="hold">
                            <p:stCondLst>
                              <p:cond delay="2000"/>
                            </p:stCondLst>
                            <p:childTnLst>
                              <p:par>
                                <p:cTn id="9" presetID="50" presetClass="entr" presetSubtype="0" decel="100000" fill="hold" grpId="1" nodeType="afterEffect">
                                  <p:stCondLst>
                                    <p:cond delay="0"/>
                                  </p:stCondLst>
                                  <p:iterate type="lt">
                                    <p:tmPct val="0"/>
                                  </p:iterate>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strVal val="#ppt_w+.3"/>
                                          </p:val>
                                        </p:tav>
                                        <p:tav tm="100000">
                                          <p:val>
                                            <p:strVal val="#ppt_w"/>
                                          </p:val>
                                        </p:tav>
                                      </p:tavLst>
                                    </p:anim>
                                    <p:anim calcmode="lin" valueType="num">
                                      <p:cBhvr>
                                        <p:cTn id="12" dur="1000" fill="hold"/>
                                        <p:tgtEl>
                                          <p:spTgt spid="27"/>
                                        </p:tgtEl>
                                        <p:attrNameLst>
                                          <p:attrName>ppt_h</p:attrName>
                                        </p:attrNameLst>
                                      </p:cBhvr>
                                      <p:tavLst>
                                        <p:tav tm="0">
                                          <p:val>
                                            <p:strVal val="#ppt_h"/>
                                          </p:val>
                                        </p:tav>
                                        <p:tav tm="100000">
                                          <p:val>
                                            <p:strVal val="#ppt_h"/>
                                          </p:val>
                                        </p:tav>
                                      </p:tavLst>
                                    </p:anim>
                                    <p:animEffect transition="in" filter="fade">
                                      <p:cBhvr>
                                        <p:cTn id="13"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o 5"/>
          <p:cNvGraphicFramePr>
            <a:graphicFrameLocks noGrp="1"/>
          </p:cNvGraphicFramePr>
          <p:nvPr>
            <p:extLst>
              <p:ext uri="{D42A27DB-BD31-4B8C-83A1-F6EECF244321}">
                <p14:modId xmlns:p14="http://schemas.microsoft.com/office/powerpoint/2010/main" val="3814295428"/>
              </p:ext>
            </p:extLst>
          </p:nvPr>
        </p:nvGraphicFramePr>
        <p:xfrm>
          <a:off x="396884" y="243462"/>
          <a:ext cx="8407021" cy="4800880"/>
        </p:xfrm>
        <a:graphic>
          <a:graphicData uri="http://schemas.openxmlformats.org/drawingml/2006/table">
            <a:tbl>
              <a:tblPr firstRow="1" bandRow="1">
                <a:tableStyleId>{5C22544A-7EE6-4342-B048-85BDC9FD1C3A}</a:tableStyleId>
              </a:tblPr>
              <a:tblGrid>
                <a:gridCol w="1570392"/>
                <a:gridCol w="3468387"/>
                <a:gridCol w="3368242"/>
              </a:tblGrid>
              <a:tr h="849294">
                <a:tc>
                  <a:txBody>
                    <a:bodyPr/>
                    <a:lstStyle/>
                    <a:p>
                      <a:endParaRPr lang="tr-TR" dirty="0"/>
                    </a:p>
                  </a:txBody>
                  <a:tcPr/>
                </a:tc>
                <a:tc>
                  <a:txBody>
                    <a:bodyPr/>
                    <a:lstStyle/>
                    <a:p>
                      <a:r>
                        <a:rPr lang="tr-TR" dirty="0" smtClean="0"/>
                        <a:t>YERLEŞTİRME</a:t>
                      </a:r>
                      <a:r>
                        <a:rPr lang="tr-TR" baseline="0" dirty="0" smtClean="0"/>
                        <a:t> PUANI NASIL HESAPLANIR?</a:t>
                      </a:r>
                      <a:endParaRPr lang="tr-TR" dirty="0"/>
                    </a:p>
                  </a:txBody>
                  <a:tcPr/>
                </a:tc>
                <a:tc>
                  <a:txBody>
                    <a:bodyPr/>
                    <a:lstStyle/>
                    <a:p>
                      <a:r>
                        <a:rPr lang="tr-TR" dirty="0" smtClean="0"/>
                        <a:t>EK PUANLI YERLEŞTİRME PUANI NASIL HESAPLANIR</a:t>
                      </a:r>
                      <a:r>
                        <a:rPr lang="tr-TR" dirty="0" smtClean="0"/>
                        <a:t>?(Meslek Lisesi</a:t>
                      </a:r>
                      <a:r>
                        <a:rPr lang="tr-TR" baseline="0" dirty="0" smtClean="0"/>
                        <a:t> </a:t>
                      </a:r>
                      <a:r>
                        <a:rPr lang="tr-TR" dirty="0" smtClean="0"/>
                        <a:t>Öğrencileri İçin)</a:t>
                      </a:r>
                      <a:endParaRPr lang="tr-TR" dirty="0"/>
                    </a:p>
                  </a:txBody>
                  <a:tcPr/>
                </a:tc>
              </a:tr>
              <a:tr h="1148080">
                <a:tc>
                  <a:txBody>
                    <a:bodyPr/>
                    <a:lstStyle/>
                    <a:p>
                      <a:r>
                        <a:rPr lang="tr-TR" dirty="0" smtClean="0"/>
                        <a:t>TYT</a:t>
                      </a:r>
                    </a:p>
                  </a:txBody>
                  <a:tcPr/>
                </a:tc>
                <a:tc>
                  <a:txBody>
                    <a:bodyPr/>
                    <a:lstStyle/>
                    <a:p>
                      <a:r>
                        <a:rPr lang="tr-TR" dirty="0" smtClean="0"/>
                        <a:t>TYT HAM PUAN+(0.12xOBP)</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TYT HAM PUAN+(0.12xOBP)+(0,06xOBP)</a:t>
                      </a:r>
                    </a:p>
                  </a:txBody>
                  <a:tcPr/>
                </a:tc>
              </a:tr>
              <a:tr h="579429">
                <a:tc>
                  <a:txBody>
                    <a:bodyPr/>
                    <a:lstStyle/>
                    <a:p>
                      <a:r>
                        <a:rPr lang="tr-TR" dirty="0" smtClean="0"/>
                        <a:t>SÖZEL</a:t>
                      </a:r>
                      <a:endParaRPr lang="tr-TR" dirty="0"/>
                    </a:p>
                  </a:txBody>
                  <a:tcPr/>
                </a:tc>
                <a:tc>
                  <a:txBody>
                    <a:bodyPr/>
                    <a:lstStyle/>
                    <a:p>
                      <a:r>
                        <a:rPr lang="tr-TR" dirty="0" smtClean="0"/>
                        <a:t>HAM PUAN+(0,12xOBP)</a:t>
                      </a:r>
                      <a:endParaRPr lang="tr-TR" dirty="0"/>
                    </a:p>
                  </a:txBody>
                  <a:tcPr/>
                </a:tc>
                <a:tc>
                  <a:txBody>
                    <a:bodyPr/>
                    <a:lstStyle/>
                    <a:p>
                      <a:r>
                        <a:rPr lang="tr-TR" dirty="0" smtClean="0"/>
                        <a:t>-</a:t>
                      </a:r>
                      <a:endParaRPr lang="tr-TR" dirty="0"/>
                    </a:p>
                  </a:txBody>
                  <a:tcPr/>
                </a:tc>
              </a:tr>
              <a:tr h="579429">
                <a:tc>
                  <a:txBody>
                    <a:bodyPr/>
                    <a:lstStyle/>
                    <a:p>
                      <a:r>
                        <a:rPr lang="tr-TR" dirty="0" smtClean="0"/>
                        <a:t>SAYISAL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HAM PUAN+(0,12xOBP)</a:t>
                      </a:r>
                    </a:p>
                  </a:txBody>
                  <a:tcPr/>
                </a:tc>
                <a:tc>
                  <a:txBody>
                    <a:bodyPr/>
                    <a:lstStyle/>
                    <a:p>
                      <a:r>
                        <a:rPr lang="tr-TR" dirty="0" smtClean="0"/>
                        <a:t>-</a:t>
                      </a:r>
                      <a:endParaRPr lang="tr-TR" dirty="0"/>
                    </a:p>
                  </a:txBody>
                  <a:tcPr/>
                </a:tc>
              </a:tr>
              <a:tr h="5794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EŞİT</a:t>
                      </a:r>
                      <a:r>
                        <a:rPr lang="tr-TR" baseline="0" dirty="0" smtClean="0"/>
                        <a:t> AĞIRLIK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HAM PUAN+(0,12xOBP)</a:t>
                      </a:r>
                    </a:p>
                  </a:txBody>
                  <a:tcPr/>
                </a:tc>
                <a:tc>
                  <a:txBody>
                    <a:bodyPr/>
                    <a:lstStyle/>
                    <a:p>
                      <a:r>
                        <a:rPr lang="tr-TR" dirty="0" smtClean="0"/>
                        <a:t>-</a:t>
                      </a:r>
                      <a:endParaRPr lang="tr-TR" dirty="0"/>
                    </a:p>
                  </a:txBody>
                  <a:tcPr/>
                </a:tc>
              </a:tr>
              <a:tr h="10001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DİL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HAM PUAN+(0,12xOBP)</a:t>
                      </a:r>
                    </a:p>
                  </a:txBody>
                  <a:tcPr/>
                </a:tc>
                <a:tc>
                  <a:txBody>
                    <a:bodyPr/>
                    <a:lstStyle/>
                    <a:p>
                      <a:r>
                        <a:rPr lang="tr-TR" dirty="0" smtClean="0"/>
                        <a:t>-</a:t>
                      </a:r>
                      <a:endParaRPr lang="tr-TR" dirty="0"/>
                    </a:p>
                  </a:txBody>
                  <a:tcPr/>
                </a:tc>
              </a:tr>
            </a:tbl>
          </a:graphicData>
        </a:graphic>
      </p:graphicFrame>
      <p:sp>
        <p:nvSpPr>
          <p:cNvPr id="2" name="Metin kutusu 1"/>
          <p:cNvSpPr txBox="1"/>
          <p:nvPr/>
        </p:nvSpPr>
        <p:spPr>
          <a:xfrm>
            <a:off x="409903" y="5168434"/>
            <a:ext cx="8397766" cy="646331"/>
          </a:xfrm>
          <a:prstGeom prst="rect">
            <a:avLst/>
          </a:prstGeom>
          <a:noFill/>
        </p:spPr>
        <p:txBody>
          <a:bodyPr wrap="square" rtlCol="0">
            <a:spAutoFit/>
          </a:bodyPr>
          <a:lstStyle/>
          <a:p>
            <a:r>
              <a:rPr lang="tr-TR" dirty="0" smtClean="0"/>
              <a:t>          Oluşan yerleştirme puanınıza göre sıralamalarınız oluşur ve tercih yaparken bu sıralamalara göre tercih yapılır.</a:t>
            </a:r>
            <a:endParaRPr lang="tr-TR" dirty="0"/>
          </a:p>
        </p:txBody>
      </p:sp>
      <p:sp>
        <p:nvSpPr>
          <p:cNvPr id="3" name="Metin kutusu 2">
            <a:hlinkClick r:id="rId2" action="ppaction://hlinkfile"/>
          </p:cNvPr>
          <p:cNvSpPr txBox="1"/>
          <p:nvPr/>
        </p:nvSpPr>
        <p:spPr>
          <a:xfrm>
            <a:off x="409903" y="5896303"/>
            <a:ext cx="8071945" cy="646331"/>
          </a:xfrm>
          <a:prstGeom prst="rect">
            <a:avLst/>
          </a:prstGeom>
          <a:noFill/>
        </p:spPr>
        <p:txBody>
          <a:bodyPr wrap="square" rtlCol="0">
            <a:spAutoFit/>
          </a:bodyPr>
          <a:lstStyle/>
          <a:p>
            <a:r>
              <a:rPr lang="tr-TR" dirty="0" smtClean="0"/>
              <a:t>Ek puan alınabilen bölümlere ulaşmak için: </a:t>
            </a:r>
            <a:r>
              <a:rPr lang="tr-TR" dirty="0" smtClean="0">
                <a:hlinkClick r:id="rId3"/>
              </a:rPr>
              <a:t>https</a:t>
            </a:r>
            <a:r>
              <a:rPr lang="tr-TR" dirty="0">
                <a:hlinkClick r:id="rId3"/>
              </a:rPr>
              <a:t>://dokuman.osym.gov.tr/pdfdokuman/2021/YKS/kilavuz040220211.pdf</a:t>
            </a:r>
            <a:endParaRPr lang="tr-TR" dirty="0"/>
          </a:p>
        </p:txBody>
      </p:sp>
    </p:spTree>
    <p:extLst>
      <p:ext uri="{BB962C8B-B14F-4D97-AF65-F5344CB8AC3E}">
        <p14:creationId xmlns:p14="http://schemas.microsoft.com/office/powerpoint/2010/main" val="39410001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8018" y="836831"/>
            <a:ext cx="8324031" cy="5678269"/>
          </a:xfrm>
        </p:spPr>
        <p:txBody>
          <a:bodyPr>
            <a:noAutofit/>
          </a:bodyPr>
          <a:lstStyle/>
          <a:p>
            <a:pPr marL="0" indent="0" fontAlgn="base">
              <a:spcBef>
                <a:spcPct val="0"/>
              </a:spcBef>
              <a:spcAft>
                <a:spcPct val="0"/>
              </a:spcAft>
              <a:buNone/>
            </a:pPr>
            <a:r>
              <a:rPr lang="tr-TR" sz="1350" dirty="0" smtClean="0">
                <a:solidFill>
                  <a:schemeClr val="accent2">
                    <a:lumMod val="50000"/>
                  </a:schemeClr>
                </a:solidFill>
                <a:latin typeface="Candara" panose="020E0502030303020204" pitchFamily="34" charset="0"/>
                <a:cs typeface="Arial" pitchFamily="34" charset="0"/>
              </a:rPr>
              <a:t> </a:t>
            </a:r>
            <a:r>
              <a:rPr lang="tr-TR" sz="1400" b="1" u="sng" dirty="0">
                <a:solidFill>
                  <a:srgbClr val="FF0000"/>
                </a:solidFill>
              </a:rPr>
              <a:t>BAŞVURU ŞARTLARI</a:t>
            </a:r>
            <a:endParaRPr lang="tr-TR" sz="1400" u="sng" dirty="0">
              <a:solidFill>
                <a:srgbClr val="FF0000"/>
              </a:solidFill>
            </a:endParaRPr>
          </a:p>
          <a:p>
            <a:pPr marL="0" lvl="0" indent="0" fontAlgn="base">
              <a:spcBef>
                <a:spcPct val="0"/>
              </a:spcBef>
              <a:spcAft>
                <a:spcPct val="0"/>
              </a:spcAft>
            </a:pPr>
            <a:endParaRPr lang="tr-TR" sz="1350" dirty="0" smtClean="0">
              <a:solidFill>
                <a:schemeClr val="accent2">
                  <a:lumMod val="50000"/>
                </a:schemeClr>
              </a:solidFill>
              <a:latin typeface="Candara" panose="020E0502030303020204" pitchFamily="34" charset="0"/>
              <a:cs typeface="Arial" pitchFamily="34" charset="0"/>
            </a:endParaRPr>
          </a:p>
          <a:p>
            <a:pPr lvl="0" fontAlgn="base">
              <a:spcBef>
                <a:spcPct val="0"/>
              </a:spcBef>
              <a:spcAft>
                <a:spcPct val="0"/>
              </a:spcAft>
              <a:buClr>
                <a:srgbClr val="00B050"/>
              </a:buClr>
              <a:buFont typeface="Wingdings" panose="05000000000000000000" pitchFamily="2" charset="2"/>
              <a:buChar char="Ø"/>
            </a:pPr>
            <a:r>
              <a:rPr lang="tr-TR" sz="1800" dirty="0" smtClean="0">
                <a:latin typeface="Calibri" panose="020F0502020204030204" pitchFamily="34" charset="0"/>
                <a:cs typeface="Calibri" panose="020F0502020204030204" pitchFamily="34" charset="0"/>
              </a:rPr>
              <a:t>Türkiye Cumhuriyeti Vatandaşı Olmak</a:t>
            </a:r>
          </a:p>
          <a:p>
            <a:pPr lvl="0" fontAlgn="base">
              <a:spcBef>
                <a:spcPct val="0"/>
              </a:spcBef>
              <a:spcAft>
                <a:spcPct val="0"/>
              </a:spcAft>
              <a:buClr>
                <a:srgbClr val="00B050"/>
              </a:buClr>
              <a:buFont typeface="Wingdings" panose="05000000000000000000" pitchFamily="2" charset="2"/>
              <a:buChar char="Ø"/>
            </a:pPr>
            <a:endParaRPr lang="tr-TR" sz="1800" dirty="0" smtClean="0">
              <a:latin typeface="Calibri" panose="020F0502020204030204" pitchFamily="34" charset="0"/>
              <a:cs typeface="Calibri" panose="020F0502020204030204" pitchFamily="34" charset="0"/>
            </a:endParaRPr>
          </a:p>
          <a:p>
            <a:pPr lvl="0" eaLnBrk="0" fontAlgn="base" hangingPunct="0">
              <a:spcBef>
                <a:spcPct val="0"/>
              </a:spcBef>
              <a:spcAft>
                <a:spcPct val="0"/>
              </a:spcAft>
              <a:buClr>
                <a:srgbClr val="00B050"/>
              </a:buClr>
              <a:buFont typeface="Wingdings" panose="05000000000000000000" pitchFamily="2" charset="2"/>
              <a:buChar char="Ø"/>
            </a:pPr>
            <a:r>
              <a:rPr lang="tr-TR" sz="1800" dirty="0" smtClean="0">
                <a:latin typeface="Calibri" panose="020F0502020204030204" pitchFamily="34" charset="0"/>
                <a:cs typeface="Calibri" panose="020F0502020204030204" pitchFamily="34" charset="0"/>
              </a:rPr>
              <a:t>Lise Ve Dengi Okul Mezunu Olmak</a:t>
            </a:r>
          </a:p>
          <a:p>
            <a:pPr lvl="0" eaLnBrk="0" fontAlgn="base" hangingPunct="0">
              <a:spcBef>
                <a:spcPct val="0"/>
              </a:spcBef>
              <a:spcAft>
                <a:spcPct val="0"/>
              </a:spcAft>
              <a:buClr>
                <a:srgbClr val="00B050"/>
              </a:buClr>
              <a:buFont typeface="Wingdings" panose="05000000000000000000" pitchFamily="2" charset="2"/>
              <a:buChar char="Ø"/>
            </a:pPr>
            <a:endParaRPr lang="tr-TR" sz="1800" dirty="0" smtClean="0">
              <a:latin typeface="Calibri" panose="020F0502020204030204" pitchFamily="34" charset="0"/>
              <a:cs typeface="Calibri" panose="020F0502020204030204" pitchFamily="34" charset="0"/>
            </a:endParaRPr>
          </a:p>
          <a:p>
            <a:pPr lvl="0" eaLnBrk="0" fontAlgn="base" hangingPunct="0">
              <a:spcBef>
                <a:spcPct val="0"/>
              </a:spcBef>
              <a:spcAft>
                <a:spcPct val="0"/>
              </a:spcAft>
              <a:buClr>
                <a:srgbClr val="00B050"/>
              </a:buClr>
              <a:buFont typeface="Wingdings" panose="05000000000000000000" pitchFamily="2" charset="2"/>
              <a:buChar char="Ø"/>
            </a:pPr>
            <a:r>
              <a:rPr lang="tr-TR" sz="1800" dirty="0" err="1" smtClean="0">
                <a:latin typeface="Calibri" panose="020F0502020204030204" pitchFamily="34" charset="0"/>
                <a:cs typeface="Calibri" panose="020F0502020204030204" pitchFamily="34" charset="0"/>
              </a:rPr>
              <a:t>Ösym</a:t>
            </a:r>
            <a:r>
              <a:rPr lang="tr-TR" sz="1800" dirty="0" smtClean="0">
                <a:latin typeface="Calibri" panose="020F0502020204030204" pitchFamily="34" charset="0"/>
                <a:cs typeface="Calibri" panose="020F0502020204030204" pitchFamily="34" charset="0"/>
              </a:rPr>
              <a:t> Başkanlığı Tarafından O Yıl İçinde Yapılan Üniversite Giriş Sınavında; Belirlenen Puan Türünden Ya Da Türlerinden Ham Taban Puan Ve Üzerinde Puan Almış Olmak. </a:t>
            </a:r>
          </a:p>
          <a:p>
            <a:pPr lvl="0" eaLnBrk="0" fontAlgn="base" hangingPunct="0">
              <a:spcBef>
                <a:spcPct val="0"/>
              </a:spcBef>
              <a:spcAft>
                <a:spcPct val="0"/>
              </a:spcAft>
              <a:buClr>
                <a:srgbClr val="00B050"/>
              </a:buClr>
              <a:buFont typeface="Wingdings" panose="05000000000000000000" pitchFamily="2" charset="2"/>
              <a:buChar char="Ø"/>
            </a:pPr>
            <a:endParaRPr lang="tr-TR" sz="1800" dirty="0" smtClean="0">
              <a:latin typeface="Calibri" panose="020F0502020204030204" pitchFamily="34" charset="0"/>
              <a:cs typeface="Calibri" panose="020F0502020204030204" pitchFamily="34" charset="0"/>
            </a:endParaRPr>
          </a:p>
          <a:p>
            <a:pPr lvl="0" eaLnBrk="0" fontAlgn="base" hangingPunct="0">
              <a:spcBef>
                <a:spcPct val="0"/>
              </a:spcBef>
              <a:spcAft>
                <a:spcPct val="0"/>
              </a:spcAft>
              <a:buClr>
                <a:srgbClr val="00B050"/>
              </a:buClr>
              <a:buFont typeface="Wingdings" panose="05000000000000000000" pitchFamily="2" charset="2"/>
              <a:buChar char="Ø"/>
            </a:pPr>
            <a:r>
              <a:rPr lang="tr-TR" sz="1800" i="1" dirty="0" smtClean="0">
                <a:latin typeface="Calibri" panose="020F0502020204030204" pitchFamily="34" charset="0"/>
                <a:cs typeface="Calibri" panose="020F0502020204030204" pitchFamily="34" charset="0"/>
              </a:rPr>
              <a:t>(2021 Yılı İçinde </a:t>
            </a:r>
            <a:r>
              <a:rPr lang="tr-TR" sz="1800" i="1" dirty="0" err="1" smtClean="0">
                <a:latin typeface="Calibri" panose="020F0502020204030204" pitchFamily="34" charset="0"/>
                <a:cs typeface="Calibri" panose="020F0502020204030204" pitchFamily="34" charset="0"/>
              </a:rPr>
              <a:t>Ösym</a:t>
            </a:r>
            <a:r>
              <a:rPr lang="tr-TR" sz="1800" i="1" dirty="0" smtClean="0">
                <a:latin typeface="Calibri" panose="020F0502020204030204" pitchFamily="34" charset="0"/>
                <a:cs typeface="Calibri" panose="020F0502020204030204" pitchFamily="34" charset="0"/>
              </a:rPr>
              <a:t> Başkanlığı Tarafından Yapılan Yükseköğretim Kurumları Sınavında </a:t>
            </a:r>
            <a:r>
              <a:rPr lang="tr-TR" sz="1800" i="1" dirty="0" err="1" smtClean="0">
                <a:latin typeface="Calibri" panose="020F0502020204030204" pitchFamily="34" charset="0"/>
                <a:cs typeface="Calibri" panose="020F0502020204030204" pitchFamily="34" charset="0"/>
              </a:rPr>
              <a:t>Tyt</a:t>
            </a:r>
            <a:r>
              <a:rPr lang="tr-TR" sz="1800" i="1" dirty="0" smtClean="0">
                <a:latin typeface="Calibri" panose="020F0502020204030204" pitchFamily="34" charset="0"/>
                <a:cs typeface="Calibri" panose="020F0502020204030204" pitchFamily="34" charset="0"/>
              </a:rPr>
              <a:t> Puan Türünden 250,000 (İki Yüz Elli) </a:t>
            </a:r>
            <a:r>
              <a:rPr lang="tr-TR" sz="1800" i="1" u="sng" dirty="0" smtClean="0">
                <a:latin typeface="Calibri" panose="020F0502020204030204" pitchFamily="34" charset="0"/>
                <a:cs typeface="Calibri" panose="020F0502020204030204" pitchFamily="34" charset="0"/>
              </a:rPr>
              <a:t>Ham Taban</a:t>
            </a:r>
            <a:r>
              <a:rPr lang="tr-TR" sz="1800" i="1" dirty="0" smtClean="0">
                <a:latin typeface="Calibri" panose="020F0502020204030204" pitchFamily="34" charset="0"/>
                <a:cs typeface="Calibri" panose="020F0502020204030204" pitchFamily="34" charset="0"/>
              </a:rPr>
              <a:t> Puan Ve Üzerinde Puan Almış Olmak.)</a:t>
            </a:r>
          </a:p>
          <a:p>
            <a:pPr lvl="0" eaLnBrk="0" fontAlgn="base" hangingPunct="0">
              <a:spcBef>
                <a:spcPct val="0"/>
              </a:spcBef>
              <a:spcAft>
                <a:spcPct val="0"/>
              </a:spcAft>
              <a:buClr>
                <a:srgbClr val="00B050"/>
              </a:buClr>
              <a:buFont typeface="Wingdings" panose="05000000000000000000" pitchFamily="2" charset="2"/>
              <a:buChar char="Ø"/>
            </a:pPr>
            <a:endParaRPr lang="tr-TR" sz="1800" dirty="0" smtClean="0">
              <a:latin typeface="Calibri" panose="020F0502020204030204" pitchFamily="34" charset="0"/>
              <a:cs typeface="Calibri" panose="020F0502020204030204" pitchFamily="34" charset="0"/>
            </a:endParaRPr>
          </a:p>
          <a:p>
            <a:pPr lvl="0" eaLnBrk="0" fontAlgn="base" hangingPunct="0">
              <a:spcBef>
                <a:spcPct val="0"/>
              </a:spcBef>
              <a:spcAft>
                <a:spcPct val="0"/>
              </a:spcAft>
              <a:buClr>
                <a:srgbClr val="00B050"/>
              </a:buClr>
              <a:buFont typeface="Wingdings" panose="05000000000000000000" pitchFamily="2" charset="2"/>
              <a:buChar char="Ø"/>
            </a:pPr>
            <a:r>
              <a:rPr lang="tr-TR" sz="1800" dirty="0" smtClean="0">
                <a:latin typeface="Calibri" panose="020F0502020204030204" pitchFamily="34" charset="0"/>
                <a:cs typeface="Calibri" panose="020F0502020204030204" pitchFamily="34" charset="0"/>
              </a:rPr>
              <a:t>18 Yaşını Tamamladıktan Sonra Yaptırılan Yaş Düzeltmelerinde Düzeltmeden Önceki Yaş Dikkate Alınmak Kaydıyla, Sınavın Yapıldığı Yılın Ekim Ayının İlk Günü İtibarıyla 18 Yaşını Tamamlamış Ve Sınavın Yapıldığı Yılın 31 Aralık Tarihi İtibarıyla 26 Yaşından Gün Almamış Olmak</a:t>
            </a:r>
          </a:p>
          <a:p>
            <a:pPr lvl="0" eaLnBrk="0" fontAlgn="base" hangingPunct="0">
              <a:spcBef>
                <a:spcPct val="0"/>
              </a:spcBef>
              <a:spcAft>
                <a:spcPct val="0"/>
              </a:spcAft>
              <a:buClr>
                <a:srgbClr val="00B050"/>
              </a:buClr>
              <a:buFont typeface="Wingdings" panose="05000000000000000000" pitchFamily="2" charset="2"/>
              <a:buChar char="Ø"/>
            </a:pPr>
            <a:endParaRPr lang="tr-TR" sz="1800" dirty="0" smtClean="0">
              <a:latin typeface="Calibri" panose="020F0502020204030204" pitchFamily="34" charset="0"/>
              <a:cs typeface="Calibri" panose="020F0502020204030204" pitchFamily="34" charset="0"/>
            </a:endParaRPr>
          </a:p>
          <a:p>
            <a:pPr lvl="0" eaLnBrk="0" fontAlgn="base" hangingPunct="0">
              <a:spcBef>
                <a:spcPct val="0"/>
              </a:spcBef>
              <a:spcAft>
                <a:spcPct val="0"/>
              </a:spcAft>
              <a:buClr>
                <a:srgbClr val="00B050"/>
              </a:buClr>
              <a:buFont typeface="Wingdings" panose="05000000000000000000" pitchFamily="2" charset="2"/>
              <a:buChar char="Ø"/>
            </a:pPr>
            <a:r>
              <a:rPr lang="tr-TR" sz="1800" dirty="0" smtClean="0">
                <a:latin typeface="Calibri" panose="020F0502020204030204" pitchFamily="34" charset="0"/>
                <a:cs typeface="Calibri" panose="020F0502020204030204" pitchFamily="34" charset="0"/>
              </a:rPr>
              <a:t>Boy Ölçüsü, Beden Kitle İndeksi İle Sağlık Yönünden Sağlık Yönetmeliğinde Belirtilen Şartları Taşımak. </a:t>
            </a:r>
            <a:r>
              <a:rPr lang="tr-TR" sz="1800" i="1" dirty="0" smtClean="0">
                <a:latin typeface="Calibri" panose="020F0502020204030204" pitchFamily="34" charset="0"/>
                <a:cs typeface="Calibri" panose="020F0502020204030204" pitchFamily="34" charset="0"/>
              </a:rPr>
              <a:t>(Polis Okullarına Alınacak Erkek Öğrencilerin En Az 167 Cm, Bayan Öğrencilerin En Az 162 Cm Boy Uzunluğu Olacaktır. </a:t>
            </a:r>
            <a:r>
              <a:rPr lang="tr-TR" sz="1800" i="1" dirty="0" smtClean="0">
                <a:latin typeface="Calibri" panose="020F0502020204030204" pitchFamily="34" charset="0"/>
                <a:ea typeface="Times New Roman" pitchFamily="18" charset="0"/>
                <a:cs typeface="Calibri" panose="020F0502020204030204" pitchFamily="34" charset="0"/>
              </a:rPr>
              <a:t>Polis Okullarına Alınacak Erkek Ve Bayan Öğrencilerin 18.00-27.00 Aralığında Beden Kitle İndeksi Olacaktır.</a:t>
            </a:r>
            <a:r>
              <a:rPr lang="tr-TR" sz="1800" i="1" dirty="0" smtClean="0">
                <a:latin typeface="Calibri" panose="020F0502020204030204" pitchFamily="34" charset="0"/>
                <a:ea typeface="Calibri" pitchFamily="34" charset="0"/>
                <a:cs typeface="Calibri" panose="020F0502020204030204" pitchFamily="34" charset="0"/>
              </a:rPr>
              <a:t>)</a:t>
            </a:r>
            <a:endParaRPr lang="tr-TR" sz="1800" dirty="0" smtClean="0">
              <a:latin typeface="Calibri" panose="020F0502020204030204" pitchFamily="34" charset="0"/>
              <a:cs typeface="Calibri" panose="020F0502020204030204" pitchFamily="34" charset="0"/>
            </a:endParaRPr>
          </a:p>
          <a:p>
            <a:endParaRPr lang="tr-TR" sz="1800" dirty="0">
              <a:solidFill>
                <a:schemeClr val="accent2">
                  <a:lumMod val="50000"/>
                </a:schemeClr>
              </a:solidFill>
              <a:latin typeface="Candara" panose="020E0502030303020204" pitchFamily="34" charset="0"/>
            </a:endParaRPr>
          </a:p>
        </p:txBody>
      </p:sp>
      <p:sp>
        <p:nvSpPr>
          <p:cNvPr id="4" name="Dikdörtgen 3"/>
          <p:cNvSpPr/>
          <p:nvPr/>
        </p:nvSpPr>
        <p:spPr>
          <a:xfrm>
            <a:off x="1480220" y="133350"/>
            <a:ext cx="6968574" cy="707886"/>
          </a:xfrm>
          <a:prstGeom prst="rect">
            <a:avLst/>
          </a:prstGeom>
        </p:spPr>
        <p:txBody>
          <a:bodyPr wrap="none">
            <a:spAutoFit/>
          </a:bodyPr>
          <a:lstStyle/>
          <a:p>
            <a:r>
              <a:rPr lang="tr-TR" sz="4000" b="1" dirty="0">
                <a:solidFill>
                  <a:schemeClr val="accent6">
                    <a:lumMod val="75000"/>
                  </a:schemeClr>
                </a:solidFill>
                <a:effectLst>
                  <a:outerShdw blurRad="38100" dist="38100" dir="2700000" algn="tl">
                    <a:srgbClr val="000000">
                      <a:alpha val="43137"/>
                    </a:srgbClr>
                  </a:outerShdw>
                </a:effectLst>
                <a:latin typeface="Candara" panose="020E0502030303020204" pitchFamily="34" charset="0"/>
              </a:rPr>
              <a:t>POLİS MESLEK YÜKSEK </a:t>
            </a:r>
            <a:r>
              <a:rPr lang="tr-TR" sz="4000" b="1" dirty="0" smtClean="0">
                <a:solidFill>
                  <a:schemeClr val="accent6">
                    <a:lumMod val="75000"/>
                  </a:schemeClr>
                </a:solidFill>
                <a:effectLst>
                  <a:outerShdw blurRad="38100" dist="38100" dir="2700000" algn="tl">
                    <a:srgbClr val="000000">
                      <a:alpha val="43137"/>
                    </a:srgbClr>
                  </a:outerShdw>
                </a:effectLst>
                <a:latin typeface="Candara" panose="020E0502030303020204" pitchFamily="34" charset="0"/>
              </a:rPr>
              <a:t>OKULU</a:t>
            </a:r>
            <a:endParaRPr lang="tr-TR" sz="4000" b="1" u="sng" dirty="0">
              <a:solidFill>
                <a:schemeClr val="accent6">
                  <a:lumMod val="75000"/>
                </a:schemeClr>
              </a:solidFill>
              <a:effectLst>
                <a:outerShdw blurRad="38100" dist="38100" dir="2700000" algn="tl">
                  <a:srgbClr val="000000">
                    <a:alpha val="43137"/>
                  </a:srgbClr>
                </a:outerShdw>
              </a:effectLst>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4475" y="841236"/>
            <a:ext cx="2771894" cy="11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5988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41698" y="836712"/>
            <a:ext cx="7520940" cy="5564088"/>
          </a:xfrm>
        </p:spPr>
        <p:txBody>
          <a:bodyPr>
            <a:noAutofit/>
          </a:bodyPr>
          <a:lstStyle/>
          <a:p>
            <a:pPr marL="0" lvl="0" indent="0" algn="just" fontAlgn="base">
              <a:spcBef>
                <a:spcPct val="0"/>
              </a:spcBef>
              <a:spcAft>
                <a:spcPct val="0"/>
              </a:spcAft>
              <a:buNone/>
            </a:pPr>
            <a:r>
              <a:rPr lang="tr-TR" sz="1800" b="1" dirty="0">
                <a:solidFill>
                  <a:srgbClr val="00B050"/>
                </a:solidFill>
                <a:latin typeface="Candara" panose="020E0502030303020204" pitchFamily="34" charset="0"/>
                <a:ea typeface="Times New Roman" pitchFamily="18" charset="0"/>
                <a:cs typeface="Times New Roman" pitchFamily="18" charset="0"/>
              </a:rPr>
              <a:t>#ÖN SAĞLIK KONTROLÜ</a:t>
            </a:r>
            <a:r>
              <a:rPr lang="tr-TR" sz="1800" b="1" dirty="0" smtClean="0">
                <a:solidFill>
                  <a:srgbClr val="00B050"/>
                </a:solidFill>
                <a:latin typeface="Candara" panose="020E0502030303020204" pitchFamily="34" charset="0"/>
                <a:ea typeface="Times New Roman" pitchFamily="18" charset="0"/>
                <a:cs typeface="Times New Roman" pitchFamily="18" charset="0"/>
              </a:rPr>
              <a:t>#</a:t>
            </a:r>
          </a:p>
          <a:p>
            <a:pPr marL="0" lvl="0" indent="0" algn="just" fontAlgn="base">
              <a:spcBef>
                <a:spcPct val="0"/>
              </a:spcBef>
              <a:spcAft>
                <a:spcPct val="0"/>
              </a:spcAft>
              <a:buNone/>
            </a:pPr>
            <a:endParaRPr lang="tr-TR" sz="1600" b="1" dirty="0">
              <a:latin typeface="Candara" panose="020E0502030303020204" pitchFamily="34" charset="0"/>
              <a:cs typeface="Arial" pitchFamily="34" charset="0"/>
            </a:endParaRPr>
          </a:p>
          <a:p>
            <a:pPr lvl="0" algn="just" eaLnBrk="0" fontAlgn="base" hangingPunct="0">
              <a:spcBef>
                <a:spcPct val="0"/>
              </a:spcBef>
              <a:spcAft>
                <a:spcPct val="0"/>
              </a:spcAft>
              <a:buFont typeface="Wingdings" panose="05000000000000000000" pitchFamily="2" charset="2"/>
              <a:buChar char="Ø"/>
            </a:pPr>
            <a:r>
              <a:rPr lang="tr-TR" sz="1600" b="1" dirty="0" smtClean="0">
                <a:latin typeface="Candara" panose="020E0502030303020204" pitchFamily="34" charset="0"/>
                <a:ea typeface="Calibri" pitchFamily="34" charset="0"/>
                <a:cs typeface="Times New Roman" pitchFamily="18" charset="0"/>
              </a:rPr>
              <a:t>Adaylar </a:t>
            </a:r>
            <a:r>
              <a:rPr lang="tr-TR" sz="1600" b="1" dirty="0" err="1" smtClean="0">
                <a:latin typeface="Candara" panose="020E0502030303020204" pitchFamily="34" charset="0"/>
                <a:ea typeface="Calibri" pitchFamily="34" charset="0"/>
                <a:cs typeface="Times New Roman" pitchFamily="18" charset="0"/>
              </a:rPr>
              <a:t>Pmyo</a:t>
            </a:r>
            <a:r>
              <a:rPr lang="tr-TR" sz="1600" b="1" dirty="0" smtClean="0">
                <a:latin typeface="Candara" panose="020E0502030303020204" pitchFamily="34" charset="0"/>
                <a:ea typeface="Calibri" pitchFamily="34" charset="0"/>
                <a:cs typeface="Times New Roman" pitchFamily="18" charset="0"/>
              </a:rPr>
              <a:t> Sınavlarına Girmeden Önce Ön Sağlık Komisyonu Tarafından Ön Sağlık Kontrolünden Geçirilir. Ön Sağlık Kontrolü Emniyet Teşkilatı Sağlık Şartları Yönetmeliğine Göre Yapılır.</a:t>
            </a:r>
          </a:p>
          <a:p>
            <a:pPr marL="0" lvl="0" indent="449263" algn="just" eaLnBrk="0" fontAlgn="base" hangingPunct="0">
              <a:spcBef>
                <a:spcPct val="0"/>
              </a:spcBef>
              <a:spcAft>
                <a:spcPct val="0"/>
              </a:spcAft>
            </a:pPr>
            <a:endParaRPr lang="tr-TR" sz="1600" b="1" dirty="0">
              <a:latin typeface="Candara" panose="020E0502030303020204" pitchFamily="34" charset="0"/>
              <a:cs typeface="Times New Roman" pitchFamily="18" charset="0"/>
            </a:endParaRPr>
          </a:p>
          <a:p>
            <a:pPr marL="0" indent="0" algn="just">
              <a:buNone/>
            </a:pPr>
            <a:r>
              <a:rPr lang="tr-TR" sz="1800" b="1" dirty="0">
                <a:solidFill>
                  <a:srgbClr val="00B050"/>
                </a:solidFill>
                <a:latin typeface="Candara" panose="020E0502030303020204" pitchFamily="34" charset="0"/>
              </a:rPr>
              <a:t>#</a:t>
            </a:r>
            <a:r>
              <a:rPr lang="x-none" sz="1800" b="1">
                <a:solidFill>
                  <a:srgbClr val="00B050"/>
                </a:solidFill>
                <a:latin typeface="Candara" panose="020E0502030303020204" pitchFamily="34" charset="0"/>
              </a:rPr>
              <a:t>FİZİK</a:t>
            </a:r>
            <a:r>
              <a:rPr lang="tr-TR" sz="1800" b="1" dirty="0">
                <a:solidFill>
                  <a:srgbClr val="00B050"/>
                </a:solidFill>
                <a:latin typeface="Candara" panose="020E0502030303020204" pitchFamily="34" charset="0"/>
              </a:rPr>
              <a:t>SEL</a:t>
            </a:r>
            <a:r>
              <a:rPr lang="x-none" sz="1800" b="1">
                <a:solidFill>
                  <a:srgbClr val="00B050"/>
                </a:solidFill>
                <a:latin typeface="Candara" panose="020E0502030303020204" pitchFamily="34" charset="0"/>
              </a:rPr>
              <a:t> YETERLİLİK SINAVI </a:t>
            </a:r>
            <a:r>
              <a:rPr lang="tr-TR" sz="1800" b="1" dirty="0">
                <a:solidFill>
                  <a:srgbClr val="00B050"/>
                </a:solidFill>
                <a:latin typeface="Candara" panose="020E0502030303020204" pitchFamily="34" charset="0"/>
              </a:rPr>
              <a:t>#</a:t>
            </a:r>
          </a:p>
          <a:p>
            <a:pPr algn="just">
              <a:buFont typeface="Wingdings" panose="05000000000000000000" pitchFamily="2" charset="2"/>
              <a:buChar char="Ø"/>
            </a:pPr>
            <a:r>
              <a:rPr lang="tr-TR" sz="1600" b="1" dirty="0" smtClean="0">
                <a:latin typeface="Candara" panose="020E0502030303020204" pitchFamily="34" charset="0"/>
              </a:rPr>
              <a:t>Fiziksel Yeterlilik Sınavı; Adayın Bedeni Kabiliyeti Ve Fiziki Yapısı Değerlendirilmek Üzere Uygulamalı Olarak Yapılır.  </a:t>
            </a:r>
          </a:p>
          <a:p>
            <a:pPr algn="just">
              <a:buFont typeface="Wingdings" panose="05000000000000000000" pitchFamily="2" charset="2"/>
              <a:buChar char="Ø"/>
            </a:pPr>
            <a:r>
              <a:rPr lang="tr-TR" sz="1600" b="1" dirty="0" smtClean="0">
                <a:latin typeface="Candara" panose="020E0502030303020204" pitchFamily="34" charset="0"/>
              </a:rPr>
              <a:t>Başarılı Olmak İçin Yüz Tam Puan Üzerinden En Az Altmış Puan Almak Zorunludur. </a:t>
            </a:r>
          </a:p>
          <a:p>
            <a:pPr algn="just" hangingPunct="0">
              <a:buFont typeface="Wingdings" panose="05000000000000000000" pitchFamily="2" charset="2"/>
              <a:buChar char="Ø"/>
            </a:pPr>
            <a:r>
              <a:rPr lang="tr-TR" sz="1600" b="1" dirty="0" smtClean="0">
                <a:latin typeface="Candara" panose="020E0502030303020204" pitchFamily="34" charset="0"/>
              </a:rPr>
              <a:t>(</a:t>
            </a:r>
            <a:r>
              <a:rPr lang="x-none" sz="1600" b="1" smtClean="0">
                <a:latin typeface="Candara" panose="020E0502030303020204" pitchFamily="34" charset="0"/>
              </a:rPr>
              <a:t>Fiziksel Yeterlilik Sınavında </a:t>
            </a:r>
            <a:r>
              <a:rPr lang="tr-TR" sz="1600" b="1" dirty="0" smtClean="0">
                <a:latin typeface="Candara" panose="020E0502030303020204" pitchFamily="34" charset="0"/>
              </a:rPr>
              <a:t>A</a:t>
            </a:r>
            <a:r>
              <a:rPr lang="x-none" sz="1600" b="1" smtClean="0">
                <a:latin typeface="Candara" panose="020E0502030303020204" pitchFamily="34" charset="0"/>
              </a:rPr>
              <a:t>dayların Tabi Tutulacağı Parkur Ve Talimatı </a:t>
            </a:r>
            <a:r>
              <a:rPr lang="x-none" sz="1600" b="1" u="sng" smtClean="0">
                <a:latin typeface="Candara" panose="020E0502030303020204" pitchFamily="34" charset="0"/>
                <a:hlinkClick r:id="rId2"/>
              </a:rPr>
              <a:t>Www.Pa.Edu.Tr</a:t>
            </a:r>
            <a:r>
              <a:rPr lang="x-none" sz="1600" b="1" smtClean="0">
                <a:latin typeface="Candara" panose="020E0502030303020204" pitchFamily="34" charset="0"/>
              </a:rPr>
              <a:t> </a:t>
            </a:r>
            <a:r>
              <a:rPr lang="tr-TR" sz="1600" b="1" dirty="0" smtClean="0">
                <a:latin typeface="Candara" panose="020E0502030303020204" pitchFamily="34" charset="0"/>
              </a:rPr>
              <a:t> </a:t>
            </a:r>
            <a:r>
              <a:rPr lang="x-none" sz="1600" b="1" smtClean="0">
                <a:latin typeface="Candara" panose="020E0502030303020204" pitchFamily="34" charset="0"/>
              </a:rPr>
              <a:t>ADRESLİ İNTERNET SAYFASINDAN </a:t>
            </a:r>
            <a:r>
              <a:rPr lang="tr-TR" sz="1600" b="1" dirty="0" smtClean="0">
                <a:latin typeface="Candara" panose="020E0502030303020204" pitchFamily="34" charset="0"/>
              </a:rPr>
              <a:t>YER ALMAKTADIR.)</a:t>
            </a:r>
          </a:p>
          <a:p>
            <a:pPr algn="just" hangingPunct="0"/>
            <a:endParaRPr lang="tr-TR" sz="1600" b="1" dirty="0">
              <a:latin typeface="Candara" panose="020E0502030303020204" pitchFamily="34" charset="0"/>
            </a:endParaRPr>
          </a:p>
          <a:p>
            <a:pPr marL="0" indent="0" algn="just" hangingPunct="0">
              <a:buNone/>
            </a:pPr>
            <a:r>
              <a:rPr lang="tr-TR" sz="1800" b="1" dirty="0">
                <a:solidFill>
                  <a:srgbClr val="00B050"/>
                </a:solidFill>
                <a:latin typeface="Candara" panose="020E0502030303020204" pitchFamily="34" charset="0"/>
              </a:rPr>
              <a:t>#</a:t>
            </a:r>
            <a:r>
              <a:rPr lang="x-none" sz="1800" b="1">
                <a:solidFill>
                  <a:srgbClr val="00B050"/>
                </a:solidFill>
                <a:latin typeface="Candara" panose="020E0502030303020204" pitchFamily="34" charset="0"/>
              </a:rPr>
              <a:t>MÜLAKAT SINAVI </a:t>
            </a:r>
            <a:r>
              <a:rPr lang="tr-TR" sz="1800" b="1" dirty="0">
                <a:solidFill>
                  <a:srgbClr val="00B050"/>
                </a:solidFill>
                <a:latin typeface="Candara" panose="020E0502030303020204" pitchFamily="34" charset="0"/>
              </a:rPr>
              <a:t>#</a:t>
            </a:r>
          </a:p>
          <a:p>
            <a:pPr algn="just">
              <a:buFont typeface="Wingdings" panose="05000000000000000000" pitchFamily="2" charset="2"/>
              <a:buChar char="Ø"/>
            </a:pPr>
            <a:r>
              <a:rPr lang="tr-TR" sz="1600" b="1" dirty="0" smtClean="0">
                <a:latin typeface="Candara" panose="020E0502030303020204" pitchFamily="34" charset="0"/>
              </a:rPr>
              <a:t>Değerlendirme Kriterleri</a:t>
            </a:r>
          </a:p>
          <a:p>
            <a:pPr algn="just">
              <a:buFont typeface="Wingdings" panose="05000000000000000000" pitchFamily="2" charset="2"/>
              <a:buChar char="Ø"/>
            </a:pPr>
            <a:r>
              <a:rPr lang="tr-TR" sz="1600" b="1" dirty="0" smtClean="0">
                <a:latin typeface="Candara" panose="020E0502030303020204" pitchFamily="34" charset="0"/>
              </a:rPr>
              <a:t>-Konu Hakkında Bilgi Düzeyi - Kendisinden İstenileni Kavrama – Özgüveni </a:t>
            </a:r>
          </a:p>
          <a:p>
            <a:pPr algn="just">
              <a:buFont typeface="Wingdings" panose="05000000000000000000" pitchFamily="2" charset="2"/>
              <a:buChar char="Ø"/>
            </a:pPr>
            <a:r>
              <a:rPr lang="tr-TR" sz="1600" b="1" dirty="0" smtClean="0">
                <a:latin typeface="Candara" panose="020E0502030303020204" pitchFamily="34" charset="0"/>
              </a:rPr>
              <a:t>- İfade Etme Yeteneği - Beden Dilini Kullanma Becerisi</a:t>
            </a:r>
          </a:p>
          <a:p>
            <a:pPr algn="ctr" hangingPunct="0"/>
            <a:endParaRPr lang="tr-TR" sz="1300" dirty="0">
              <a:latin typeface="Candara" panose="020E0502030303020204" pitchFamily="34" charset="0"/>
            </a:endParaRPr>
          </a:p>
          <a:p>
            <a:pPr marL="0" lvl="0" indent="449263" algn="ctr" eaLnBrk="0" fontAlgn="base" hangingPunct="0">
              <a:spcBef>
                <a:spcPct val="0"/>
              </a:spcBef>
              <a:spcAft>
                <a:spcPct val="0"/>
              </a:spcAft>
            </a:pPr>
            <a:endParaRPr lang="tr-TR" sz="1300" dirty="0">
              <a:latin typeface="Candara" panose="020E0502030303020204" pitchFamily="34" charset="0"/>
              <a:cs typeface="Arial" pitchFamily="34" charset="0"/>
            </a:endParaRPr>
          </a:p>
          <a:p>
            <a:pPr algn="ctr"/>
            <a:endParaRPr lang="tr-TR" sz="1300" dirty="0">
              <a:latin typeface="Candara" panose="020E0502030303020204" pitchFamily="34" charset="0"/>
            </a:endParaRPr>
          </a:p>
        </p:txBody>
      </p:sp>
      <p:sp>
        <p:nvSpPr>
          <p:cNvPr id="4" name="Dikdörtgen 3"/>
          <p:cNvSpPr/>
          <p:nvPr/>
        </p:nvSpPr>
        <p:spPr>
          <a:xfrm>
            <a:off x="2483768" y="217482"/>
            <a:ext cx="4236801" cy="369332"/>
          </a:xfrm>
          <a:prstGeom prst="rect">
            <a:avLst/>
          </a:prstGeom>
        </p:spPr>
        <p:txBody>
          <a:bodyPr wrap="none">
            <a:spAutoFit/>
          </a:bodyPr>
          <a:lstStyle/>
          <a:p>
            <a:r>
              <a:rPr lang="tr-TR" b="1" dirty="0">
                <a:solidFill>
                  <a:srgbClr val="FF0000"/>
                </a:solidFill>
              </a:rPr>
              <a:t>POLİS MESLEK YÜKSEOKULU  AŞAMALAR</a:t>
            </a:r>
            <a:endParaRPr lang="tr-TR" dirty="0">
              <a:solidFill>
                <a:srgbClr val="FF0000"/>
              </a:solidFill>
            </a:endParaRPr>
          </a:p>
        </p:txBody>
      </p:sp>
    </p:spTree>
    <p:extLst>
      <p:ext uri="{BB962C8B-B14F-4D97-AF65-F5344CB8AC3E}">
        <p14:creationId xmlns:p14="http://schemas.microsoft.com/office/powerpoint/2010/main" val="2684560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57225" y="568325"/>
            <a:ext cx="7886700" cy="5975350"/>
          </a:xfrm>
        </p:spPr>
        <p:txBody>
          <a:bodyPr>
            <a:normAutofit fontScale="92500" lnSpcReduction="10000"/>
          </a:bodyPr>
          <a:lstStyle/>
          <a:p>
            <a:pPr marL="0" indent="0">
              <a:buNone/>
            </a:pPr>
            <a:r>
              <a:rPr lang="tr-TR" sz="3500" b="1"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#SONUÇLARIN İLAN EDİLMESİ</a:t>
            </a:r>
            <a:r>
              <a:rPr lang="tr-TR" sz="3500" b="1" dirty="0" smtClean="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tr-TR" sz="3500" dirty="0">
              <a:latin typeface="Calibri" panose="020F0502020204030204" pitchFamily="34" charset="0"/>
              <a:cs typeface="Calibri" panose="020F0502020204030204" pitchFamily="34" charset="0"/>
            </a:endParaRPr>
          </a:p>
          <a:p>
            <a:pPr algn="just">
              <a:buFont typeface="Wingdings" panose="05000000000000000000" pitchFamily="2" charset="2"/>
              <a:buChar char="Ø"/>
            </a:pPr>
            <a:r>
              <a:rPr lang="tr-TR" sz="2600" dirty="0" smtClean="0">
                <a:latin typeface="Calibri" panose="020F0502020204030204" pitchFamily="34" charset="0"/>
                <a:cs typeface="Calibri" panose="020F0502020204030204" pitchFamily="34" charset="0"/>
              </a:rPr>
              <a:t>Başarı Sıralamasına Esas Polis Meslek Yüksek Okulu Giriş Puanı</a:t>
            </a:r>
          </a:p>
          <a:p>
            <a:pPr marL="0" indent="0" algn="just">
              <a:buNone/>
            </a:pPr>
            <a:r>
              <a:rPr lang="tr-TR" sz="2200" dirty="0" smtClean="0">
                <a:latin typeface="Calibri" panose="020F0502020204030204" pitchFamily="34" charset="0"/>
                <a:cs typeface="Calibri" panose="020F0502020204030204" pitchFamily="34" charset="0"/>
              </a:rPr>
              <a:t>--- </a:t>
            </a:r>
            <a:r>
              <a:rPr lang="tr-TR" sz="2200" dirty="0" smtClean="0">
                <a:solidFill>
                  <a:srgbClr val="00B050"/>
                </a:solidFill>
                <a:latin typeface="Calibri" panose="020F0502020204030204" pitchFamily="34" charset="0"/>
                <a:cs typeface="Calibri" panose="020F0502020204030204" pitchFamily="34" charset="0"/>
              </a:rPr>
              <a:t>Fiziksel Yeterlilik Sınavı </a:t>
            </a:r>
            <a:r>
              <a:rPr lang="tr-TR" sz="2200" dirty="0" smtClean="0">
                <a:latin typeface="Calibri" panose="020F0502020204030204" pitchFamily="34" charset="0"/>
                <a:cs typeface="Calibri" panose="020F0502020204030204" pitchFamily="34" charset="0"/>
              </a:rPr>
              <a:t>Puanının % 25</a:t>
            </a:r>
          </a:p>
          <a:p>
            <a:pPr marL="0" indent="0" algn="just">
              <a:buNone/>
            </a:pPr>
            <a:r>
              <a:rPr lang="tr-TR" sz="2200" dirty="0" smtClean="0">
                <a:latin typeface="Calibri" panose="020F0502020204030204" pitchFamily="34" charset="0"/>
                <a:cs typeface="Calibri" panose="020F0502020204030204" pitchFamily="34" charset="0"/>
              </a:rPr>
              <a:t>--- </a:t>
            </a:r>
            <a:r>
              <a:rPr lang="tr-TR" sz="2200" dirty="0" smtClean="0">
                <a:solidFill>
                  <a:srgbClr val="00B050"/>
                </a:solidFill>
                <a:latin typeface="Calibri" panose="020F0502020204030204" pitchFamily="34" charset="0"/>
                <a:cs typeface="Calibri" panose="020F0502020204030204" pitchFamily="34" charset="0"/>
              </a:rPr>
              <a:t>Mülakat Sınavı </a:t>
            </a:r>
            <a:r>
              <a:rPr lang="tr-TR" sz="2200" dirty="0" smtClean="0">
                <a:latin typeface="Calibri" panose="020F0502020204030204" pitchFamily="34" charset="0"/>
                <a:cs typeface="Calibri" panose="020F0502020204030204" pitchFamily="34" charset="0"/>
              </a:rPr>
              <a:t>Puanının % 50</a:t>
            </a:r>
          </a:p>
          <a:p>
            <a:pPr marL="0" indent="0" algn="just">
              <a:buNone/>
            </a:pPr>
            <a:r>
              <a:rPr lang="tr-TR" sz="2200" dirty="0" smtClean="0">
                <a:latin typeface="Calibri" panose="020F0502020204030204" pitchFamily="34" charset="0"/>
                <a:cs typeface="Calibri" panose="020F0502020204030204" pitchFamily="34" charset="0"/>
              </a:rPr>
              <a:t>--- </a:t>
            </a:r>
            <a:r>
              <a:rPr lang="tr-TR" sz="2200" dirty="0" err="1" smtClean="0">
                <a:solidFill>
                  <a:srgbClr val="00B050"/>
                </a:solidFill>
                <a:latin typeface="Calibri" panose="020F0502020204030204" pitchFamily="34" charset="0"/>
                <a:cs typeface="Calibri" panose="020F0502020204030204" pitchFamily="34" charset="0"/>
              </a:rPr>
              <a:t>Tyt</a:t>
            </a:r>
            <a:r>
              <a:rPr lang="tr-TR" sz="2200" dirty="0" smtClean="0">
                <a:solidFill>
                  <a:srgbClr val="00B050"/>
                </a:solidFill>
                <a:latin typeface="Calibri" panose="020F0502020204030204" pitchFamily="34" charset="0"/>
                <a:cs typeface="Calibri" panose="020F0502020204030204" pitchFamily="34" charset="0"/>
              </a:rPr>
              <a:t> (Ham Puanı) </a:t>
            </a:r>
            <a:r>
              <a:rPr lang="tr-TR" sz="2200" dirty="0" smtClean="0">
                <a:latin typeface="Calibri" panose="020F0502020204030204" pitchFamily="34" charset="0"/>
                <a:cs typeface="Calibri" panose="020F0502020204030204" pitchFamily="34" charset="0"/>
              </a:rPr>
              <a:t>Puanının % 25</a:t>
            </a:r>
          </a:p>
          <a:p>
            <a:pPr algn="just">
              <a:buFont typeface="Wingdings" panose="05000000000000000000" pitchFamily="2" charset="2"/>
              <a:buChar char="Ø"/>
            </a:pPr>
            <a:r>
              <a:rPr lang="tr-TR" sz="2600" dirty="0" smtClean="0">
                <a:latin typeface="Calibri" panose="020F0502020204030204" pitchFamily="34" charset="0"/>
                <a:cs typeface="Calibri" panose="020F0502020204030204" pitchFamily="34" charset="0"/>
              </a:rPr>
              <a:t>Yapılan Sıralama Sonucunda Adaylar Kontenjan Dahilinde Alınır.</a:t>
            </a:r>
          </a:p>
          <a:p>
            <a:pPr algn="just">
              <a:buFont typeface="Wingdings" panose="05000000000000000000" pitchFamily="2" charset="2"/>
              <a:buChar char="Ø"/>
            </a:pPr>
            <a:endParaRPr lang="tr-TR" dirty="0">
              <a:latin typeface="Calibri" panose="020F0502020204030204" pitchFamily="34" charset="0"/>
              <a:cs typeface="Calibri" panose="020F0502020204030204" pitchFamily="34" charset="0"/>
            </a:endParaRPr>
          </a:p>
          <a:p>
            <a:pPr marL="0" indent="0" algn="just">
              <a:buNone/>
            </a:pPr>
            <a:r>
              <a:rPr lang="tr-TR" sz="3300" b="1" dirty="0">
                <a:solidFill>
                  <a:srgbClr val="FF0000"/>
                </a:solidFill>
                <a:latin typeface="Calibri" panose="020F0502020204030204" pitchFamily="34" charset="0"/>
                <a:cs typeface="Calibri" panose="020F0502020204030204" pitchFamily="34" charset="0"/>
              </a:rPr>
              <a:t>#YEDEK ADAYLARIN ÇAĞRILMASI</a:t>
            </a:r>
            <a:r>
              <a:rPr lang="tr-TR" sz="3300" b="1" dirty="0" smtClean="0">
                <a:solidFill>
                  <a:srgbClr val="FF0000"/>
                </a:solidFill>
                <a:latin typeface="Calibri" panose="020F0502020204030204" pitchFamily="34" charset="0"/>
                <a:cs typeface="Calibri" panose="020F0502020204030204" pitchFamily="34" charset="0"/>
              </a:rPr>
              <a:t>#</a:t>
            </a:r>
            <a:endParaRPr lang="tr-TR" sz="3300" b="1" dirty="0">
              <a:solidFill>
                <a:srgbClr val="FF0000"/>
              </a:solidFill>
              <a:latin typeface="Calibri" panose="020F0502020204030204" pitchFamily="34" charset="0"/>
              <a:cs typeface="Calibri" panose="020F0502020204030204" pitchFamily="34" charset="0"/>
            </a:endParaRPr>
          </a:p>
          <a:p>
            <a:pPr algn="just">
              <a:buFont typeface="Wingdings" panose="05000000000000000000" pitchFamily="2" charset="2"/>
              <a:buChar char="Ø"/>
            </a:pPr>
            <a:r>
              <a:rPr lang="tr-TR" sz="2600" dirty="0" smtClean="0">
                <a:latin typeface="Calibri" panose="020F0502020204030204" pitchFamily="34" charset="0"/>
                <a:cs typeface="Calibri" panose="020F0502020204030204" pitchFamily="34" charset="0"/>
              </a:rPr>
              <a:t>Geçici Kayıt Sırasında, Yüksekokula Giremeyecekleri Anlaşılan, Eksik Belge Getiren, İntibak Eğitiminin Başladığı Günün Mesai Bitimine Kadar Başvuruda Bulunmayan, Yüksekokuldan Ayrılan Veya Vefat Eden Adayların Yerine Yedek Adaylar Sırası İle Çağrılır. </a:t>
            </a:r>
          </a:p>
          <a:p>
            <a:pPr algn="just"/>
            <a:endParaRPr lang="tr-TR" dirty="0">
              <a:latin typeface="Candara" panose="020E0502030303020204" pitchFamily="34" charset="0"/>
            </a:endParaRPr>
          </a:p>
          <a:p>
            <a:endParaRPr lang="tr-TR" dirty="0"/>
          </a:p>
        </p:txBody>
      </p:sp>
    </p:spTree>
    <p:extLst>
      <p:ext uri="{BB962C8B-B14F-4D97-AF65-F5344CB8AC3E}">
        <p14:creationId xmlns:p14="http://schemas.microsoft.com/office/powerpoint/2010/main" val="261523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76275" y="371475"/>
            <a:ext cx="8048626" cy="6063198"/>
          </a:xfrm>
          <a:prstGeom prst="rect">
            <a:avLst/>
          </a:prstGeom>
        </p:spPr>
        <p:txBody>
          <a:bodyPr wrap="square">
            <a:spAutoFit/>
          </a:bodyPr>
          <a:lstStyle/>
          <a:p>
            <a:pPr algn="ctr"/>
            <a:r>
              <a:rPr lang="tr-TR" sz="4400" b="1" dirty="0">
                <a:solidFill>
                  <a:srgbClr val="C00000"/>
                </a:solidFill>
                <a:effectLst>
                  <a:outerShdw blurRad="38100" dist="38100" dir="2700000" algn="tl">
                    <a:srgbClr val="000000">
                      <a:alpha val="43137"/>
                    </a:srgbClr>
                  </a:outerShdw>
                </a:effectLst>
              </a:rPr>
              <a:t>Milli Savunma Üniversitesi </a:t>
            </a:r>
            <a:endParaRPr lang="tr-TR" sz="4400" b="1" dirty="0" smtClean="0">
              <a:solidFill>
                <a:srgbClr val="C00000"/>
              </a:solidFill>
              <a:effectLst>
                <a:outerShdw blurRad="38100" dist="38100" dir="2700000" algn="tl">
                  <a:srgbClr val="000000">
                    <a:alpha val="43137"/>
                  </a:srgbClr>
                </a:outerShdw>
              </a:effectLst>
            </a:endParaRPr>
          </a:p>
          <a:p>
            <a:endParaRPr lang="tr-TR" dirty="0" smtClean="0">
              <a:solidFill>
                <a:srgbClr val="FF0000"/>
              </a:solidFill>
            </a:endParaRPr>
          </a:p>
          <a:p>
            <a:endParaRPr lang="tr-TR" dirty="0">
              <a:solidFill>
                <a:srgbClr val="FF0000"/>
              </a:solidFill>
            </a:endParaRPr>
          </a:p>
          <a:p>
            <a:endParaRPr lang="tr-TR" dirty="0" smtClean="0">
              <a:solidFill>
                <a:srgbClr val="FF0000"/>
              </a:solidFill>
            </a:endParaRPr>
          </a:p>
          <a:p>
            <a:endParaRPr lang="tr-TR" sz="3200" b="1" dirty="0" smtClean="0">
              <a:solidFill>
                <a:schemeClr val="accent3">
                  <a:lumMod val="75000"/>
                </a:schemeClr>
              </a:solidFill>
            </a:endParaRPr>
          </a:p>
          <a:p>
            <a:pPr algn="ctr"/>
            <a:r>
              <a:rPr lang="tr-TR" sz="3200" b="1" dirty="0" smtClean="0">
                <a:solidFill>
                  <a:schemeClr val="accent3">
                    <a:lumMod val="75000"/>
                  </a:schemeClr>
                </a:solidFill>
              </a:rPr>
              <a:t>Astsubay </a:t>
            </a:r>
            <a:r>
              <a:rPr lang="tr-TR" sz="3200" b="1" dirty="0">
                <a:solidFill>
                  <a:schemeClr val="accent3">
                    <a:lumMod val="75000"/>
                  </a:schemeClr>
                </a:solidFill>
              </a:rPr>
              <a:t>Meslek </a:t>
            </a:r>
            <a:r>
              <a:rPr lang="tr-TR" sz="3200" b="1" dirty="0" smtClean="0">
                <a:solidFill>
                  <a:schemeClr val="accent3">
                    <a:lumMod val="75000"/>
                  </a:schemeClr>
                </a:solidFill>
              </a:rPr>
              <a:t>Yüksekokulları</a:t>
            </a:r>
          </a:p>
          <a:p>
            <a:endParaRPr lang="tr-TR" dirty="0">
              <a:solidFill>
                <a:srgbClr val="FF0000"/>
              </a:solidFill>
            </a:endParaRPr>
          </a:p>
          <a:p>
            <a:r>
              <a:rPr lang="tr-TR" dirty="0" smtClean="0"/>
              <a:t>     Astsubay </a:t>
            </a:r>
            <a:r>
              <a:rPr lang="tr-TR" dirty="0"/>
              <a:t>Meslek Yüksekokullarında okuyanlar 2 yıllık ön lisans eğitimi alırlar. Bu okulların amacı bando, kara, deniz ve hava astsubayı yetiştirmektir. Sadece erkek öğrenci alınmaktadır. </a:t>
            </a:r>
            <a:endParaRPr lang="tr-TR" dirty="0" smtClean="0"/>
          </a:p>
          <a:p>
            <a:endParaRPr lang="tr-TR" dirty="0" smtClean="0"/>
          </a:p>
          <a:p>
            <a:r>
              <a:rPr lang="tr-TR" sz="2800" b="1" dirty="0" smtClean="0">
                <a:solidFill>
                  <a:schemeClr val="accent3">
                    <a:lumMod val="75000"/>
                  </a:schemeClr>
                </a:solidFill>
              </a:rPr>
              <a:t>MSÜ </a:t>
            </a:r>
            <a:r>
              <a:rPr lang="tr-TR" sz="2800" b="1" dirty="0">
                <a:solidFill>
                  <a:schemeClr val="accent3">
                    <a:lumMod val="75000"/>
                  </a:schemeClr>
                </a:solidFill>
              </a:rPr>
              <a:t>Astsubay Meslek Yüksek Okulları şunlardır</a:t>
            </a:r>
            <a:r>
              <a:rPr lang="tr-TR" sz="2800" b="1" dirty="0" smtClean="0">
                <a:solidFill>
                  <a:schemeClr val="accent3">
                    <a:lumMod val="75000"/>
                  </a:schemeClr>
                </a:solidFill>
              </a:rPr>
              <a:t>:</a:t>
            </a:r>
          </a:p>
          <a:p>
            <a:endParaRPr lang="tr-TR" dirty="0">
              <a:solidFill>
                <a:srgbClr val="FF0000"/>
              </a:solidFill>
            </a:endParaRPr>
          </a:p>
          <a:p>
            <a:pPr marL="285750" indent="-285750">
              <a:buFont typeface="Wingdings" panose="05000000000000000000" pitchFamily="2" charset="2"/>
              <a:buChar char="Ø"/>
            </a:pPr>
            <a:r>
              <a:rPr lang="tr-TR" dirty="0"/>
              <a:t>Kara Astsubay Meslek Yüksek Okulu</a:t>
            </a:r>
          </a:p>
          <a:p>
            <a:pPr marL="285750" indent="-285750">
              <a:buFont typeface="Wingdings" panose="05000000000000000000" pitchFamily="2" charset="2"/>
              <a:buChar char="Ø"/>
            </a:pPr>
            <a:r>
              <a:rPr lang="tr-TR" dirty="0"/>
              <a:t>Deniz Astsubay Meslek Yüksek Okulu</a:t>
            </a:r>
          </a:p>
          <a:p>
            <a:pPr marL="285750" indent="-285750">
              <a:buFont typeface="Wingdings" panose="05000000000000000000" pitchFamily="2" charset="2"/>
              <a:buChar char="Ø"/>
            </a:pPr>
            <a:r>
              <a:rPr lang="tr-TR" dirty="0"/>
              <a:t>Hava Astsubay Meslek Yüksek Okulu</a:t>
            </a:r>
          </a:p>
          <a:p>
            <a:pPr marL="285750" indent="-285750">
              <a:buFont typeface="Wingdings" panose="05000000000000000000" pitchFamily="2" charset="2"/>
              <a:buChar char="Ø"/>
            </a:pPr>
            <a:r>
              <a:rPr lang="tr-TR" dirty="0"/>
              <a:t>Bando Astsubay Meslek Yüksek </a:t>
            </a:r>
            <a:r>
              <a:rPr lang="tr-TR" dirty="0" smtClean="0"/>
              <a:t>Okulu</a:t>
            </a:r>
          </a:p>
          <a:p>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47650"/>
            <a:ext cx="8677275"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7884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66750" y="758825"/>
            <a:ext cx="7886700" cy="4351338"/>
          </a:xfrm>
        </p:spPr>
        <p:txBody>
          <a:bodyPr>
            <a:normAutofit fontScale="85000" lnSpcReduction="20000"/>
          </a:bodyPr>
          <a:lstStyle/>
          <a:p>
            <a:pPr marL="0" indent="0" algn="ctr">
              <a:buNone/>
            </a:pPr>
            <a:r>
              <a:rPr lang="tr-TR" sz="4200" b="1" dirty="0">
                <a:solidFill>
                  <a:srgbClr val="0070C0"/>
                </a:solidFill>
                <a:effectLst>
                  <a:outerShdw blurRad="38100" dist="38100" dir="2700000" algn="tl">
                    <a:srgbClr val="000000">
                      <a:alpha val="43137"/>
                    </a:srgbClr>
                  </a:outerShdw>
                </a:effectLst>
              </a:rPr>
              <a:t>Harp Okulları</a:t>
            </a:r>
          </a:p>
          <a:p>
            <a:endParaRPr lang="tr-TR" dirty="0">
              <a:solidFill>
                <a:srgbClr val="FF0000"/>
              </a:solidFill>
            </a:endParaRPr>
          </a:p>
          <a:p>
            <a:pPr marL="0" indent="0">
              <a:buNone/>
            </a:pPr>
            <a:r>
              <a:rPr lang="tr-TR" dirty="0" smtClean="0"/>
              <a:t>       Harp </a:t>
            </a:r>
            <a:r>
              <a:rPr lang="tr-TR" dirty="0"/>
              <a:t>okullarında okuyanlara Harbiyeli denir. Harbiyeliler yabancı dil hazırlık sınıfı ile birlikte 5 yıllık lisans eğitimi alırlar. Bu okulların amacı karacı, denizci ve havacı subaylar yetiştirmektir. Hem erkek hem de kadın öğrenci alımı vardır.</a:t>
            </a:r>
          </a:p>
          <a:p>
            <a:pPr marL="0" indent="0">
              <a:buNone/>
            </a:pPr>
            <a:endParaRPr lang="tr-TR" dirty="0"/>
          </a:p>
          <a:p>
            <a:pPr marL="0" indent="0">
              <a:buNone/>
            </a:pPr>
            <a:r>
              <a:rPr lang="tr-TR" b="1" dirty="0">
                <a:solidFill>
                  <a:srgbClr val="00B050"/>
                </a:solidFill>
                <a:effectLst>
                  <a:outerShdw blurRad="38100" dist="38100" dir="2700000" algn="tl">
                    <a:srgbClr val="000000">
                      <a:alpha val="43137"/>
                    </a:srgbClr>
                  </a:outerShdw>
                </a:effectLst>
              </a:rPr>
              <a:t>MSÜ bünyesinde şu harp okulları bulunur</a:t>
            </a:r>
            <a:r>
              <a:rPr lang="tr-TR" b="1" dirty="0" smtClean="0">
                <a:solidFill>
                  <a:srgbClr val="00B050"/>
                </a:solidFill>
                <a:effectLst>
                  <a:outerShdw blurRad="38100" dist="38100" dir="2700000" algn="tl">
                    <a:srgbClr val="000000">
                      <a:alpha val="43137"/>
                    </a:srgbClr>
                  </a:outerShdw>
                </a:effectLst>
              </a:rPr>
              <a:t>:</a:t>
            </a:r>
          </a:p>
          <a:p>
            <a:pPr marL="0" indent="0">
              <a:buNone/>
            </a:pPr>
            <a:endParaRPr lang="tr-TR" dirty="0">
              <a:solidFill>
                <a:srgbClr val="FF0000"/>
              </a:solidFill>
            </a:endParaRPr>
          </a:p>
          <a:p>
            <a:pPr>
              <a:buFont typeface="Wingdings" panose="05000000000000000000" pitchFamily="2" charset="2"/>
              <a:buChar char="Ø"/>
            </a:pPr>
            <a:r>
              <a:rPr lang="tr-TR" dirty="0"/>
              <a:t>Kara Harp Okulu</a:t>
            </a:r>
          </a:p>
          <a:p>
            <a:pPr>
              <a:buFont typeface="Wingdings" panose="05000000000000000000" pitchFamily="2" charset="2"/>
              <a:buChar char="Ø"/>
            </a:pPr>
            <a:r>
              <a:rPr lang="tr-TR" dirty="0"/>
              <a:t>Deniz Harp Okulu</a:t>
            </a:r>
          </a:p>
          <a:p>
            <a:pPr>
              <a:buFont typeface="Wingdings" panose="05000000000000000000" pitchFamily="2" charset="2"/>
              <a:buChar char="Ø"/>
            </a:pPr>
            <a:r>
              <a:rPr lang="tr-TR" dirty="0"/>
              <a:t>Hava Harp Okulu</a:t>
            </a:r>
          </a:p>
          <a:p>
            <a:endParaRPr lang="tr-TR" dirty="0"/>
          </a:p>
        </p:txBody>
      </p:sp>
      <p:sp>
        <p:nvSpPr>
          <p:cNvPr id="4" name="Altbilgi Yer Tutucusu 3"/>
          <p:cNvSpPr>
            <a:spLocks noGrp="1"/>
          </p:cNvSpPr>
          <p:nvPr>
            <p:ph type="ftr" sz="quarter" idx="11"/>
          </p:nvPr>
        </p:nvSpPr>
        <p:spPr/>
        <p:txBody>
          <a:bodyPr/>
          <a:lstStyle/>
          <a:p>
            <a:r>
              <a:rPr lang="en-US" smtClean="0"/>
              <a:t>www.rehberlikservisim.com</a:t>
            </a:r>
            <a:endParaRPr lang="en-US"/>
          </a:p>
        </p:txBody>
      </p:sp>
      <p:sp>
        <p:nvSpPr>
          <p:cNvPr id="5" name="Slayt Numarası Yer Tutucusu 4"/>
          <p:cNvSpPr>
            <a:spLocks noGrp="1"/>
          </p:cNvSpPr>
          <p:nvPr>
            <p:ph type="sldNum" sz="quarter" idx="12"/>
          </p:nvPr>
        </p:nvSpPr>
        <p:spPr/>
        <p:txBody>
          <a:bodyPr/>
          <a:lstStyle/>
          <a:p>
            <a:fld id="{2F0443AE-4F20-4B40-B91B-135E9B6A23DD}" type="slidenum">
              <a:rPr lang="en-US" smtClean="0"/>
              <a:pPr/>
              <a:t>28</a:t>
            </a:fld>
            <a:endParaRPr lang="en-US"/>
          </a:p>
        </p:txBody>
      </p:sp>
    </p:spTree>
    <p:extLst>
      <p:ext uri="{BB962C8B-B14F-4D97-AF65-F5344CB8AC3E}">
        <p14:creationId xmlns:p14="http://schemas.microsoft.com/office/powerpoint/2010/main" val="2485373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33401" y="873299"/>
            <a:ext cx="8134350" cy="5078313"/>
          </a:xfrm>
          <a:prstGeom prst="rect">
            <a:avLst/>
          </a:prstGeom>
        </p:spPr>
        <p:txBody>
          <a:bodyPr wrap="square">
            <a:spAutoFit/>
          </a:bodyPr>
          <a:lstStyle/>
          <a:p>
            <a:pPr marL="285750" indent="-285750">
              <a:buFont typeface="Wingdings" panose="05000000000000000000" pitchFamily="2" charset="2"/>
              <a:buChar char="Ø"/>
            </a:pPr>
            <a:r>
              <a:rPr lang="tr-TR" dirty="0"/>
              <a:t>MSÜ sınavının Milli Savunma Üniversitesi yolundaki adaylar için </a:t>
            </a:r>
            <a:r>
              <a:rPr lang="tr-TR" u="sng" dirty="0">
                <a:solidFill>
                  <a:srgbClr val="00B0F0"/>
                </a:solidFill>
              </a:rPr>
              <a:t>1. seçim aşaması </a:t>
            </a:r>
            <a:r>
              <a:rPr lang="tr-TR" dirty="0"/>
              <a:t>olduğunu söyleyebiliriz. </a:t>
            </a:r>
            <a:endParaRPr lang="tr-TR" dirty="0" smtClean="0"/>
          </a:p>
          <a:p>
            <a:pPr marL="285750" indent="-285750">
              <a:buFont typeface="Wingdings" panose="05000000000000000000" pitchFamily="2" charset="2"/>
              <a:buChar char="Ø"/>
            </a:pPr>
            <a:endParaRPr lang="tr-TR" dirty="0" smtClean="0"/>
          </a:p>
          <a:p>
            <a:pPr marL="285750" indent="-285750">
              <a:buFont typeface="Wingdings" panose="05000000000000000000" pitchFamily="2" charset="2"/>
              <a:buChar char="Ø"/>
            </a:pPr>
            <a:r>
              <a:rPr lang="tr-TR" u="sng" dirty="0" smtClean="0">
                <a:solidFill>
                  <a:schemeClr val="accent4">
                    <a:lumMod val="75000"/>
                  </a:schemeClr>
                </a:solidFill>
              </a:rPr>
              <a:t>MSÜ </a:t>
            </a:r>
            <a:r>
              <a:rPr lang="tr-TR" u="sng" dirty="0">
                <a:solidFill>
                  <a:schemeClr val="accent4">
                    <a:lumMod val="75000"/>
                  </a:schemeClr>
                </a:solidFill>
              </a:rPr>
              <a:t>Sınavı ÖSYM</a:t>
            </a:r>
            <a:r>
              <a:rPr lang="tr-TR" dirty="0"/>
              <a:t> tarafından gerçekleştirilir. </a:t>
            </a:r>
            <a:endParaRPr lang="tr-TR" dirty="0" smtClean="0"/>
          </a:p>
          <a:p>
            <a:pPr marL="285750" indent="-285750">
              <a:buFont typeface="Wingdings" panose="05000000000000000000" pitchFamily="2" charset="2"/>
              <a:buChar char="Ø"/>
            </a:pPr>
            <a:endParaRPr lang="tr-TR" dirty="0" smtClean="0"/>
          </a:p>
          <a:p>
            <a:pPr marL="285750" indent="-285750">
              <a:buFont typeface="Wingdings" panose="05000000000000000000" pitchFamily="2" charset="2"/>
              <a:buChar char="Ø"/>
            </a:pPr>
            <a:r>
              <a:rPr lang="tr-TR" dirty="0" smtClean="0"/>
              <a:t>Sınavda </a:t>
            </a:r>
            <a:r>
              <a:rPr lang="tr-TR" dirty="0"/>
              <a:t>çıkan soruların sayısı, sınava dahil olan konular, sınavın süresi açısından </a:t>
            </a:r>
            <a:r>
              <a:rPr lang="tr-TR" u="sng" dirty="0" err="1">
                <a:solidFill>
                  <a:schemeClr val="accent1">
                    <a:lumMod val="60000"/>
                    <a:lumOff val="40000"/>
                  </a:schemeClr>
                </a:solidFill>
              </a:rPr>
              <a:t>YKS’nin</a:t>
            </a:r>
            <a:r>
              <a:rPr lang="tr-TR" u="sng" dirty="0">
                <a:solidFill>
                  <a:schemeClr val="accent1">
                    <a:lumMod val="60000"/>
                    <a:lumOff val="40000"/>
                  </a:schemeClr>
                </a:solidFill>
              </a:rPr>
              <a:t> ilk oturumu olan </a:t>
            </a:r>
            <a:r>
              <a:rPr lang="tr-TR" u="sng" dirty="0" err="1">
                <a:solidFill>
                  <a:schemeClr val="accent1">
                    <a:lumMod val="60000"/>
                    <a:lumOff val="40000"/>
                  </a:schemeClr>
                </a:solidFill>
              </a:rPr>
              <a:t>TYT</a:t>
            </a:r>
            <a:r>
              <a:rPr lang="tr-TR" dirty="0" err="1"/>
              <a:t>’ye</a:t>
            </a:r>
            <a:r>
              <a:rPr lang="tr-TR" dirty="0"/>
              <a:t> benzer. </a:t>
            </a:r>
            <a:endParaRPr lang="tr-TR" dirty="0" smtClean="0"/>
          </a:p>
          <a:p>
            <a:pPr marL="285750" indent="-285750">
              <a:buFont typeface="Wingdings" panose="05000000000000000000" pitchFamily="2" charset="2"/>
              <a:buChar char="Ø"/>
            </a:pPr>
            <a:endParaRPr lang="tr-TR" dirty="0" smtClean="0"/>
          </a:p>
          <a:p>
            <a:pPr marL="285750" indent="-285750">
              <a:buFont typeface="Wingdings" panose="05000000000000000000" pitchFamily="2" charset="2"/>
              <a:buChar char="Ø"/>
            </a:pPr>
            <a:r>
              <a:rPr lang="tr-TR" dirty="0" smtClean="0"/>
              <a:t>Her </a:t>
            </a:r>
            <a:r>
              <a:rPr lang="tr-TR" dirty="0"/>
              <a:t>yıl </a:t>
            </a:r>
            <a:r>
              <a:rPr lang="tr-TR" u="sng" dirty="0" smtClean="0">
                <a:solidFill>
                  <a:srgbClr val="7030A0"/>
                </a:solidFill>
              </a:rPr>
              <a:t>Nisan </a:t>
            </a:r>
            <a:r>
              <a:rPr lang="tr-TR" u="sng" dirty="0">
                <a:solidFill>
                  <a:srgbClr val="7030A0"/>
                </a:solidFill>
              </a:rPr>
              <a:t>ayının ilk haftası</a:t>
            </a:r>
            <a:r>
              <a:rPr lang="tr-TR" dirty="0"/>
              <a:t>nda gerçekleştirilir</a:t>
            </a:r>
            <a:r>
              <a:rPr lang="tr-TR" dirty="0" smtClean="0"/>
              <a:t>.</a:t>
            </a:r>
          </a:p>
          <a:p>
            <a:pPr marL="285750" indent="-285750">
              <a:buFont typeface="Wingdings" panose="05000000000000000000" pitchFamily="2" charset="2"/>
              <a:buChar char="Ø"/>
            </a:pPr>
            <a:endParaRPr lang="tr-TR" dirty="0" smtClean="0"/>
          </a:p>
          <a:p>
            <a:pPr marL="285750" indent="-285750">
              <a:buFont typeface="Wingdings" panose="05000000000000000000" pitchFamily="2" charset="2"/>
              <a:buChar char="Ø"/>
            </a:pPr>
            <a:r>
              <a:rPr lang="tr-TR" dirty="0" smtClean="0"/>
              <a:t>Hedef </a:t>
            </a:r>
            <a:r>
              <a:rPr lang="tr-TR" u="sng" dirty="0"/>
              <a:t>H</a:t>
            </a:r>
            <a:r>
              <a:rPr lang="tr-TR" u="sng" dirty="0" smtClean="0"/>
              <a:t>arp </a:t>
            </a:r>
            <a:r>
              <a:rPr lang="tr-TR" u="sng" dirty="0"/>
              <a:t>O</a:t>
            </a:r>
            <a:r>
              <a:rPr lang="tr-TR" u="sng" dirty="0" smtClean="0"/>
              <a:t>kulları</a:t>
            </a:r>
            <a:r>
              <a:rPr lang="tr-TR" dirty="0" smtClean="0"/>
              <a:t>ysa </a:t>
            </a:r>
            <a:r>
              <a:rPr lang="tr-TR" u="sng" dirty="0" smtClean="0">
                <a:solidFill>
                  <a:schemeClr val="accent1"/>
                </a:solidFill>
              </a:rPr>
              <a:t>TYT </a:t>
            </a:r>
            <a:r>
              <a:rPr lang="tr-TR" u="sng" dirty="0">
                <a:solidFill>
                  <a:schemeClr val="accent1"/>
                </a:solidFill>
              </a:rPr>
              <a:t>ve </a:t>
            </a:r>
            <a:r>
              <a:rPr lang="tr-TR" u="sng" dirty="0" err="1">
                <a:solidFill>
                  <a:schemeClr val="accent1"/>
                </a:solidFill>
              </a:rPr>
              <a:t>AYT</a:t>
            </a:r>
            <a:r>
              <a:rPr lang="tr-TR" dirty="0" err="1"/>
              <a:t>’ye</a:t>
            </a:r>
            <a:r>
              <a:rPr lang="tr-TR" dirty="0"/>
              <a:t>; yani iki sınava da girmeniz gerekli</a:t>
            </a:r>
            <a:r>
              <a:rPr lang="tr-TR" dirty="0" smtClean="0"/>
              <a:t>.</a:t>
            </a:r>
          </a:p>
          <a:p>
            <a:pPr marL="285750" indent="-285750">
              <a:buFont typeface="Wingdings" panose="05000000000000000000" pitchFamily="2" charset="2"/>
              <a:buChar char="Ø"/>
            </a:pPr>
            <a:endParaRPr lang="tr-TR" dirty="0" smtClean="0"/>
          </a:p>
          <a:p>
            <a:pPr marL="285750" indent="-285750">
              <a:buFont typeface="Wingdings" panose="05000000000000000000" pitchFamily="2" charset="2"/>
              <a:buChar char="Ø"/>
            </a:pPr>
            <a:r>
              <a:rPr lang="tr-TR" dirty="0" smtClean="0"/>
              <a:t>Hedef </a:t>
            </a:r>
            <a:r>
              <a:rPr lang="tr-TR" u="sng" dirty="0"/>
              <a:t>A</a:t>
            </a:r>
            <a:r>
              <a:rPr lang="tr-TR" u="sng" dirty="0" smtClean="0"/>
              <a:t>stsubay </a:t>
            </a:r>
            <a:r>
              <a:rPr lang="tr-TR" u="sng" dirty="0"/>
              <a:t>M</a:t>
            </a:r>
            <a:r>
              <a:rPr lang="tr-TR" u="sng" dirty="0" smtClean="0"/>
              <a:t>eslek </a:t>
            </a:r>
            <a:r>
              <a:rPr lang="tr-TR" u="sng" dirty="0"/>
              <a:t>Y</a:t>
            </a:r>
            <a:r>
              <a:rPr lang="tr-TR" u="sng" dirty="0" smtClean="0"/>
              <a:t>üksek </a:t>
            </a:r>
            <a:r>
              <a:rPr lang="tr-TR" u="sng" dirty="0"/>
              <a:t>O</a:t>
            </a:r>
            <a:r>
              <a:rPr lang="tr-TR" u="sng" dirty="0" smtClean="0"/>
              <a:t>kulu</a:t>
            </a:r>
            <a:r>
              <a:rPr lang="tr-TR" dirty="0" smtClean="0"/>
              <a:t>ysa </a:t>
            </a:r>
            <a:r>
              <a:rPr lang="tr-TR" u="sng" dirty="0" err="1" smtClean="0">
                <a:solidFill>
                  <a:srgbClr val="C00000"/>
                </a:solidFill>
              </a:rPr>
              <a:t>AYT’ye</a:t>
            </a:r>
            <a:r>
              <a:rPr lang="tr-TR" u="sng" dirty="0" smtClean="0">
                <a:solidFill>
                  <a:srgbClr val="C00000"/>
                </a:solidFill>
              </a:rPr>
              <a:t> girmeye gerek olmayacaktır.</a:t>
            </a:r>
          </a:p>
          <a:p>
            <a:pPr marL="285750" indent="-285750">
              <a:buFont typeface="Wingdings" panose="05000000000000000000" pitchFamily="2" charset="2"/>
              <a:buChar char="Ø"/>
            </a:pPr>
            <a:endParaRPr lang="tr-TR" dirty="0" smtClean="0"/>
          </a:p>
          <a:p>
            <a:pPr marL="285750" indent="-285750">
              <a:buFont typeface="Wingdings" panose="05000000000000000000" pitchFamily="2" charset="2"/>
              <a:buChar char="Ø"/>
            </a:pPr>
            <a:r>
              <a:rPr lang="tr-TR" dirty="0" smtClean="0"/>
              <a:t>Taban </a:t>
            </a:r>
            <a:r>
              <a:rPr lang="tr-TR" dirty="0"/>
              <a:t>puanların açıklanması için daha çok erken diyebiliriz. Çünkü bunun için MSÜ sınav sonuçlarının açıklanması, açıklandıktan sonra MSÜ isteyen adayların tercihlerini yapması ve tercihlerin alındıktan sonra açıklanması yani taban puanların açıklanması gerekiyor</a:t>
            </a:r>
            <a:r>
              <a:rPr lang="tr-TR" dirty="0" smtClean="0"/>
              <a:t>.</a:t>
            </a:r>
          </a:p>
        </p:txBody>
      </p:sp>
    </p:spTree>
    <p:extLst>
      <p:ext uri="{BB962C8B-B14F-4D97-AF65-F5344CB8AC3E}">
        <p14:creationId xmlns:p14="http://schemas.microsoft.com/office/powerpoint/2010/main" val="1641472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305608" y="2522483"/>
            <a:ext cx="8135007" cy="2764221"/>
          </a:xfrm>
          <a:prstGeom prst="rect">
            <a:avLst/>
          </a:prstGeom>
          <a:solidFill>
            <a:srgbClr val="0070C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4" name="3 Altbilgi Yer Tutucusu"/>
          <p:cNvSpPr>
            <a:spLocks noGrp="1"/>
          </p:cNvSpPr>
          <p:nvPr>
            <p:ph type="ftr" sz="quarter" idx="11"/>
          </p:nvPr>
        </p:nvSpPr>
        <p:spPr/>
        <p:txBody>
          <a:bodyPr/>
          <a:lstStyle/>
          <a:p>
            <a:endParaRPr lang="en-US" b="1" dirty="0">
              <a:solidFill>
                <a:schemeClr val="tx1">
                  <a:lumMod val="75000"/>
                  <a:lumOff val="25000"/>
                </a:schemeClr>
              </a:solidFill>
            </a:endParaRPr>
          </a:p>
        </p:txBody>
      </p:sp>
      <p:sp>
        <p:nvSpPr>
          <p:cNvPr id="11" name="10 Metin kutusu"/>
          <p:cNvSpPr txBox="1"/>
          <p:nvPr/>
        </p:nvSpPr>
        <p:spPr>
          <a:xfrm>
            <a:off x="3731172" y="0"/>
            <a:ext cx="4004442" cy="2754600"/>
          </a:xfrm>
          <a:prstGeom prst="rect">
            <a:avLst/>
          </a:prstGeom>
          <a:noFill/>
        </p:spPr>
        <p:txBody>
          <a:bodyPr wrap="square" rtlCol="0">
            <a:spAutoFit/>
          </a:bodyPr>
          <a:lstStyle/>
          <a:p>
            <a:r>
              <a:rPr lang="tr-TR" sz="173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YKS</a:t>
            </a:r>
            <a:endParaRPr lang="tr-TR" sz="173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3" name="12 Başlık"/>
          <p:cNvSpPr>
            <a:spLocks noGrp="1"/>
          </p:cNvSpPr>
          <p:nvPr>
            <p:ph type="title"/>
          </p:nvPr>
        </p:nvSpPr>
        <p:spPr>
          <a:xfrm>
            <a:off x="905422" y="2580289"/>
            <a:ext cx="6003377" cy="2648607"/>
          </a:xfrm>
        </p:spPr>
        <p:txBody>
          <a:bodyPr>
            <a:normAutofit/>
          </a:bodyPr>
          <a:lstStyle/>
          <a:p>
            <a:pPr algn="ctr"/>
            <a:r>
              <a:rPr lang="tr-TR" sz="5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dobe Heiti Std R" pitchFamily="34" charset="-128"/>
                <a:ea typeface="Adobe Heiti Std R" pitchFamily="34" charset="-128"/>
              </a:rPr>
              <a:t>YÜKSEK ÖĞRETİM     </a:t>
            </a: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dobe Heiti Std R" pitchFamily="34" charset="-128"/>
                <a:ea typeface="Adobe Heiti Std R" pitchFamily="34" charset="-128"/>
              </a:rPr>
              <a:t>KURUMLARI</a:t>
            </a:r>
            <a:r>
              <a:rPr lang="tr-TR"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dobe Heiti Std R" pitchFamily="34" charset="-128"/>
                <a:ea typeface="Adobe Heiti Std R" pitchFamily="34" charset="-128"/>
              </a:rPr>
              <a:t> </a:t>
            </a:r>
            <a:r>
              <a:rPr lang="tr-TR" sz="7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dobe Heiti Std R" pitchFamily="34" charset="-128"/>
                <a:ea typeface="Adobe Heiti Std R" pitchFamily="34" charset="-128"/>
              </a:rPr>
              <a:t>SINAVI</a:t>
            </a:r>
            <a:endParaRPr lang="tr-TR" sz="6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8" name="7 Slayt Numarası Yer Tutucusu"/>
          <p:cNvSpPr>
            <a:spLocks noGrp="1"/>
          </p:cNvSpPr>
          <p:nvPr>
            <p:ph type="sldNum" sz="quarter" idx="12"/>
          </p:nvPr>
        </p:nvSpPr>
        <p:spPr/>
        <p:txBody>
          <a:bodyPr/>
          <a:lstStyle/>
          <a:p>
            <a:fld id="{2F0443AE-4F20-4B40-B91B-135E9B6A23DD}" type="slidenum">
              <a:rPr lang="en-US" smtClean="0"/>
              <a:pPr/>
              <a:t>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70" decel="100000"/>
                                        <p:tgtEl>
                                          <p:spTgt spid="13"/>
                                        </p:tgtEl>
                                      </p:cBhvr>
                                    </p:animEffect>
                                    <p:animScale>
                                      <p:cBhvr>
                                        <p:cTn id="8" dur="770" decel="100000"/>
                                        <p:tgtEl>
                                          <p:spTgt spid="13"/>
                                        </p:tgtEl>
                                      </p:cBhvr>
                                      <p:from x="10000" y="10000"/>
                                      <p:to x="200000" y="450000"/>
                                    </p:animScale>
                                    <p:animScale>
                                      <p:cBhvr>
                                        <p:cTn id="9" dur="1230" accel="100000" fill="hold">
                                          <p:stCondLst>
                                            <p:cond delay="770"/>
                                          </p:stCondLst>
                                        </p:cTn>
                                        <p:tgtEl>
                                          <p:spTgt spid="13"/>
                                        </p:tgtEl>
                                      </p:cBhvr>
                                      <p:from x="200000" y="450000"/>
                                      <p:to x="100000" y="100000"/>
                                    </p:animScale>
                                    <p:set>
                                      <p:cBhvr>
                                        <p:cTn id="10" dur="770" fill="hold"/>
                                        <p:tgtEl>
                                          <p:spTgt spid="13"/>
                                        </p:tgtEl>
                                        <p:attrNameLst>
                                          <p:attrName>ppt_x</p:attrName>
                                        </p:attrNameLst>
                                      </p:cBhvr>
                                      <p:to>
                                        <p:strVal val="(0.5)"/>
                                      </p:to>
                                    </p:set>
                                    <p:anim from="(0.5)" to="(#ppt_x)" calcmode="lin" valueType="num">
                                      <p:cBhvr>
                                        <p:cTn id="11" dur="1230" accel="100000" fill="hold">
                                          <p:stCondLst>
                                            <p:cond delay="770"/>
                                          </p:stCondLst>
                                        </p:cTn>
                                        <p:tgtEl>
                                          <p:spTgt spid="13"/>
                                        </p:tgtEl>
                                        <p:attrNameLst>
                                          <p:attrName>ppt_x</p:attrName>
                                        </p:attrNameLst>
                                      </p:cBhvr>
                                    </p:anim>
                                    <p:set>
                                      <p:cBhvr>
                                        <p:cTn id="12" dur="770" fill="hold"/>
                                        <p:tgtEl>
                                          <p:spTgt spid="13"/>
                                        </p:tgtEl>
                                        <p:attrNameLst>
                                          <p:attrName>ppt_y</p:attrName>
                                        </p:attrNameLst>
                                      </p:cBhvr>
                                      <p:to>
                                        <p:strVal val="(#ppt_y+0.4)"/>
                                      </p:to>
                                    </p:set>
                                    <p:anim from="(#ppt_y+0.4)" to="(#ppt_y)" calcmode="lin" valueType="num">
                                      <p:cBhvr>
                                        <p:cTn id="13" dur="1230" accel="100000" fill="hold">
                                          <p:stCondLst>
                                            <p:cond delay="770"/>
                                          </p:stCondLst>
                                        </p:cTn>
                                        <p:tgtEl>
                                          <p:spTgt spid="13"/>
                                        </p:tgtEl>
                                        <p:attrNameLst>
                                          <p:attrName>ppt_y</p:attrName>
                                        </p:attrNameLst>
                                      </p:cBhvr>
                                    </p:anim>
                                  </p:childTnLst>
                                </p:cTn>
                              </p:par>
                            </p:childTnLst>
                          </p:cTn>
                        </p:par>
                        <p:par>
                          <p:cTn id="14" fill="hold">
                            <p:stCondLst>
                              <p:cond delay="2000"/>
                            </p:stCondLst>
                            <p:childTnLst>
                              <p:par>
                                <p:cTn id="15" presetID="38" presetClass="entr" presetSubtype="0" accel="50000" fill="hold" grpId="0" nodeType="afterEffect">
                                  <p:stCondLst>
                                    <p:cond delay="0"/>
                                  </p:stCondLst>
                                  <p:iterate type="lt">
                                    <p:tmPct val="50000"/>
                                  </p:iterate>
                                  <p:childTnLst>
                                    <p:set>
                                      <p:cBhvr>
                                        <p:cTn id="16" dur="1" fill="hold">
                                          <p:stCondLst>
                                            <p:cond delay="0"/>
                                          </p:stCondLst>
                                        </p:cTn>
                                        <p:tgtEl>
                                          <p:spTgt spid="11"/>
                                        </p:tgtEl>
                                        <p:attrNameLst>
                                          <p:attrName>style.visibility</p:attrName>
                                        </p:attrNameLst>
                                      </p:cBhvr>
                                      <p:to>
                                        <p:strVal val="visible"/>
                                      </p:to>
                                    </p:set>
                                    <p:set>
                                      <p:cBhvr>
                                        <p:cTn id="17" dur="455" fill="hold">
                                          <p:stCondLst>
                                            <p:cond delay="0"/>
                                          </p:stCondLst>
                                        </p:cTn>
                                        <p:tgtEl>
                                          <p:spTgt spid="11"/>
                                        </p:tgtEl>
                                        <p:attrNameLst>
                                          <p:attrName>style.rotation</p:attrName>
                                        </p:attrNameLst>
                                      </p:cBhvr>
                                      <p:to>
                                        <p:strVal val="-45.0"/>
                                      </p:to>
                                    </p:set>
                                    <p:anim calcmode="lin" valueType="num">
                                      <p:cBhvr>
                                        <p:cTn id="18"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19"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20"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21"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33400" y="1000547"/>
            <a:ext cx="7934325" cy="4801314"/>
          </a:xfrm>
          <a:prstGeom prst="rect">
            <a:avLst/>
          </a:prstGeom>
        </p:spPr>
        <p:txBody>
          <a:bodyPr wrap="square">
            <a:spAutoFit/>
          </a:bodyPr>
          <a:lstStyle/>
          <a:p>
            <a:pPr marL="285750" indent="-285750">
              <a:buFont typeface="Wingdings" panose="05000000000000000000" pitchFamily="2" charset="2"/>
              <a:buChar char="Ø"/>
            </a:pPr>
            <a:r>
              <a:rPr lang="tr-TR" dirty="0"/>
              <a:t>MSÜ puanı belli olan adaylar, Milli Savunma Bakanlığının ‘</a:t>
            </a:r>
            <a:r>
              <a:rPr lang="tr-TR" dirty="0">
                <a:solidFill>
                  <a:schemeClr val="accent3">
                    <a:lumMod val="75000"/>
                  </a:schemeClr>
                </a:solidFill>
              </a:rPr>
              <a:t>Personel Temin Dairesi Başkanlığı</a:t>
            </a:r>
            <a:r>
              <a:rPr lang="tr-TR" dirty="0"/>
              <a:t>’ adlı siteye e-Devlet şifreleri ile birlikte giriş yaparak tercihlerini yapabilirler.</a:t>
            </a:r>
          </a:p>
          <a:p>
            <a:pPr marL="285750" indent="-285750">
              <a:buFont typeface="Wingdings" panose="05000000000000000000" pitchFamily="2" charset="2"/>
              <a:buChar char="Ø"/>
            </a:pPr>
            <a:endParaRPr lang="tr-TR" dirty="0" smtClean="0"/>
          </a:p>
          <a:p>
            <a:pPr marL="285750" indent="-285750">
              <a:buFont typeface="Wingdings" panose="05000000000000000000" pitchFamily="2" charset="2"/>
              <a:buChar char="Ø"/>
            </a:pPr>
            <a:r>
              <a:rPr lang="tr-TR" dirty="0" smtClean="0"/>
              <a:t>2.seçim </a:t>
            </a:r>
            <a:r>
              <a:rPr lang="tr-TR" dirty="0"/>
              <a:t>aşamaları Ankara’da Kara Harp Okulunda yapılır. 2.seçim aşamalarının içinde </a:t>
            </a:r>
            <a:r>
              <a:rPr lang="tr-TR" dirty="0">
                <a:solidFill>
                  <a:srgbClr val="FF0000"/>
                </a:solidFill>
              </a:rPr>
              <a:t>fiziki yeterlilik testi, sözlü mülakat ve </a:t>
            </a:r>
            <a:r>
              <a:rPr lang="tr-TR" dirty="0"/>
              <a:t>sadece Hava Harp Okulu için mülakatlara çağrılan adaylara </a:t>
            </a:r>
            <a:r>
              <a:rPr lang="tr-TR" dirty="0" err="1">
                <a:solidFill>
                  <a:srgbClr val="FF0000"/>
                </a:solidFill>
              </a:rPr>
              <a:t>psikomotor</a:t>
            </a:r>
            <a:r>
              <a:rPr lang="tr-TR" dirty="0">
                <a:solidFill>
                  <a:srgbClr val="FF0000"/>
                </a:solidFill>
              </a:rPr>
              <a:t> testi</a:t>
            </a:r>
            <a:r>
              <a:rPr lang="tr-TR" dirty="0"/>
              <a:t> uygulanır.</a:t>
            </a:r>
          </a:p>
          <a:p>
            <a:pPr marL="285750" indent="-285750">
              <a:buFont typeface="Wingdings" panose="05000000000000000000" pitchFamily="2" charset="2"/>
              <a:buChar char="Ø"/>
            </a:pPr>
            <a:endParaRPr lang="tr-TR" dirty="0" smtClean="0"/>
          </a:p>
          <a:p>
            <a:pPr marL="285750" indent="-285750">
              <a:buFont typeface="Wingdings" panose="05000000000000000000" pitchFamily="2" charset="2"/>
              <a:buChar char="Ø"/>
            </a:pPr>
            <a:r>
              <a:rPr lang="tr-TR" dirty="0" smtClean="0"/>
              <a:t>Hava </a:t>
            </a:r>
            <a:r>
              <a:rPr lang="tr-TR" dirty="0"/>
              <a:t>Harp okulu için çağırılan adayların mülakatları 3 gün, diğer okullar için çağrılan adayların mülakatları 2 gün sürer. Bu mülakatları da başarıyla geçen adaylar kendi şehirlerine yakın ya da Ankara da bulunan bir hastaneye sevk edilirler ve detaylı muayeneden geçerler. Askeri öğrenci olur onayı alan adaylar haber beklemek üzere evlerine geri dönerler.</a:t>
            </a:r>
          </a:p>
          <a:p>
            <a:pPr marL="285750" indent="-285750">
              <a:buFont typeface="Wingdings" panose="05000000000000000000" pitchFamily="2" charset="2"/>
              <a:buChar char="Ø"/>
            </a:pPr>
            <a:endParaRPr lang="tr-TR" dirty="0" smtClean="0"/>
          </a:p>
          <a:p>
            <a:pPr marL="285750" indent="-285750">
              <a:buFont typeface="Wingdings" panose="05000000000000000000" pitchFamily="2" charset="2"/>
              <a:buChar char="Ø"/>
            </a:pPr>
            <a:r>
              <a:rPr lang="tr-TR" dirty="0" smtClean="0"/>
              <a:t>Tüm </a:t>
            </a:r>
            <a:r>
              <a:rPr lang="tr-TR" dirty="0"/>
              <a:t>okullar için bütün aşamalarıyla başarılı geçen adayların </a:t>
            </a:r>
            <a:r>
              <a:rPr lang="tr-TR" dirty="0">
                <a:solidFill>
                  <a:srgbClr val="00B0F0"/>
                </a:solidFill>
              </a:rPr>
              <a:t>Aday Değerlendirme Puanı (ADP) </a:t>
            </a:r>
            <a:r>
              <a:rPr lang="tr-TR" dirty="0"/>
              <a:t>hesaplanır. ADP içinde </a:t>
            </a:r>
            <a:r>
              <a:rPr lang="tr-TR" dirty="0">
                <a:solidFill>
                  <a:srgbClr val="FF0000"/>
                </a:solidFill>
              </a:rPr>
              <a:t>YKS puanı, Fiziki Yeterlilik Testleri ve mülakat </a:t>
            </a:r>
            <a:r>
              <a:rPr lang="tr-TR" dirty="0"/>
              <a:t>aşamasında aldıkları puanlar yer alır.</a:t>
            </a:r>
          </a:p>
        </p:txBody>
      </p:sp>
    </p:spTree>
    <p:extLst>
      <p:ext uri="{BB962C8B-B14F-4D97-AF65-F5344CB8AC3E}">
        <p14:creationId xmlns:p14="http://schemas.microsoft.com/office/powerpoint/2010/main" val="18565446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dirty="0" smtClean="0"/>
              <a:t>KAYNAKÇA;</a:t>
            </a:r>
          </a:p>
          <a:p>
            <a:r>
              <a:rPr lang="tr-TR" dirty="0"/>
              <a:t>www.rehberlikservisim.com</a:t>
            </a:r>
          </a:p>
          <a:p>
            <a:r>
              <a:rPr lang="tr-TR" dirty="0">
                <a:hlinkClick r:id="rId2"/>
              </a:rPr>
              <a:t>https://www.universitego.com</a:t>
            </a:r>
            <a:r>
              <a:rPr lang="tr-TR" dirty="0" smtClean="0">
                <a:hlinkClick r:id="rId2"/>
              </a:rPr>
              <a:t>/</a:t>
            </a:r>
            <a:endParaRPr lang="tr-TR" dirty="0" smtClean="0"/>
          </a:p>
          <a:p>
            <a:r>
              <a:rPr lang="tr-TR" dirty="0">
                <a:hlinkClick r:id="rId3"/>
              </a:rPr>
              <a:t>https://www.osym.gov.tr</a:t>
            </a:r>
            <a:r>
              <a:rPr lang="tr-TR" dirty="0" smtClean="0">
                <a:hlinkClick r:id="rId3"/>
              </a:rPr>
              <a:t>/</a:t>
            </a:r>
            <a:endParaRPr lang="tr-TR" dirty="0" smtClean="0"/>
          </a:p>
          <a:p>
            <a:r>
              <a:rPr lang="tr-TR" dirty="0">
                <a:hlinkClick r:id="rId4"/>
              </a:rPr>
              <a:t>https://www.msu.edu.tr</a:t>
            </a:r>
            <a:r>
              <a:rPr lang="tr-TR" dirty="0" smtClean="0">
                <a:hlinkClick r:id="rId4"/>
              </a:rPr>
              <a:t>/</a:t>
            </a:r>
            <a:endParaRPr lang="tr-TR" dirty="0" smtClean="0"/>
          </a:p>
          <a:p>
            <a:r>
              <a:rPr lang="tr-TR" dirty="0"/>
              <a:t>https://www.pa.edu.tr/</a:t>
            </a:r>
            <a:endParaRPr lang="tr-TR" dirty="0" smtClean="0"/>
          </a:p>
          <a:p>
            <a:endParaRPr lang="tr-TR" dirty="0"/>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2F0443AE-4F20-4B40-B91B-135E9B6A23DD}" type="slidenum">
              <a:rPr lang="en-US" smtClean="0"/>
              <a:pPr/>
              <a:t>31</a:t>
            </a:fld>
            <a:endParaRPr lang="en-US"/>
          </a:p>
        </p:txBody>
      </p:sp>
    </p:spTree>
    <p:extLst>
      <p:ext uri="{BB962C8B-B14F-4D97-AF65-F5344CB8AC3E}">
        <p14:creationId xmlns:p14="http://schemas.microsoft.com/office/powerpoint/2010/main" val="1282727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19 Grup"/>
          <p:cNvGrpSpPr/>
          <p:nvPr/>
        </p:nvGrpSpPr>
        <p:grpSpPr>
          <a:xfrm>
            <a:off x="4081347" y="2713700"/>
            <a:ext cx="2400300" cy="2400300"/>
            <a:chOff x="4081347" y="2713700"/>
            <a:chExt cx="2400300" cy="2400300"/>
          </a:xfrm>
          <a:solidFill>
            <a:srgbClr val="00B050"/>
          </a:solidFill>
        </p:grpSpPr>
        <p:sp>
          <p:nvSpPr>
            <p:cNvPr id="7" name="Oval 6"/>
            <p:cNvSpPr/>
            <p:nvPr/>
          </p:nvSpPr>
          <p:spPr>
            <a:xfrm>
              <a:off x="4081347" y="2713700"/>
              <a:ext cx="2400300" cy="2400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8" name="17 Grup"/>
            <p:cNvGrpSpPr/>
            <p:nvPr/>
          </p:nvGrpSpPr>
          <p:grpSpPr>
            <a:xfrm>
              <a:off x="4344514" y="3105821"/>
              <a:ext cx="1817093" cy="1504444"/>
              <a:chOff x="4344514" y="3105821"/>
              <a:chExt cx="1817093" cy="1504444"/>
            </a:xfrm>
            <a:grpFill/>
          </p:grpSpPr>
          <p:sp>
            <p:nvSpPr>
              <p:cNvPr id="14" name="TextBox 13"/>
              <p:cNvSpPr txBox="1"/>
              <p:nvPr/>
            </p:nvSpPr>
            <p:spPr>
              <a:xfrm>
                <a:off x="4401387" y="3105821"/>
                <a:ext cx="1760220" cy="461665"/>
              </a:xfrm>
              <a:prstGeom prst="rect">
                <a:avLst/>
              </a:prstGeom>
              <a:grpFill/>
            </p:spPr>
            <p:txBody>
              <a:bodyPr wrap="square" rtlCol="0">
                <a:spAutoFit/>
              </a:bodyPr>
              <a:lstStyle/>
              <a:p>
                <a:pPr algn="ctr"/>
                <a:r>
                  <a:rPr lang="tr-TR" sz="2400" b="1" dirty="0" smtClean="0">
                    <a:solidFill>
                      <a:schemeClr val="tx1">
                        <a:lumMod val="95000"/>
                        <a:lumOff val="5000"/>
                      </a:schemeClr>
                    </a:solidFill>
                    <a:latin typeface="Bebas Neue" panose="020B0606020202050201" pitchFamily="34" charset="0"/>
                  </a:rPr>
                  <a:t>2. Oturum</a:t>
                </a:r>
                <a:endParaRPr lang="en-US" sz="2400" b="1" dirty="0">
                  <a:solidFill>
                    <a:schemeClr val="tx1">
                      <a:lumMod val="95000"/>
                      <a:lumOff val="5000"/>
                    </a:schemeClr>
                  </a:solidFill>
                  <a:latin typeface="Bebas Neue" panose="020B0606020202050201" pitchFamily="34" charset="0"/>
                </a:endParaRPr>
              </a:p>
            </p:txBody>
          </p:sp>
          <p:sp>
            <p:nvSpPr>
              <p:cNvPr id="11" name="Rectangle 8"/>
              <p:cNvSpPr/>
              <p:nvPr/>
            </p:nvSpPr>
            <p:spPr>
              <a:xfrm>
                <a:off x="4344514" y="3594602"/>
                <a:ext cx="1760220" cy="1015663"/>
              </a:xfrm>
              <a:prstGeom prst="rect">
                <a:avLst/>
              </a:prstGeom>
              <a:grpFill/>
            </p:spPr>
            <p:txBody>
              <a:bodyPr wrap="square">
                <a:spAutoFit/>
              </a:bodyPr>
              <a:lstStyle/>
              <a:p>
                <a:pPr algn="ctr"/>
                <a:r>
                  <a:rPr lang="tr-TR" sz="2000" b="1" dirty="0" smtClean="0">
                    <a:solidFill>
                      <a:schemeClr val="bg1"/>
                    </a:solidFill>
                  </a:rPr>
                  <a:t>ALAN YETERLİLİK TESTİ</a:t>
                </a:r>
                <a:endParaRPr lang="en-US" sz="2000" b="1" dirty="0">
                  <a:solidFill>
                    <a:schemeClr val="bg1"/>
                  </a:solidFill>
                </a:endParaRPr>
              </a:p>
            </p:txBody>
          </p:sp>
        </p:grpSp>
      </p:grpSp>
      <p:grpSp>
        <p:nvGrpSpPr>
          <p:cNvPr id="19" name="18 Grup"/>
          <p:cNvGrpSpPr/>
          <p:nvPr/>
        </p:nvGrpSpPr>
        <p:grpSpPr>
          <a:xfrm>
            <a:off x="6184123" y="3240339"/>
            <a:ext cx="2400300" cy="2400300"/>
            <a:chOff x="6184123" y="3240339"/>
            <a:chExt cx="2400300" cy="2400300"/>
          </a:xfrm>
          <a:solidFill>
            <a:srgbClr val="FFFF00"/>
          </a:solidFill>
        </p:grpSpPr>
        <p:sp>
          <p:nvSpPr>
            <p:cNvPr id="8" name="Oval 7"/>
            <p:cNvSpPr/>
            <p:nvPr/>
          </p:nvSpPr>
          <p:spPr>
            <a:xfrm>
              <a:off x="6184123" y="3240339"/>
              <a:ext cx="2400300" cy="2400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Box 11"/>
            <p:cNvSpPr txBox="1"/>
            <p:nvPr/>
          </p:nvSpPr>
          <p:spPr>
            <a:xfrm>
              <a:off x="6504163" y="3852116"/>
              <a:ext cx="1760220" cy="1261884"/>
            </a:xfrm>
            <a:prstGeom prst="rect">
              <a:avLst/>
            </a:prstGeom>
            <a:grpFill/>
          </p:spPr>
          <p:txBody>
            <a:bodyPr wrap="square" rtlCol="0">
              <a:spAutoFit/>
            </a:bodyPr>
            <a:lstStyle/>
            <a:p>
              <a:pPr algn="ctr"/>
              <a:r>
                <a:rPr lang="tr-TR" sz="2800" b="1" dirty="0" smtClean="0">
                  <a:solidFill>
                    <a:schemeClr val="tx1">
                      <a:lumMod val="95000"/>
                      <a:lumOff val="5000"/>
                    </a:schemeClr>
                  </a:solidFill>
                  <a:latin typeface="Bebas Neue" panose="020B0606020202050201" pitchFamily="34" charset="0"/>
                </a:rPr>
                <a:t>3.Oturum</a:t>
              </a:r>
            </a:p>
            <a:p>
              <a:pPr algn="ctr"/>
              <a:endParaRPr lang="tr-TR" sz="2800" dirty="0" smtClean="0">
                <a:solidFill>
                  <a:schemeClr val="bg1"/>
                </a:solidFill>
                <a:latin typeface="Bebas Neue" panose="020B0606020202050201" pitchFamily="34" charset="0"/>
              </a:endParaRPr>
            </a:p>
            <a:p>
              <a:pPr algn="ctr"/>
              <a:r>
                <a:rPr lang="tr-TR" sz="2000" b="1" dirty="0" smtClean="0">
                  <a:solidFill>
                    <a:schemeClr val="accent6"/>
                  </a:solidFill>
                  <a:latin typeface="Bebas Neue" panose="020B0606020202050201" pitchFamily="34" charset="0"/>
                </a:rPr>
                <a:t>DİL SINAVI</a:t>
              </a:r>
              <a:endParaRPr lang="en-US" sz="2000" b="1" dirty="0">
                <a:solidFill>
                  <a:schemeClr val="accent6"/>
                </a:solidFill>
                <a:latin typeface="Bebas Neue" panose="020B0606020202050201" pitchFamily="34" charset="0"/>
              </a:endParaRPr>
            </a:p>
          </p:txBody>
        </p:sp>
      </p:grpSp>
      <p:grpSp>
        <p:nvGrpSpPr>
          <p:cNvPr id="17" name="16 Grup"/>
          <p:cNvGrpSpPr/>
          <p:nvPr/>
        </p:nvGrpSpPr>
        <p:grpSpPr>
          <a:xfrm>
            <a:off x="5799733" y="1414332"/>
            <a:ext cx="2400300" cy="2400300"/>
            <a:chOff x="5799733" y="1506416"/>
            <a:chExt cx="2400300" cy="2400300"/>
          </a:xfrm>
          <a:solidFill>
            <a:schemeClr val="accent6"/>
          </a:solidFill>
        </p:grpSpPr>
        <p:sp>
          <p:nvSpPr>
            <p:cNvPr id="6" name="Oval 5"/>
            <p:cNvSpPr/>
            <p:nvPr/>
          </p:nvSpPr>
          <p:spPr>
            <a:xfrm>
              <a:off x="5799733" y="1506416"/>
              <a:ext cx="2400300" cy="2400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6137025" y="2476323"/>
              <a:ext cx="1760220" cy="1015663"/>
            </a:xfrm>
            <a:prstGeom prst="rect">
              <a:avLst/>
            </a:prstGeom>
            <a:grpFill/>
          </p:spPr>
          <p:txBody>
            <a:bodyPr wrap="square">
              <a:spAutoFit/>
            </a:bodyPr>
            <a:lstStyle/>
            <a:p>
              <a:pPr algn="ctr"/>
              <a:r>
                <a:rPr lang="tr-TR" sz="2000" b="1" dirty="0" smtClean="0">
                  <a:solidFill>
                    <a:schemeClr val="bg1"/>
                  </a:solidFill>
                </a:rPr>
                <a:t>TEMEL YETERLİLİK TESTİ</a:t>
              </a:r>
              <a:endParaRPr lang="en-US" sz="2000" b="1" dirty="0">
                <a:solidFill>
                  <a:schemeClr val="bg1"/>
                </a:solidFill>
              </a:endParaRPr>
            </a:p>
          </p:txBody>
        </p:sp>
        <p:sp>
          <p:nvSpPr>
            <p:cNvPr id="10" name="TextBox 9"/>
            <p:cNvSpPr txBox="1"/>
            <p:nvPr/>
          </p:nvSpPr>
          <p:spPr>
            <a:xfrm>
              <a:off x="6104734" y="2003245"/>
              <a:ext cx="1760220" cy="461665"/>
            </a:xfrm>
            <a:prstGeom prst="rect">
              <a:avLst/>
            </a:prstGeom>
            <a:grpFill/>
          </p:spPr>
          <p:txBody>
            <a:bodyPr wrap="square" rtlCol="0">
              <a:spAutoFit/>
            </a:bodyPr>
            <a:lstStyle/>
            <a:p>
              <a:pPr algn="ctr"/>
              <a:r>
                <a:rPr lang="tr-TR" sz="2400" b="1" dirty="0" smtClean="0">
                  <a:solidFill>
                    <a:schemeClr val="tx1">
                      <a:lumMod val="95000"/>
                      <a:lumOff val="5000"/>
                    </a:schemeClr>
                  </a:solidFill>
                  <a:latin typeface="Bebas Neue" panose="020B0606020202050201" pitchFamily="34" charset="0"/>
                </a:rPr>
                <a:t>1. Oturum</a:t>
              </a:r>
              <a:endParaRPr lang="en-US" sz="2400" b="1" dirty="0">
                <a:solidFill>
                  <a:schemeClr val="tx1">
                    <a:lumMod val="95000"/>
                    <a:lumOff val="5000"/>
                  </a:schemeClr>
                </a:solidFill>
                <a:latin typeface="Bebas Neue" panose="020B0606020202050201" pitchFamily="34" charset="0"/>
              </a:endParaRPr>
            </a:p>
          </p:txBody>
        </p:sp>
      </p:grpSp>
      <p:sp>
        <p:nvSpPr>
          <p:cNvPr id="16" name="15 Metin kutusu"/>
          <p:cNvSpPr txBox="1"/>
          <p:nvPr/>
        </p:nvSpPr>
        <p:spPr>
          <a:xfrm rot="16200000">
            <a:off x="-634490" y="2644156"/>
            <a:ext cx="5122223" cy="1846659"/>
          </a:xfrm>
          <a:prstGeom prst="rect">
            <a:avLst/>
          </a:prstGeom>
          <a:solidFill>
            <a:schemeClr val="accent1">
              <a:lumMod val="40000"/>
              <a:lumOff val="60000"/>
            </a:schemeClr>
          </a:solidFill>
        </p:spPr>
        <p:txBody>
          <a:bodyPr wrap="square" rtlCol="0">
            <a:spAutoFit/>
          </a:bodyPr>
          <a:lstStyle/>
          <a:p>
            <a:pPr algn="ctr"/>
            <a:endParaRPr lang="tr-TR" sz="2400" b="1" dirty="0" smtClean="0">
              <a:solidFill>
                <a:schemeClr val="bg1"/>
              </a:solidFill>
            </a:endParaRPr>
          </a:p>
          <a:p>
            <a:pPr algn="ctr"/>
            <a:r>
              <a:rPr lang="tr-TR" sz="2400" b="1" dirty="0" smtClean="0">
                <a:solidFill>
                  <a:schemeClr val="bg1"/>
                </a:solidFill>
              </a:rPr>
              <a:t>Yüksek Öğretim Kurumları Sınavı        </a:t>
            </a:r>
            <a:r>
              <a:rPr lang="tr-TR" sz="4800" b="1" dirty="0" smtClean="0">
                <a:solidFill>
                  <a:srgbClr val="FFFF00"/>
                </a:solidFill>
              </a:rPr>
              <a:t>3</a:t>
            </a:r>
            <a:r>
              <a:rPr lang="tr-TR" sz="4800" b="1" dirty="0" smtClean="0">
                <a:solidFill>
                  <a:schemeClr val="bg1"/>
                </a:solidFill>
              </a:rPr>
              <a:t> </a:t>
            </a:r>
            <a:r>
              <a:rPr lang="tr-TR" sz="2400" b="1" dirty="0" smtClean="0">
                <a:solidFill>
                  <a:schemeClr val="bg1"/>
                </a:solidFill>
              </a:rPr>
              <a:t>oturum </a:t>
            </a:r>
            <a:r>
              <a:rPr lang="tr-TR" sz="4800" b="1" dirty="0" smtClean="0">
                <a:solidFill>
                  <a:schemeClr val="bg1"/>
                </a:solidFill>
              </a:rPr>
              <a:t> </a:t>
            </a:r>
            <a:r>
              <a:rPr lang="tr-TR" sz="2400" b="1" dirty="0" smtClean="0">
                <a:solidFill>
                  <a:schemeClr val="bg1"/>
                </a:solidFill>
              </a:rPr>
              <a:t>olarak yapılacak.</a:t>
            </a:r>
          </a:p>
          <a:p>
            <a:endParaRPr lang="tr-TR" b="1" dirty="0">
              <a:solidFill>
                <a:schemeClr val="bg1"/>
              </a:solidFill>
            </a:endParaRPr>
          </a:p>
        </p:txBody>
      </p:sp>
      <p:sp>
        <p:nvSpPr>
          <p:cNvPr id="13" name="12 Altbilgi Yer Tutucusu"/>
          <p:cNvSpPr>
            <a:spLocks noGrp="1"/>
          </p:cNvSpPr>
          <p:nvPr>
            <p:ph type="ftr" sz="quarter" idx="11"/>
          </p:nvPr>
        </p:nvSpPr>
        <p:spPr>
          <a:xfrm>
            <a:off x="4772689" y="6313820"/>
            <a:ext cx="3086100" cy="365125"/>
          </a:xfrm>
        </p:spPr>
        <p:txBody>
          <a:bodyPr/>
          <a:lstStyle/>
          <a:p>
            <a:endParaRPr lang="en-US" b="1" dirty="0">
              <a:solidFill>
                <a:schemeClr val="tx1">
                  <a:lumMod val="95000"/>
                  <a:lumOff val="5000"/>
                </a:schemeClr>
              </a:solidFill>
            </a:endParaRPr>
          </a:p>
        </p:txBody>
      </p:sp>
      <p:sp>
        <p:nvSpPr>
          <p:cNvPr id="15" name="14 Slayt Numarası Yer Tutucusu"/>
          <p:cNvSpPr>
            <a:spLocks noGrp="1"/>
          </p:cNvSpPr>
          <p:nvPr>
            <p:ph type="sldNum" sz="quarter" idx="12"/>
          </p:nvPr>
        </p:nvSpPr>
        <p:spPr/>
        <p:txBody>
          <a:bodyPr/>
          <a:lstStyle/>
          <a:p>
            <a:fld id="{2F0443AE-4F20-4B40-B91B-135E9B6A23DD}" type="slidenum">
              <a:rPr lang="en-US" smtClean="0"/>
              <a:pPr/>
              <a:t>4</a:t>
            </a:fld>
            <a:endParaRPr lang="en-US"/>
          </a:p>
        </p:txBody>
      </p:sp>
    </p:spTree>
    <p:extLst>
      <p:ext uri="{BB962C8B-B14F-4D97-AF65-F5344CB8AC3E}">
        <p14:creationId xmlns:p14="http://schemas.microsoft.com/office/powerpoint/2010/main" val="52298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800" decel="100000"/>
                                        <p:tgtEl>
                                          <p:spTgt spid="17"/>
                                        </p:tgtEl>
                                      </p:cBhvr>
                                    </p:animEffect>
                                    <p:anim calcmode="lin" valueType="num">
                                      <p:cBhvr>
                                        <p:cTn id="8" dur="800" decel="100000" fill="hold"/>
                                        <p:tgtEl>
                                          <p:spTgt spid="17"/>
                                        </p:tgtEl>
                                        <p:attrNameLst>
                                          <p:attrName>style.rotation</p:attrName>
                                        </p:attrNameLst>
                                      </p:cBhvr>
                                      <p:tavLst>
                                        <p:tav tm="0">
                                          <p:val>
                                            <p:fltVal val="-90"/>
                                          </p:val>
                                        </p:tav>
                                        <p:tav tm="100000">
                                          <p:val>
                                            <p:fltVal val="0"/>
                                          </p:val>
                                        </p:tav>
                                      </p:tavLst>
                                    </p:anim>
                                    <p:anim calcmode="lin" valueType="num">
                                      <p:cBhvr>
                                        <p:cTn id="9" dur="800" decel="100000" fill="hold"/>
                                        <p:tgtEl>
                                          <p:spTgt spid="17"/>
                                        </p:tgtEl>
                                        <p:attrNameLst>
                                          <p:attrName>ppt_x</p:attrName>
                                        </p:attrNameLst>
                                      </p:cBhvr>
                                      <p:tavLst>
                                        <p:tav tm="0">
                                          <p:val>
                                            <p:strVal val="#ppt_x+0.4"/>
                                          </p:val>
                                        </p:tav>
                                        <p:tav tm="100000">
                                          <p:val>
                                            <p:strVal val="#ppt_x-0.05"/>
                                          </p:val>
                                        </p:tav>
                                      </p:tavLst>
                                    </p:anim>
                                    <p:anim calcmode="lin" valueType="num">
                                      <p:cBhvr>
                                        <p:cTn id="10" dur="800" decel="100000" fill="hold"/>
                                        <p:tgtEl>
                                          <p:spTgt spid="1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800" decel="100000"/>
                                        <p:tgtEl>
                                          <p:spTgt spid="20"/>
                                        </p:tgtEl>
                                      </p:cBhvr>
                                    </p:animEffect>
                                    <p:anim calcmode="lin" valueType="num">
                                      <p:cBhvr>
                                        <p:cTn id="17" dur="800" decel="100000" fill="hold"/>
                                        <p:tgtEl>
                                          <p:spTgt spid="20"/>
                                        </p:tgtEl>
                                        <p:attrNameLst>
                                          <p:attrName>style.rotation</p:attrName>
                                        </p:attrNameLst>
                                      </p:cBhvr>
                                      <p:tavLst>
                                        <p:tav tm="0">
                                          <p:val>
                                            <p:fltVal val="-90"/>
                                          </p:val>
                                        </p:tav>
                                        <p:tav tm="100000">
                                          <p:val>
                                            <p:fltVal val="0"/>
                                          </p:val>
                                        </p:tav>
                                      </p:tavLst>
                                    </p:anim>
                                    <p:anim calcmode="lin" valueType="num">
                                      <p:cBhvr>
                                        <p:cTn id="18" dur="800" decel="100000" fill="hold"/>
                                        <p:tgtEl>
                                          <p:spTgt spid="20"/>
                                        </p:tgtEl>
                                        <p:attrNameLst>
                                          <p:attrName>ppt_x</p:attrName>
                                        </p:attrNameLst>
                                      </p:cBhvr>
                                      <p:tavLst>
                                        <p:tav tm="0">
                                          <p:val>
                                            <p:strVal val="#ppt_x+0.4"/>
                                          </p:val>
                                        </p:tav>
                                        <p:tav tm="100000">
                                          <p:val>
                                            <p:strVal val="#ppt_x-0.05"/>
                                          </p:val>
                                        </p:tav>
                                      </p:tavLst>
                                    </p:anim>
                                    <p:anim calcmode="lin" valueType="num">
                                      <p:cBhvr>
                                        <p:cTn id="19" dur="800" decel="100000" fill="hold"/>
                                        <p:tgtEl>
                                          <p:spTgt spid="20"/>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800" decel="100000"/>
                                        <p:tgtEl>
                                          <p:spTgt spid="19"/>
                                        </p:tgtEl>
                                      </p:cBhvr>
                                    </p:animEffect>
                                    <p:anim calcmode="lin" valueType="num">
                                      <p:cBhvr>
                                        <p:cTn id="26" dur="800" decel="100000" fill="hold"/>
                                        <p:tgtEl>
                                          <p:spTgt spid="19"/>
                                        </p:tgtEl>
                                        <p:attrNameLst>
                                          <p:attrName>style.rotation</p:attrName>
                                        </p:attrNameLst>
                                      </p:cBhvr>
                                      <p:tavLst>
                                        <p:tav tm="0">
                                          <p:val>
                                            <p:fltVal val="-90"/>
                                          </p:val>
                                        </p:tav>
                                        <p:tav tm="100000">
                                          <p:val>
                                            <p:fltVal val="0"/>
                                          </p:val>
                                        </p:tav>
                                      </p:tavLst>
                                    </p:anim>
                                    <p:anim calcmode="lin" valueType="num">
                                      <p:cBhvr>
                                        <p:cTn id="27" dur="800" decel="100000" fill="hold"/>
                                        <p:tgtEl>
                                          <p:spTgt spid="19"/>
                                        </p:tgtEl>
                                        <p:attrNameLst>
                                          <p:attrName>ppt_x</p:attrName>
                                        </p:attrNameLst>
                                      </p:cBhvr>
                                      <p:tavLst>
                                        <p:tav tm="0">
                                          <p:val>
                                            <p:strVal val="#ppt_x+0.4"/>
                                          </p:val>
                                        </p:tav>
                                        <p:tav tm="100000">
                                          <p:val>
                                            <p:strVal val="#ppt_x-0.05"/>
                                          </p:val>
                                        </p:tav>
                                      </p:tavLst>
                                    </p:anim>
                                    <p:anim calcmode="lin" valueType="num">
                                      <p:cBhvr>
                                        <p:cTn id="28" dur="800" decel="100000" fill="hold"/>
                                        <p:tgtEl>
                                          <p:spTgt spid="19"/>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125046"/>
            <a:ext cx="9144000" cy="892552"/>
          </a:xfrm>
          <a:prstGeom prst="rect">
            <a:avLst/>
          </a:prstGeom>
          <a:noFill/>
        </p:spPr>
        <p:txBody>
          <a:bodyPr wrap="square">
            <a:spAutoFit/>
          </a:bodyPr>
          <a:lstStyle/>
          <a:p>
            <a:pPr lvl="0" algn="ctr"/>
            <a:r>
              <a:rPr lang="tr-T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TEMEL YETERLİLİK TESTİ</a:t>
            </a:r>
          </a:p>
          <a:p>
            <a:pPr algn="ctr"/>
            <a:r>
              <a:rPr lang="tr-TR" sz="2400" b="1" dirty="0">
                <a:ln w="1905"/>
                <a:solidFill>
                  <a:schemeClr val="tx1">
                    <a:lumMod val="50000"/>
                    <a:lumOff val="50000"/>
                  </a:schemeClr>
                </a:solidFill>
                <a:effectLst>
                  <a:innerShdw blurRad="69850" dist="43180" dir="5400000">
                    <a:srgbClr val="000000">
                      <a:alpha val="65000"/>
                    </a:srgbClr>
                  </a:innerShdw>
                </a:effectLst>
              </a:rPr>
              <a:t>DERSLER ve SORU </a:t>
            </a:r>
            <a:r>
              <a:rPr lang="tr-TR" sz="2400" b="1" dirty="0" smtClean="0">
                <a:ln w="1905"/>
                <a:solidFill>
                  <a:schemeClr val="tx1">
                    <a:lumMod val="50000"/>
                    <a:lumOff val="50000"/>
                  </a:schemeClr>
                </a:solidFill>
                <a:effectLst>
                  <a:innerShdw blurRad="69850" dist="43180" dir="5400000">
                    <a:srgbClr val="000000">
                      <a:alpha val="65000"/>
                    </a:srgbClr>
                  </a:innerShdw>
                </a:effectLst>
              </a:rPr>
              <a:t>SAYILARI</a:t>
            </a:r>
            <a:endParaRPr lang="en-US" sz="2400" b="1" dirty="0">
              <a:ln w="1905"/>
              <a:solidFill>
                <a:schemeClr val="tx1">
                  <a:lumMod val="50000"/>
                  <a:lumOff val="50000"/>
                </a:schemeClr>
              </a:solidFill>
              <a:effectLst>
                <a:innerShdw blurRad="69850" dist="43180" dir="5400000">
                  <a:srgbClr val="000000">
                    <a:alpha val="65000"/>
                  </a:srgbClr>
                </a:innerShdw>
              </a:effectLst>
            </a:endParaRPr>
          </a:p>
        </p:txBody>
      </p:sp>
      <p:sp>
        <p:nvSpPr>
          <p:cNvPr id="9" name="Rectangle 8"/>
          <p:cNvSpPr/>
          <p:nvPr/>
        </p:nvSpPr>
        <p:spPr>
          <a:xfrm>
            <a:off x="4513512" y="1223157"/>
            <a:ext cx="94114" cy="4975761"/>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p:cNvSpPr txBox="1"/>
          <p:nvPr/>
        </p:nvSpPr>
        <p:spPr>
          <a:xfrm>
            <a:off x="5003931" y="1676610"/>
            <a:ext cx="1079036" cy="369332"/>
          </a:xfrm>
          <a:prstGeom prst="rect">
            <a:avLst/>
          </a:prstGeom>
          <a:noFill/>
        </p:spPr>
        <p:txBody>
          <a:bodyPr wrap="square" rtlCol="0">
            <a:spAutoFit/>
          </a:bodyPr>
          <a:lstStyle/>
          <a:p>
            <a:r>
              <a:rPr lang="tr-TR" b="1" dirty="0" smtClean="0">
                <a:solidFill>
                  <a:schemeClr val="tx2">
                    <a:lumMod val="50000"/>
                  </a:schemeClr>
                </a:solidFill>
              </a:rPr>
              <a:t>Türkçe</a:t>
            </a:r>
            <a:endParaRPr lang="en-US" b="1" dirty="0">
              <a:solidFill>
                <a:schemeClr val="tx2">
                  <a:lumMod val="50000"/>
                </a:schemeClr>
              </a:solidFill>
            </a:endParaRPr>
          </a:p>
        </p:txBody>
      </p:sp>
      <p:sp>
        <p:nvSpPr>
          <p:cNvPr id="10" name="Oval 9"/>
          <p:cNvSpPr/>
          <p:nvPr/>
        </p:nvSpPr>
        <p:spPr>
          <a:xfrm>
            <a:off x="4146551" y="1487596"/>
            <a:ext cx="829210" cy="82921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chemeClr val="tx1">
                    <a:lumMod val="95000"/>
                    <a:lumOff val="5000"/>
                  </a:schemeClr>
                </a:solidFill>
              </a:rPr>
              <a:t>40</a:t>
            </a:r>
            <a:endParaRPr lang="en-US" sz="2400" b="1" dirty="0">
              <a:solidFill>
                <a:schemeClr val="tx1">
                  <a:lumMod val="95000"/>
                  <a:lumOff val="5000"/>
                </a:schemeClr>
              </a:solidFill>
            </a:endParaRPr>
          </a:p>
        </p:txBody>
      </p:sp>
      <p:sp>
        <p:nvSpPr>
          <p:cNvPr id="11" name="Oval 10"/>
          <p:cNvSpPr/>
          <p:nvPr/>
        </p:nvSpPr>
        <p:spPr>
          <a:xfrm>
            <a:off x="4104425" y="2670009"/>
            <a:ext cx="868837" cy="8688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chemeClr val="tx1">
                    <a:lumMod val="95000"/>
                    <a:lumOff val="5000"/>
                  </a:schemeClr>
                </a:solidFill>
              </a:rPr>
              <a:t>40</a:t>
            </a:r>
            <a:endParaRPr lang="en-US" sz="2400" b="1" dirty="0">
              <a:solidFill>
                <a:schemeClr val="tx1">
                  <a:lumMod val="95000"/>
                  <a:lumOff val="5000"/>
                </a:schemeClr>
              </a:solidFill>
            </a:endParaRPr>
          </a:p>
        </p:txBody>
      </p:sp>
      <p:sp>
        <p:nvSpPr>
          <p:cNvPr id="12" name="Oval 11"/>
          <p:cNvSpPr/>
          <p:nvPr/>
        </p:nvSpPr>
        <p:spPr>
          <a:xfrm>
            <a:off x="4083928" y="3917677"/>
            <a:ext cx="915583" cy="9155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chemeClr val="tx1">
                    <a:lumMod val="95000"/>
                    <a:lumOff val="5000"/>
                  </a:schemeClr>
                </a:solidFill>
              </a:rPr>
              <a:t>20</a:t>
            </a:r>
            <a:endParaRPr lang="en-US" sz="2400" b="1" dirty="0">
              <a:solidFill>
                <a:schemeClr val="tx1">
                  <a:lumMod val="95000"/>
                  <a:lumOff val="5000"/>
                </a:schemeClr>
              </a:solidFill>
            </a:endParaRPr>
          </a:p>
        </p:txBody>
      </p:sp>
      <p:sp>
        <p:nvSpPr>
          <p:cNvPr id="13" name="Oval 12"/>
          <p:cNvSpPr/>
          <p:nvPr/>
        </p:nvSpPr>
        <p:spPr>
          <a:xfrm>
            <a:off x="4077621" y="5110773"/>
            <a:ext cx="921892" cy="92189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chemeClr val="tx1">
                    <a:lumMod val="95000"/>
                    <a:lumOff val="5000"/>
                  </a:schemeClr>
                </a:solidFill>
              </a:rPr>
              <a:t>20</a:t>
            </a:r>
            <a:endParaRPr lang="en-US" sz="2400" b="1" dirty="0">
              <a:solidFill>
                <a:schemeClr val="tx1">
                  <a:lumMod val="95000"/>
                  <a:lumOff val="5000"/>
                </a:schemeClr>
              </a:solidFill>
            </a:endParaRPr>
          </a:p>
        </p:txBody>
      </p:sp>
      <p:grpSp>
        <p:nvGrpSpPr>
          <p:cNvPr id="40" name="39 Grup"/>
          <p:cNvGrpSpPr/>
          <p:nvPr/>
        </p:nvGrpSpPr>
        <p:grpSpPr>
          <a:xfrm>
            <a:off x="6467061" y="3917677"/>
            <a:ext cx="2407506" cy="1000663"/>
            <a:chOff x="6455186" y="3940592"/>
            <a:chExt cx="2407506" cy="1000663"/>
          </a:xfrm>
        </p:grpSpPr>
        <p:sp>
          <p:nvSpPr>
            <p:cNvPr id="28" name="27 Yuvarlatılmış Dikdörtgen"/>
            <p:cNvSpPr/>
            <p:nvPr/>
          </p:nvSpPr>
          <p:spPr>
            <a:xfrm>
              <a:off x="6456928" y="3940592"/>
              <a:ext cx="2320505" cy="100066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tr-TR"/>
            </a:p>
          </p:txBody>
        </p:sp>
        <p:sp>
          <p:nvSpPr>
            <p:cNvPr id="14" name="Rectangle 13"/>
            <p:cNvSpPr/>
            <p:nvPr/>
          </p:nvSpPr>
          <p:spPr>
            <a:xfrm>
              <a:off x="6455186" y="3967143"/>
              <a:ext cx="2407506" cy="954107"/>
            </a:xfrm>
            <a:prstGeom prst="rect">
              <a:avLst/>
            </a:prstGeom>
          </p:spPr>
          <p:txBody>
            <a:bodyPr wrap="square">
              <a:spAutoFit/>
            </a:bodyPr>
            <a:lstStyle/>
            <a:p>
              <a:r>
                <a:rPr lang="tr-TR" sz="1400" b="1" dirty="0" smtClean="0">
                  <a:solidFill>
                    <a:schemeClr val="tx1">
                      <a:lumMod val="95000"/>
                      <a:lumOff val="5000"/>
                    </a:schemeClr>
                  </a:solidFill>
                </a:rPr>
                <a:t>Coğrafya                                   :5</a:t>
              </a:r>
            </a:p>
            <a:p>
              <a:r>
                <a:rPr lang="tr-TR" sz="1400" b="1" dirty="0" smtClean="0">
                  <a:solidFill>
                    <a:schemeClr val="tx1">
                      <a:lumMod val="95000"/>
                      <a:lumOff val="5000"/>
                    </a:schemeClr>
                  </a:solidFill>
                </a:rPr>
                <a:t>Din Kültürü ve Ahlak Bilgisi :5</a:t>
              </a:r>
            </a:p>
            <a:p>
              <a:r>
                <a:rPr lang="tr-TR" sz="1400" b="1" dirty="0" smtClean="0">
                  <a:solidFill>
                    <a:schemeClr val="tx1">
                      <a:lumMod val="95000"/>
                      <a:lumOff val="5000"/>
                    </a:schemeClr>
                  </a:solidFill>
                </a:rPr>
                <a:t>Felsefe                                      :5</a:t>
              </a:r>
            </a:p>
            <a:p>
              <a:r>
                <a:rPr lang="tr-TR" sz="1400" b="1" dirty="0" smtClean="0">
                  <a:solidFill>
                    <a:schemeClr val="tx1">
                      <a:lumMod val="95000"/>
                      <a:lumOff val="5000"/>
                    </a:schemeClr>
                  </a:solidFill>
                </a:rPr>
                <a:t>Tarih                                          :5</a:t>
              </a:r>
              <a:endParaRPr lang="en-US" sz="1400" b="1" dirty="0">
                <a:solidFill>
                  <a:schemeClr val="tx1">
                    <a:lumMod val="95000"/>
                    <a:lumOff val="5000"/>
                  </a:schemeClr>
                </a:solidFill>
              </a:endParaRPr>
            </a:p>
          </p:txBody>
        </p:sp>
      </p:grpSp>
      <p:sp>
        <p:nvSpPr>
          <p:cNvPr id="15" name="TextBox 14"/>
          <p:cNvSpPr txBox="1"/>
          <p:nvPr/>
        </p:nvSpPr>
        <p:spPr>
          <a:xfrm>
            <a:off x="4953178" y="4190802"/>
            <a:ext cx="1570743" cy="369332"/>
          </a:xfrm>
          <a:prstGeom prst="rect">
            <a:avLst/>
          </a:prstGeom>
          <a:noFill/>
        </p:spPr>
        <p:txBody>
          <a:bodyPr wrap="square" rtlCol="0">
            <a:spAutoFit/>
          </a:bodyPr>
          <a:lstStyle/>
          <a:p>
            <a:r>
              <a:rPr lang="tr-TR" b="1" dirty="0" smtClean="0">
                <a:solidFill>
                  <a:schemeClr val="tx2">
                    <a:lumMod val="50000"/>
                  </a:schemeClr>
                </a:solidFill>
              </a:rPr>
              <a:t>Sosyal Bilimler</a:t>
            </a:r>
            <a:endParaRPr lang="en-US" b="1" dirty="0">
              <a:solidFill>
                <a:schemeClr val="tx2">
                  <a:lumMod val="50000"/>
                </a:schemeClr>
              </a:solidFill>
            </a:endParaRPr>
          </a:p>
        </p:txBody>
      </p:sp>
      <p:sp>
        <p:nvSpPr>
          <p:cNvPr id="17" name="TextBox 16"/>
          <p:cNvSpPr txBox="1"/>
          <p:nvPr/>
        </p:nvSpPr>
        <p:spPr>
          <a:xfrm>
            <a:off x="415863" y="2908350"/>
            <a:ext cx="3692948" cy="369332"/>
          </a:xfrm>
          <a:prstGeom prst="rect">
            <a:avLst/>
          </a:prstGeom>
          <a:noFill/>
        </p:spPr>
        <p:txBody>
          <a:bodyPr wrap="square" rtlCol="0">
            <a:spAutoFit/>
          </a:bodyPr>
          <a:lstStyle/>
          <a:p>
            <a:pPr algn="r"/>
            <a:r>
              <a:rPr lang="tr-TR" b="1" dirty="0" smtClean="0">
                <a:solidFill>
                  <a:schemeClr val="tx2">
                    <a:lumMod val="50000"/>
                  </a:schemeClr>
                </a:solidFill>
              </a:rPr>
              <a:t>Matematik</a:t>
            </a:r>
            <a:endParaRPr lang="en-US" b="1" dirty="0">
              <a:solidFill>
                <a:schemeClr val="tx2">
                  <a:lumMod val="50000"/>
                </a:schemeClr>
              </a:solidFill>
            </a:endParaRPr>
          </a:p>
        </p:txBody>
      </p:sp>
      <p:grpSp>
        <p:nvGrpSpPr>
          <p:cNvPr id="45" name="44 Grup"/>
          <p:cNvGrpSpPr/>
          <p:nvPr/>
        </p:nvGrpSpPr>
        <p:grpSpPr>
          <a:xfrm>
            <a:off x="1403111" y="5228520"/>
            <a:ext cx="1348716" cy="836762"/>
            <a:chOff x="1397478" y="4632386"/>
            <a:chExt cx="1348716" cy="836762"/>
          </a:xfrm>
        </p:grpSpPr>
        <p:sp>
          <p:nvSpPr>
            <p:cNvPr id="37" name="36 Yuvarlatılmış Dikdörtgen"/>
            <p:cNvSpPr/>
            <p:nvPr/>
          </p:nvSpPr>
          <p:spPr>
            <a:xfrm>
              <a:off x="1397478" y="4632386"/>
              <a:ext cx="1348716" cy="83676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a:p>
          </p:txBody>
        </p:sp>
        <p:sp>
          <p:nvSpPr>
            <p:cNvPr id="18" name="Rectangle 17"/>
            <p:cNvSpPr/>
            <p:nvPr/>
          </p:nvSpPr>
          <p:spPr>
            <a:xfrm>
              <a:off x="1595887" y="4678698"/>
              <a:ext cx="1147313" cy="738664"/>
            </a:xfrm>
            <a:prstGeom prst="rect">
              <a:avLst/>
            </a:prstGeom>
          </p:spPr>
          <p:txBody>
            <a:bodyPr wrap="square">
              <a:spAutoFit/>
            </a:bodyPr>
            <a:lstStyle/>
            <a:p>
              <a:r>
                <a:rPr lang="tr-TR" sz="1400" b="1" dirty="0" smtClean="0">
                  <a:solidFill>
                    <a:schemeClr val="tx1">
                      <a:lumMod val="95000"/>
                      <a:lumOff val="5000"/>
                    </a:schemeClr>
                  </a:solidFill>
                </a:rPr>
                <a:t>Fizik      :7</a:t>
              </a:r>
            </a:p>
            <a:p>
              <a:r>
                <a:rPr lang="tr-TR" sz="1400" b="1" dirty="0" smtClean="0">
                  <a:solidFill>
                    <a:schemeClr val="tx1">
                      <a:lumMod val="95000"/>
                      <a:lumOff val="5000"/>
                    </a:schemeClr>
                  </a:solidFill>
                </a:rPr>
                <a:t>Kimya   :7</a:t>
              </a:r>
            </a:p>
            <a:p>
              <a:r>
                <a:rPr lang="tr-TR" sz="1400" b="1" dirty="0" smtClean="0">
                  <a:solidFill>
                    <a:schemeClr val="tx1">
                      <a:lumMod val="95000"/>
                      <a:lumOff val="5000"/>
                    </a:schemeClr>
                  </a:solidFill>
                </a:rPr>
                <a:t>Biyoloji :6</a:t>
              </a:r>
              <a:endParaRPr lang="en-US" sz="1400" b="1" dirty="0">
                <a:solidFill>
                  <a:schemeClr val="tx1">
                    <a:lumMod val="95000"/>
                    <a:lumOff val="5000"/>
                  </a:schemeClr>
                </a:solidFill>
              </a:endParaRPr>
            </a:p>
          </p:txBody>
        </p:sp>
      </p:grpSp>
      <p:sp>
        <p:nvSpPr>
          <p:cNvPr id="19" name="TextBox 18"/>
          <p:cNvSpPr txBox="1"/>
          <p:nvPr/>
        </p:nvSpPr>
        <p:spPr>
          <a:xfrm>
            <a:off x="429489" y="5462235"/>
            <a:ext cx="3692948" cy="369332"/>
          </a:xfrm>
          <a:prstGeom prst="rect">
            <a:avLst/>
          </a:prstGeom>
          <a:noFill/>
        </p:spPr>
        <p:txBody>
          <a:bodyPr wrap="square" rtlCol="0">
            <a:spAutoFit/>
          </a:bodyPr>
          <a:lstStyle/>
          <a:p>
            <a:pPr algn="r"/>
            <a:r>
              <a:rPr lang="tr-TR" b="1" dirty="0" smtClean="0">
                <a:solidFill>
                  <a:schemeClr val="tx2">
                    <a:lumMod val="50000"/>
                  </a:schemeClr>
                </a:solidFill>
              </a:rPr>
              <a:t>Fen Bilimleri</a:t>
            </a:r>
            <a:endParaRPr lang="en-US" b="1" dirty="0">
              <a:solidFill>
                <a:schemeClr val="tx2">
                  <a:lumMod val="50000"/>
                </a:schemeClr>
              </a:solidFill>
            </a:endParaRPr>
          </a:p>
        </p:txBody>
      </p:sp>
      <p:sp>
        <p:nvSpPr>
          <p:cNvPr id="24" name="Oval 23"/>
          <p:cNvSpPr/>
          <p:nvPr/>
        </p:nvSpPr>
        <p:spPr>
          <a:xfrm>
            <a:off x="4449528" y="1130358"/>
            <a:ext cx="244943" cy="244943"/>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p:cNvSpPr/>
          <p:nvPr/>
        </p:nvSpPr>
        <p:spPr>
          <a:xfrm>
            <a:off x="4442758" y="6184630"/>
            <a:ext cx="228045" cy="228045"/>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5" name="34 Grup"/>
          <p:cNvGrpSpPr/>
          <p:nvPr/>
        </p:nvGrpSpPr>
        <p:grpSpPr>
          <a:xfrm>
            <a:off x="362310" y="1112807"/>
            <a:ext cx="2389517" cy="1803225"/>
            <a:chOff x="362310" y="1112807"/>
            <a:chExt cx="2389517" cy="1803225"/>
          </a:xfrm>
        </p:grpSpPr>
        <p:sp>
          <p:nvSpPr>
            <p:cNvPr id="31" name="30 Metin kutusu"/>
            <p:cNvSpPr txBox="1"/>
            <p:nvPr/>
          </p:nvSpPr>
          <p:spPr>
            <a:xfrm>
              <a:off x="362310" y="1112807"/>
              <a:ext cx="2389517" cy="1323439"/>
            </a:xfrm>
            <a:prstGeom prst="rect">
              <a:avLst/>
            </a:prstGeom>
            <a:noFill/>
          </p:spPr>
          <p:txBody>
            <a:bodyPr wrap="square" rtlCol="0">
              <a:spAutoFit/>
            </a:bodyPr>
            <a:lstStyle/>
            <a:p>
              <a:pPr marL="144000">
                <a:spcAft>
                  <a:spcPts val="600"/>
                </a:spcAft>
              </a:pPr>
              <a:r>
                <a:rPr lang="tr-TR" sz="8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120</a:t>
              </a:r>
              <a:endParaRPr lang="tr-TR" dirty="0"/>
            </a:p>
          </p:txBody>
        </p:sp>
        <p:sp>
          <p:nvSpPr>
            <p:cNvPr id="33" name="32 Metin kutusu"/>
            <p:cNvSpPr txBox="1"/>
            <p:nvPr/>
          </p:nvSpPr>
          <p:spPr>
            <a:xfrm>
              <a:off x="672860" y="1992702"/>
              <a:ext cx="1535503" cy="923330"/>
            </a:xfrm>
            <a:prstGeom prst="rect">
              <a:avLst/>
            </a:prstGeom>
            <a:noFill/>
          </p:spPr>
          <p:txBody>
            <a:bodyPr wrap="square" rtlCol="0">
              <a:spAutoFit/>
            </a:bodyPr>
            <a:lstStyle/>
            <a:p>
              <a:r>
                <a:rPr lang="tr-TR" sz="5400" dirty="0" smtClean="0"/>
                <a:t>Soru</a:t>
              </a:r>
              <a:endParaRPr lang="tr-TR" sz="5400" dirty="0"/>
            </a:p>
          </p:txBody>
        </p:sp>
      </p:grpSp>
      <p:grpSp>
        <p:nvGrpSpPr>
          <p:cNvPr id="46" name="45 Grup"/>
          <p:cNvGrpSpPr/>
          <p:nvPr/>
        </p:nvGrpSpPr>
        <p:grpSpPr>
          <a:xfrm>
            <a:off x="6576278" y="1199557"/>
            <a:ext cx="2389517" cy="1691296"/>
            <a:chOff x="6208143" y="980536"/>
            <a:chExt cx="2389517" cy="1691296"/>
          </a:xfrm>
        </p:grpSpPr>
        <p:sp>
          <p:nvSpPr>
            <p:cNvPr id="32" name="31 Metin kutusu"/>
            <p:cNvSpPr txBox="1"/>
            <p:nvPr/>
          </p:nvSpPr>
          <p:spPr>
            <a:xfrm>
              <a:off x="6208143" y="980536"/>
              <a:ext cx="2389517" cy="1323439"/>
            </a:xfrm>
            <a:prstGeom prst="rect">
              <a:avLst/>
            </a:prstGeom>
            <a:noFill/>
          </p:spPr>
          <p:txBody>
            <a:bodyPr wrap="square" rtlCol="0">
              <a:spAutoFit/>
            </a:bodyPr>
            <a:lstStyle/>
            <a:p>
              <a:r>
                <a:rPr lang="tr-TR" sz="8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135</a:t>
              </a:r>
              <a:endParaRPr lang="tr-TR" dirty="0"/>
            </a:p>
          </p:txBody>
        </p:sp>
        <p:sp>
          <p:nvSpPr>
            <p:cNvPr id="34" name="33 Metin kutusu"/>
            <p:cNvSpPr txBox="1"/>
            <p:nvPr/>
          </p:nvSpPr>
          <p:spPr>
            <a:xfrm>
              <a:off x="6320286" y="1963946"/>
              <a:ext cx="1788544" cy="707886"/>
            </a:xfrm>
            <a:prstGeom prst="rect">
              <a:avLst/>
            </a:prstGeom>
            <a:noFill/>
          </p:spPr>
          <p:txBody>
            <a:bodyPr wrap="square" rtlCol="0">
              <a:spAutoFit/>
            </a:bodyPr>
            <a:lstStyle/>
            <a:p>
              <a:r>
                <a:rPr lang="tr-TR" sz="4000" dirty="0" smtClean="0"/>
                <a:t>Dakika</a:t>
              </a:r>
              <a:endParaRPr lang="tr-TR" sz="4000" dirty="0"/>
            </a:p>
          </p:txBody>
        </p:sp>
      </p:grpSp>
      <p:sp>
        <p:nvSpPr>
          <p:cNvPr id="29" name="28 Altbilgi Yer Tutucusu"/>
          <p:cNvSpPr>
            <a:spLocks noGrp="1"/>
          </p:cNvSpPr>
          <p:nvPr>
            <p:ph type="ftr" sz="quarter" idx="11"/>
          </p:nvPr>
        </p:nvSpPr>
        <p:spPr/>
        <p:txBody>
          <a:bodyPr/>
          <a:lstStyle/>
          <a:p>
            <a:endParaRPr lang="en-US" b="1" dirty="0"/>
          </a:p>
        </p:txBody>
      </p:sp>
      <p:sp>
        <p:nvSpPr>
          <p:cNvPr id="30" name="29 Slayt Numarası Yer Tutucusu"/>
          <p:cNvSpPr>
            <a:spLocks noGrp="1"/>
          </p:cNvSpPr>
          <p:nvPr>
            <p:ph type="sldNum" sz="quarter" idx="12"/>
          </p:nvPr>
        </p:nvSpPr>
        <p:spPr/>
        <p:txBody>
          <a:bodyPr/>
          <a:lstStyle/>
          <a:p>
            <a:fld id="{2F0443AE-4F20-4B40-B91B-135E9B6A23DD}" type="slidenum">
              <a:rPr lang="en-US" smtClean="0"/>
              <a:pPr/>
              <a:t>5</a:t>
            </a:fld>
            <a:endParaRPr lang="en-US"/>
          </a:p>
        </p:txBody>
      </p:sp>
    </p:spTree>
    <p:extLst>
      <p:ext uri="{BB962C8B-B14F-4D97-AF65-F5344CB8AC3E}">
        <p14:creationId xmlns:p14="http://schemas.microsoft.com/office/powerpoint/2010/main" val="361515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770" decel="100000"/>
                                        <p:tgtEl>
                                          <p:spTgt spid="35"/>
                                        </p:tgtEl>
                                      </p:cBhvr>
                                    </p:animEffect>
                                    <p:animScale>
                                      <p:cBhvr>
                                        <p:cTn id="8" dur="770" decel="100000"/>
                                        <p:tgtEl>
                                          <p:spTgt spid="35"/>
                                        </p:tgtEl>
                                      </p:cBhvr>
                                      <p:from x="10000" y="10000"/>
                                      <p:to x="200000" y="450000"/>
                                    </p:animScale>
                                    <p:animScale>
                                      <p:cBhvr>
                                        <p:cTn id="9" dur="1230" accel="100000" fill="hold">
                                          <p:stCondLst>
                                            <p:cond delay="770"/>
                                          </p:stCondLst>
                                        </p:cTn>
                                        <p:tgtEl>
                                          <p:spTgt spid="35"/>
                                        </p:tgtEl>
                                      </p:cBhvr>
                                      <p:from x="200000" y="450000"/>
                                      <p:to x="100000" y="100000"/>
                                    </p:animScale>
                                    <p:set>
                                      <p:cBhvr>
                                        <p:cTn id="10" dur="770" fill="hold"/>
                                        <p:tgtEl>
                                          <p:spTgt spid="35"/>
                                        </p:tgtEl>
                                        <p:attrNameLst>
                                          <p:attrName>ppt_x</p:attrName>
                                        </p:attrNameLst>
                                      </p:cBhvr>
                                      <p:to>
                                        <p:strVal val="(0.5)"/>
                                      </p:to>
                                    </p:set>
                                    <p:anim from="(0.5)" to="(#ppt_x)" calcmode="lin" valueType="num">
                                      <p:cBhvr>
                                        <p:cTn id="11" dur="1230" accel="100000" fill="hold">
                                          <p:stCondLst>
                                            <p:cond delay="770"/>
                                          </p:stCondLst>
                                        </p:cTn>
                                        <p:tgtEl>
                                          <p:spTgt spid="35"/>
                                        </p:tgtEl>
                                        <p:attrNameLst>
                                          <p:attrName>ppt_x</p:attrName>
                                        </p:attrNameLst>
                                      </p:cBhvr>
                                    </p:anim>
                                    <p:set>
                                      <p:cBhvr>
                                        <p:cTn id="12" dur="770" fill="hold"/>
                                        <p:tgtEl>
                                          <p:spTgt spid="35"/>
                                        </p:tgtEl>
                                        <p:attrNameLst>
                                          <p:attrName>ppt_y</p:attrName>
                                        </p:attrNameLst>
                                      </p:cBhvr>
                                      <p:to>
                                        <p:strVal val="(#ppt_y+0.4)"/>
                                      </p:to>
                                    </p:set>
                                    <p:anim from="(#ppt_y+0.4)" to="(#ppt_y)" calcmode="lin" valueType="num">
                                      <p:cBhvr>
                                        <p:cTn id="13" dur="1230" accel="100000" fill="hold">
                                          <p:stCondLst>
                                            <p:cond delay="770"/>
                                          </p:stCondLst>
                                        </p:cTn>
                                        <p:tgtEl>
                                          <p:spTgt spid="35"/>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770" decel="100000"/>
                                        <p:tgtEl>
                                          <p:spTgt spid="46"/>
                                        </p:tgtEl>
                                      </p:cBhvr>
                                    </p:animEffect>
                                    <p:animScale>
                                      <p:cBhvr>
                                        <p:cTn id="19" dur="770" decel="100000"/>
                                        <p:tgtEl>
                                          <p:spTgt spid="46"/>
                                        </p:tgtEl>
                                      </p:cBhvr>
                                      <p:from x="10000" y="10000"/>
                                      <p:to x="200000" y="450000"/>
                                    </p:animScale>
                                    <p:animScale>
                                      <p:cBhvr>
                                        <p:cTn id="20" dur="1230" accel="100000" fill="hold">
                                          <p:stCondLst>
                                            <p:cond delay="770"/>
                                          </p:stCondLst>
                                        </p:cTn>
                                        <p:tgtEl>
                                          <p:spTgt spid="46"/>
                                        </p:tgtEl>
                                      </p:cBhvr>
                                      <p:from x="200000" y="450000"/>
                                      <p:to x="100000" y="100000"/>
                                    </p:animScale>
                                    <p:set>
                                      <p:cBhvr>
                                        <p:cTn id="21" dur="770" fill="hold"/>
                                        <p:tgtEl>
                                          <p:spTgt spid="46"/>
                                        </p:tgtEl>
                                        <p:attrNameLst>
                                          <p:attrName>ppt_x</p:attrName>
                                        </p:attrNameLst>
                                      </p:cBhvr>
                                      <p:to>
                                        <p:strVal val="(0.5)"/>
                                      </p:to>
                                    </p:set>
                                    <p:anim from="(0.5)" to="(#ppt_x)" calcmode="lin" valueType="num">
                                      <p:cBhvr>
                                        <p:cTn id="22" dur="1230" accel="100000" fill="hold">
                                          <p:stCondLst>
                                            <p:cond delay="770"/>
                                          </p:stCondLst>
                                        </p:cTn>
                                        <p:tgtEl>
                                          <p:spTgt spid="46"/>
                                        </p:tgtEl>
                                        <p:attrNameLst>
                                          <p:attrName>ppt_x</p:attrName>
                                        </p:attrNameLst>
                                      </p:cBhvr>
                                    </p:anim>
                                    <p:set>
                                      <p:cBhvr>
                                        <p:cTn id="23" dur="770" fill="hold"/>
                                        <p:tgtEl>
                                          <p:spTgt spid="46"/>
                                        </p:tgtEl>
                                        <p:attrNameLst>
                                          <p:attrName>ppt_y</p:attrName>
                                        </p:attrNameLst>
                                      </p:cBhvr>
                                      <p:to>
                                        <p:strVal val="(#ppt_y+0.4)"/>
                                      </p:to>
                                    </p:set>
                                    <p:anim from="(#ppt_y+0.4)" to="(#ppt_y)" calcmode="lin" valueType="num">
                                      <p:cBhvr>
                                        <p:cTn id="24" dur="1230" accel="100000" fill="hold">
                                          <p:stCondLst>
                                            <p:cond delay="770"/>
                                          </p:stCondLst>
                                        </p:cTn>
                                        <p:tgtEl>
                                          <p:spTgt spid="46"/>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39" presetClass="entr" presetSubtype="0" accel="10000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39" presetClass="entr" presetSubtype="0" accel="10000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37"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38"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39" dur="500" fill="hold"/>
                                        <p:tgtEl>
                                          <p:spTgt spid="11"/>
                                        </p:tgtEl>
                                        <p:attrNameLst>
                                          <p:attrName>ppt_y</p:attrName>
                                        </p:attrNameLst>
                                      </p:cBhvr>
                                      <p:tavLst>
                                        <p:tav tm="0">
                                          <p:val>
                                            <p:strVal val="#ppt_y"/>
                                          </p:val>
                                        </p:tav>
                                        <p:tav tm="100000">
                                          <p:val>
                                            <p:strVal val="#ppt_y"/>
                                          </p:val>
                                        </p:tav>
                                      </p:tavLst>
                                    </p:anim>
                                  </p:childTnLst>
                                </p:cTn>
                              </p:par>
                            </p:childTnLst>
                          </p:cTn>
                        </p:par>
                        <p:par>
                          <p:cTn id="40" fill="hold">
                            <p:stCondLst>
                              <p:cond delay="1000"/>
                            </p:stCondLst>
                            <p:childTnLst>
                              <p:par>
                                <p:cTn id="41" presetID="54" presetClass="entr" presetSubtype="0" accel="100000" fill="hold" nodeType="after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p:cTn id="43" dur="500" fill="hold"/>
                                        <p:tgtEl>
                                          <p:spTgt spid="40"/>
                                        </p:tgtEl>
                                        <p:attrNameLst>
                                          <p:attrName>ppt_w</p:attrName>
                                        </p:attrNameLst>
                                      </p:cBhvr>
                                      <p:tavLst>
                                        <p:tav tm="0">
                                          <p:val>
                                            <p:strVal val="#ppt_w*0.05"/>
                                          </p:val>
                                        </p:tav>
                                        <p:tav tm="100000">
                                          <p:val>
                                            <p:strVal val="#ppt_w"/>
                                          </p:val>
                                        </p:tav>
                                      </p:tavLst>
                                    </p:anim>
                                    <p:anim calcmode="lin" valueType="num">
                                      <p:cBhvr>
                                        <p:cTn id="44" dur="500" fill="hold"/>
                                        <p:tgtEl>
                                          <p:spTgt spid="40"/>
                                        </p:tgtEl>
                                        <p:attrNameLst>
                                          <p:attrName>ppt_h</p:attrName>
                                        </p:attrNameLst>
                                      </p:cBhvr>
                                      <p:tavLst>
                                        <p:tav tm="0">
                                          <p:val>
                                            <p:strVal val="#ppt_h"/>
                                          </p:val>
                                        </p:tav>
                                        <p:tav tm="100000">
                                          <p:val>
                                            <p:strVal val="#ppt_h"/>
                                          </p:val>
                                        </p:tav>
                                      </p:tavLst>
                                    </p:anim>
                                    <p:anim calcmode="lin" valueType="num">
                                      <p:cBhvr>
                                        <p:cTn id="45" dur="500" fill="hold"/>
                                        <p:tgtEl>
                                          <p:spTgt spid="40"/>
                                        </p:tgtEl>
                                        <p:attrNameLst>
                                          <p:attrName>ppt_x</p:attrName>
                                        </p:attrNameLst>
                                      </p:cBhvr>
                                      <p:tavLst>
                                        <p:tav tm="0">
                                          <p:val>
                                            <p:strVal val="#ppt_x-.2"/>
                                          </p:val>
                                        </p:tav>
                                        <p:tav tm="100000">
                                          <p:val>
                                            <p:strVal val="#ppt_x"/>
                                          </p:val>
                                        </p:tav>
                                      </p:tavLst>
                                    </p:anim>
                                    <p:anim calcmode="lin" valueType="num">
                                      <p:cBhvr>
                                        <p:cTn id="46" dur="500" fill="hold"/>
                                        <p:tgtEl>
                                          <p:spTgt spid="40"/>
                                        </p:tgtEl>
                                        <p:attrNameLst>
                                          <p:attrName>ppt_y</p:attrName>
                                        </p:attrNameLst>
                                      </p:cBhvr>
                                      <p:tavLst>
                                        <p:tav tm="0">
                                          <p:val>
                                            <p:strVal val="#ppt_y"/>
                                          </p:val>
                                        </p:tav>
                                        <p:tav tm="100000">
                                          <p:val>
                                            <p:strVal val="#ppt_y"/>
                                          </p:val>
                                        </p:tav>
                                      </p:tavLst>
                                    </p:anim>
                                    <p:animEffect transition="in" filter="fade">
                                      <p:cBhvr>
                                        <p:cTn id="47" dur="500"/>
                                        <p:tgtEl>
                                          <p:spTgt spid="40"/>
                                        </p:tgtEl>
                                      </p:cBhvr>
                                    </p:animEffect>
                                  </p:childTnLst>
                                </p:cTn>
                              </p:par>
                            </p:childTnLst>
                          </p:cTn>
                        </p:par>
                        <p:par>
                          <p:cTn id="48" fill="hold">
                            <p:stCondLst>
                              <p:cond delay="1500"/>
                            </p:stCondLst>
                            <p:childTnLst>
                              <p:par>
                                <p:cTn id="49" presetID="54" presetClass="entr" presetSubtype="0" accel="100000" fill="hold"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500" fill="hold"/>
                                        <p:tgtEl>
                                          <p:spTgt spid="45"/>
                                        </p:tgtEl>
                                        <p:attrNameLst>
                                          <p:attrName>ppt_w</p:attrName>
                                        </p:attrNameLst>
                                      </p:cBhvr>
                                      <p:tavLst>
                                        <p:tav tm="0">
                                          <p:val>
                                            <p:strVal val="#ppt_w*0.05"/>
                                          </p:val>
                                        </p:tav>
                                        <p:tav tm="100000">
                                          <p:val>
                                            <p:strVal val="#ppt_w"/>
                                          </p:val>
                                        </p:tav>
                                      </p:tavLst>
                                    </p:anim>
                                    <p:anim calcmode="lin" valueType="num">
                                      <p:cBhvr>
                                        <p:cTn id="52" dur="500" fill="hold"/>
                                        <p:tgtEl>
                                          <p:spTgt spid="45"/>
                                        </p:tgtEl>
                                        <p:attrNameLst>
                                          <p:attrName>ppt_h</p:attrName>
                                        </p:attrNameLst>
                                      </p:cBhvr>
                                      <p:tavLst>
                                        <p:tav tm="0">
                                          <p:val>
                                            <p:strVal val="#ppt_h"/>
                                          </p:val>
                                        </p:tav>
                                        <p:tav tm="100000">
                                          <p:val>
                                            <p:strVal val="#ppt_h"/>
                                          </p:val>
                                        </p:tav>
                                      </p:tavLst>
                                    </p:anim>
                                    <p:anim calcmode="lin" valueType="num">
                                      <p:cBhvr>
                                        <p:cTn id="53" dur="500" fill="hold"/>
                                        <p:tgtEl>
                                          <p:spTgt spid="45"/>
                                        </p:tgtEl>
                                        <p:attrNameLst>
                                          <p:attrName>ppt_x</p:attrName>
                                        </p:attrNameLst>
                                      </p:cBhvr>
                                      <p:tavLst>
                                        <p:tav tm="0">
                                          <p:val>
                                            <p:strVal val="#ppt_x-.2"/>
                                          </p:val>
                                        </p:tav>
                                        <p:tav tm="100000">
                                          <p:val>
                                            <p:strVal val="#ppt_x"/>
                                          </p:val>
                                        </p:tav>
                                      </p:tavLst>
                                    </p:anim>
                                    <p:anim calcmode="lin" valueType="num">
                                      <p:cBhvr>
                                        <p:cTn id="54" dur="500" fill="hold"/>
                                        <p:tgtEl>
                                          <p:spTgt spid="45"/>
                                        </p:tgtEl>
                                        <p:attrNameLst>
                                          <p:attrName>ppt_y</p:attrName>
                                        </p:attrNameLst>
                                      </p:cBhvr>
                                      <p:tavLst>
                                        <p:tav tm="0">
                                          <p:val>
                                            <p:strVal val="#ppt_y"/>
                                          </p:val>
                                        </p:tav>
                                        <p:tav tm="100000">
                                          <p:val>
                                            <p:strVal val="#ppt_y"/>
                                          </p:val>
                                        </p:tav>
                                      </p:tavLst>
                                    </p:anim>
                                    <p:animEffect transition="in" filter="fade">
                                      <p:cBhvr>
                                        <p:cTn id="55" dur="500"/>
                                        <p:tgtEl>
                                          <p:spTgt spid="45"/>
                                        </p:tgtEl>
                                      </p:cBhvr>
                                    </p:animEffect>
                                  </p:childTnLst>
                                </p:cTn>
                              </p:par>
                            </p:childTnLst>
                          </p:cTn>
                        </p:par>
                        <p:par>
                          <p:cTn id="56" fill="hold">
                            <p:stCondLst>
                              <p:cond delay="2000"/>
                            </p:stCondLst>
                            <p:childTnLst>
                              <p:par>
                                <p:cTn id="57" presetID="39" presetClass="entr" presetSubtype="0" accel="100000"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60"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61"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62" dur="500" fill="hold"/>
                                        <p:tgtEl>
                                          <p:spTgt spid="12"/>
                                        </p:tgtEl>
                                        <p:attrNameLst>
                                          <p:attrName>ppt_y</p:attrName>
                                        </p:attrNameLst>
                                      </p:cBhvr>
                                      <p:tavLst>
                                        <p:tav tm="0">
                                          <p:val>
                                            <p:strVal val="#ppt_y"/>
                                          </p:val>
                                        </p:tav>
                                        <p:tav tm="100000">
                                          <p:val>
                                            <p:strVal val="#ppt_y"/>
                                          </p:val>
                                        </p:tav>
                                      </p:tavLst>
                                    </p:anim>
                                  </p:childTnLst>
                                </p:cTn>
                              </p:par>
                            </p:childTnLst>
                          </p:cTn>
                        </p:par>
                        <p:par>
                          <p:cTn id="63" fill="hold">
                            <p:stCondLst>
                              <p:cond delay="2500"/>
                            </p:stCondLst>
                            <p:childTnLst>
                              <p:par>
                                <p:cTn id="64" presetID="39" presetClass="entr" presetSubtype="0" accel="100000"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67" dur="5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68" dur="5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69"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chemeClr val="accent5"/>
                </a:solidFill>
                <a:effectLst>
                  <a:outerShdw blurRad="38100" dist="38100" dir="2700000" algn="tl">
                    <a:srgbClr val="000000">
                      <a:alpha val="43137"/>
                    </a:srgbClr>
                  </a:outerShdw>
                </a:effectLst>
              </a:rPr>
              <a:t>TYT </a:t>
            </a:r>
            <a:r>
              <a:rPr lang="tr-TR" b="1" dirty="0" smtClean="0">
                <a:solidFill>
                  <a:schemeClr val="accent5"/>
                </a:solidFill>
                <a:effectLst>
                  <a:outerShdw blurRad="38100" dist="38100" dir="2700000" algn="tl">
                    <a:srgbClr val="000000">
                      <a:alpha val="43137"/>
                    </a:srgbClr>
                  </a:outerShdw>
                </a:effectLst>
              </a:rPr>
              <a:t>ile </a:t>
            </a:r>
            <a:r>
              <a:rPr lang="tr-TR" b="1" dirty="0" smtClean="0">
                <a:solidFill>
                  <a:schemeClr val="accent5"/>
                </a:solidFill>
                <a:effectLst>
                  <a:outerShdw blurRad="38100" dist="38100" dir="2700000" algn="tl">
                    <a:srgbClr val="000000">
                      <a:alpha val="43137"/>
                    </a:srgbClr>
                  </a:outerShdw>
                </a:effectLst>
              </a:rPr>
              <a:t>Alan Bazı B</a:t>
            </a:r>
            <a:r>
              <a:rPr lang="tr-TR" b="1" dirty="0" smtClean="0">
                <a:solidFill>
                  <a:schemeClr val="accent5"/>
                </a:solidFill>
                <a:effectLst>
                  <a:outerShdw blurRad="38100" dist="38100" dir="2700000" algn="tl">
                    <a:srgbClr val="000000">
                      <a:alpha val="43137"/>
                    </a:srgbClr>
                  </a:outerShdw>
                </a:effectLst>
              </a:rPr>
              <a:t>ölümler</a:t>
            </a:r>
            <a:endParaRPr lang="tr-TR" dirty="0">
              <a:solidFill>
                <a:schemeClr val="accent5"/>
              </a:solidFill>
              <a:effectLst>
                <a:outerShdw blurRad="38100" dist="38100" dir="2700000" algn="tl">
                  <a:srgbClr val="000000">
                    <a:alpha val="43137"/>
                  </a:srgbClr>
                </a:outerShdw>
              </a:effectLst>
            </a:endParaRPr>
          </a:p>
        </p:txBody>
      </p:sp>
      <p:sp>
        <p:nvSpPr>
          <p:cNvPr id="3" name="İçerik Yer Tutucusu 2"/>
          <p:cNvSpPr>
            <a:spLocks noGrp="1"/>
          </p:cNvSpPr>
          <p:nvPr>
            <p:ph idx="1"/>
          </p:nvPr>
        </p:nvSpPr>
        <p:spPr/>
        <p:txBody>
          <a:bodyPr numCol="2">
            <a:normAutofit/>
          </a:bodyPr>
          <a:lstStyle/>
          <a:p>
            <a:pPr fontAlgn="base">
              <a:buFont typeface="Wingdings" panose="05000000000000000000" pitchFamily="2" charset="2"/>
              <a:buChar char="ü"/>
            </a:pPr>
            <a:r>
              <a:rPr lang="tr-TR" sz="1800" b="1" dirty="0">
                <a:latin typeface="Arial" panose="020B0604020202020204" pitchFamily="34" charset="0"/>
                <a:cs typeface="Arial" panose="020B0604020202020204" pitchFamily="34" charset="0"/>
              </a:rPr>
              <a:t>Bilgisayar Programcılığı</a:t>
            </a:r>
          </a:p>
          <a:p>
            <a:pPr fontAlgn="base">
              <a:buFont typeface="Wingdings" panose="05000000000000000000" pitchFamily="2" charset="2"/>
              <a:buChar char="ü"/>
            </a:pPr>
            <a:r>
              <a:rPr lang="tr-TR" sz="1800" b="1" dirty="0">
                <a:latin typeface="Arial" panose="020B0604020202020204" pitchFamily="34" charset="0"/>
                <a:cs typeface="Arial" panose="020B0604020202020204" pitchFamily="34" charset="0"/>
              </a:rPr>
              <a:t>Aşçılık</a:t>
            </a:r>
          </a:p>
          <a:p>
            <a:pPr fontAlgn="base">
              <a:buFont typeface="Wingdings" panose="05000000000000000000" pitchFamily="2" charset="2"/>
              <a:buChar char="ü"/>
            </a:pPr>
            <a:r>
              <a:rPr lang="tr-TR" sz="1800" b="1" dirty="0">
                <a:latin typeface="Arial" panose="020B0604020202020204" pitchFamily="34" charset="0"/>
                <a:cs typeface="Arial" panose="020B0604020202020204" pitchFamily="34" charset="0"/>
              </a:rPr>
              <a:t>Anestezi</a:t>
            </a:r>
          </a:p>
          <a:p>
            <a:pPr fontAlgn="base">
              <a:buFont typeface="Wingdings" panose="05000000000000000000" pitchFamily="2" charset="2"/>
              <a:buChar char="ü"/>
            </a:pPr>
            <a:r>
              <a:rPr lang="tr-TR" sz="1800" b="1" dirty="0">
                <a:latin typeface="Arial" panose="020B0604020202020204" pitchFamily="34" charset="0"/>
                <a:cs typeface="Arial" panose="020B0604020202020204" pitchFamily="34" charset="0"/>
              </a:rPr>
              <a:t>Halkla İlişkiler ve Tanıtım</a:t>
            </a:r>
          </a:p>
          <a:p>
            <a:pPr fontAlgn="base">
              <a:buFont typeface="Wingdings" panose="05000000000000000000" pitchFamily="2" charset="2"/>
              <a:buChar char="ü"/>
            </a:pPr>
            <a:r>
              <a:rPr lang="tr-TR" sz="1800" b="1" dirty="0" err="1">
                <a:latin typeface="Arial" panose="020B0604020202020204" pitchFamily="34" charset="0"/>
                <a:cs typeface="Arial" panose="020B0604020202020204" pitchFamily="34" charset="0"/>
              </a:rPr>
              <a:t>Optisyenlik</a:t>
            </a:r>
            <a:endParaRPr lang="tr-TR" sz="1800" b="1" dirty="0">
              <a:latin typeface="Arial" panose="020B0604020202020204" pitchFamily="34" charset="0"/>
              <a:cs typeface="Arial" panose="020B0604020202020204" pitchFamily="34" charset="0"/>
            </a:endParaRPr>
          </a:p>
          <a:p>
            <a:pPr fontAlgn="base">
              <a:buFont typeface="Wingdings" panose="05000000000000000000" pitchFamily="2" charset="2"/>
              <a:buChar char="ü"/>
            </a:pPr>
            <a:r>
              <a:rPr lang="tr-TR" sz="1800" b="1" dirty="0">
                <a:latin typeface="Arial" panose="020B0604020202020204" pitchFamily="34" charset="0"/>
                <a:cs typeface="Arial" panose="020B0604020202020204" pitchFamily="34" charset="0"/>
              </a:rPr>
              <a:t>Radyo ve Televizyon Programcılığı</a:t>
            </a:r>
          </a:p>
          <a:p>
            <a:pPr fontAlgn="base">
              <a:buFont typeface="Wingdings" panose="05000000000000000000" pitchFamily="2" charset="2"/>
              <a:buChar char="ü"/>
            </a:pPr>
            <a:r>
              <a:rPr lang="tr-TR" sz="1800" b="1" dirty="0">
                <a:latin typeface="Arial" panose="020B0604020202020204" pitchFamily="34" charset="0"/>
                <a:cs typeface="Arial" panose="020B0604020202020204" pitchFamily="34" charset="0"/>
              </a:rPr>
              <a:t>İlk ve Acil Yardım</a:t>
            </a:r>
          </a:p>
          <a:p>
            <a:pPr fontAlgn="base">
              <a:buFont typeface="Wingdings" panose="05000000000000000000" pitchFamily="2" charset="2"/>
              <a:buChar char="ü"/>
            </a:pPr>
            <a:r>
              <a:rPr lang="tr-TR" sz="1800" b="1" dirty="0">
                <a:latin typeface="Arial" panose="020B0604020202020204" pitchFamily="34" charset="0"/>
                <a:cs typeface="Arial" panose="020B0604020202020204" pitchFamily="34" charset="0"/>
              </a:rPr>
              <a:t>Bilgisayar Programcılığı</a:t>
            </a:r>
          </a:p>
          <a:p>
            <a:pPr fontAlgn="base">
              <a:buFont typeface="Wingdings" panose="05000000000000000000" pitchFamily="2" charset="2"/>
              <a:buChar char="ü"/>
            </a:pPr>
            <a:r>
              <a:rPr lang="tr-TR" sz="1800" b="1" dirty="0">
                <a:latin typeface="Arial" panose="020B0604020202020204" pitchFamily="34" charset="0"/>
                <a:cs typeface="Arial" panose="020B0604020202020204" pitchFamily="34" charset="0"/>
              </a:rPr>
              <a:t>Fizyoterapi</a:t>
            </a:r>
          </a:p>
          <a:p>
            <a:pPr fontAlgn="base">
              <a:buFont typeface="Wingdings" panose="05000000000000000000" pitchFamily="2" charset="2"/>
              <a:buChar char="ü"/>
            </a:pPr>
            <a:r>
              <a:rPr lang="tr-TR" sz="1800" b="1" dirty="0">
                <a:latin typeface="Arial" panose="020B0604020202020204" pitchFamily="34" charset="0"/>
                <a:cs typeface="Arial" panose="020B0604020202020204" pitchFamily="34" charset="0"/>
              </a:rPr>
              <a:t>Uygulamalı İngilizce ve Çevirmenlik</a:t>
            </a:r>
          </a:p>
          <a:p>
            <a:pPr fontAlgn="base">
              <a:buFont typeface="Wingdings" panose="05000000000000000000" pitchFamily="2" charset="2"/>
              <a:buChar char="ü"/>
            </a:pPr>
            <a:r>
              <a:rPr lang="tr-TR" sz="1800" b="1" dirty="0">
                <a:latin typeface="Arial" panose="020B0604020202020204" pitchFamily="34" charset="0"/>
                <a:cs typeface="Arial" panose="020B0604020202020204" pitchFamily="34" charset="0"/>
              </a:rPr>
              <a:t>Çocuk Gelişimi</a:t>
            </a:r>
          </a:p>
          <a:p>
            <a:pPr fontAlgn="base">
              <a:buFont typeface="Wingdings" panose="05000000000000000000" pitchFamily="2" charset="2"/>
              <a:buChar char="ü"/>
            </a:pPr>
            <a:r>
              <a:rPr lang="tr-TR" sz="1800" b="1" dirty="0">
                <a:latin typeface="Arial" panose="020B0604020202020204" pitchFamily="34" charset="0"/>
                <a:cs typeface="Arial" panose="020B0604020202020204" pitchFamily="34" charset="0"/>
              </a:rPr>
              <a:t>Diyaliz</a:t>
            </a:r>
          </a:p>
          <a:p>
            <a:pPr fontAlgn="base">
              <a:buFont typeface="Wingdings" panose="05000000000000000000" pitchFamily="2" charset="2"/>
              <a:buChar char="ü"/>
            </a:pPr>
            <a:r>
              <a:rPr lang="tr-TR" sz="1800" b="1" dirty="0">
                <a:latin typeface="Arial" panose="020B0604020202020204" pitchFamily="34" charset="0"/>
                <a:cs typeface="Arial" panose="020B0604020202020204" pitchFamily="34" charset="0"/>
              </a:rPr>
              <a:t>İş Sağlığı ve Güvenliği</a:t>
            </a:r>
          </a:p>
          <a:p>
            <a:pPr fontAlgn="base">
              <a:buFont typeface="Wingdings" panose="05000000000000000000" pitchFamily="2" charset="2"/>
              <a:buChar char="ü"/>
            </a:pPr>
            <a:r>
              <a:rPr lang="tr-TR" sz="1800" b="1" dirty="0">
                <a:latin typeface="Arial" panose="020B0604020202020204" pitchFamily="34" charset="0"/>
                <a:cs typeface="Arial" panose="020B0604020202020204" pitchFamily="34" charset="0"/>
              </a:rPr>
              <a:t>Ağız ve Diş Sağlığı</a:t>
            </a:r>
          </a:p>
          <a:p>
            <a:pPr fontAlgn="base">
              <a:buFont typeface="Wingdings" panose="05000000000000000000" pitchFamily="2" charset="2"/>
              <a:buChar char="ü"/>
            </a:pPr>
            <a:r>
              <a:rPr lang="tr-TR" sz="1800" b="1" dirty="0" err="1">
                <a:latin typeface="Arial" panose="020B0604020202020204" pitchFamily="34" charset="0"/>
                <a:cs typeface="Arial" panose="020B0604020202020204" pitchFamily="34" charset="0"/>
              </a:rPr>
              <a:t>Odyometri</a:t>
            </a:r>
            <a:endParaRPr lang="tr-TR" sz="1800" b="1" dirty="0">
              <a:latin typeface="Arial" panose="020B0604020202020204" pitchFamily="34" charset="0"/>
              <a:cs typeface="Arial" panose="020B0604020202020204" pitchFamily="34" charset="0"/>
            </a:endParaRPr>
          </a:p>
          <a:p>
            <a:pPr fontAlgn="base">
              <a:buFont typeface="Wingdings" panose="05000000000000000000" pitchFamily="2" charset="2"/>
              <a:buChar char="ü"/>
            </a:pPr>
            <a:r>
              <a:rPr lang="tr-TR" sz="1800" b="1" dirty="0">
                <a:latin typeface="Arial" panose="020B0604020202020204" pitchFamily="34" charset="0"/>
                <a:cs typeface="Arial" panose="020B0604020202020204" pitchFamily="34" charset="0"/>
              </a:rPr>
              <a:t>İç Mekan Tasarımı</a:t>
            </a:r>
          </a:p>
          <a:p>
            <a:pPr fontAlgn="base">
              <a:buFont typeface="Wingdings" panose="05000000000000000000" pitchFamily="2" charset="2"/>
              <a:buChar char="ü"/>
            </a:pPr>
            <a:r>
              <a:rPr lang="tr-TR" sz="1800" b="1" dirty="0">
                <a:latin typeface="Arial" panose="020B0604020202020204" pitchFamily="34" charset="0"/>
                <a:cs typeface="Arial" panose="020B0604020202020204" pitchFamily="34" charset="0"/>
              </a:rPr>
              <a:t>Sağlık Kurumları İşletmeciliği</a:t>
            </a:r>
          </a:p>
          <a:p>
            <a:pPr fontAlgn="base">
              <a:buFont typeface="Wingdings" panose="05000000000000000000" pitchFamily="2" charset="2"/>
              <a:buChar char="ü"/>
            </a:pPr>
            <a:r>
              <a:rPr lang="tr-TR" sz="1800" b="1" dirty="0">
                <a:latin typeface="Arial" panose="020B0604020202020204" pitchFamily="34" charset="0"/>
                <a:cs typeface="Arial" panose="020B0604020202020204" pitchFamily="34" charset="0"/>
              </a:rPr>
              <a:t>Tıbbi Görüntüleme Teknikleri</a:t>
            </a:r>
          </a:p>
          <a:p>
            <a:pPr fontAlgn="base">
              <a:buFont typeface="Wingdings" panose="05000000000000000000" pitchFamily="2" charset="2"/>
              <a:buChar char="ü"/>
            </a:pPr>
            <a:r>
              <a:rPr lang="tr-TR" sz="1800" b="1" dirty="0">
                <a:latin typeface="Arial" panose="020B0604020202020204" pitchFamily="34" charset="0"/>
                <a:cs typeface="Arial" panose="020B0604020202020204" pitchFamily="34" charset="0"/>
              </a:rPr>
              <a:t>Bankacılık ve Sigortacılık</a:t>
            </a:r>
          </a:p>
          <a:p>
            <a:endParaRPr lang="tr-TR" dirty="0"/>
          </a:p>
        </p:txBody>
      </p:sp>
    </p:spTree>
    <p:extLst>
      <p:ext uri="{BB962C8B-B14F-4D97-AF65-F5344CB8AC3E}">
        <p14:creationId xmlns:p14="http://schemas.microsoft.com/office/powerpoint/2010/main" val="256477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yks-soru-sayilari.jpg"/>
          <p:cNvPicPr>
            <a:picLocks noGrp="1" noChangeAspect="1"/>
          </p:cNvPicPr>
          <p:nvPr>
            <p:ph idx="1"/>
          </p:nvPr>
        </p:nvPicPr>
        <p:blipFill>
          <a:blip r:embed="rId2" cstate="print"/>
          <a:stretch>
            <a:fillRect/>
          </a:stretch>
        </p:blipFill>
        <p:spPr>
          <a:xfrm>
            <a:off x="3774711" y="1234831"/>
            <a:ext cx="5214910" cy="5165969"/>
          </a:xfrm>
        </p:spPr>
      </p:pic>
      <p:sp>
        <p:nvSpPr>
          <p:cNvPr id="6" name="Rectangle 5"/>
          <p:cNvSpPr/>
          <p:nvPr/>
        </p:nvSpPr>
        <p:spPr>
          <a:xfrm>
            <a:off x="467750" y="140677"/>
            <a:ext cx="8208499" cy="954107"/>
          </a:xfrm>
          <a:prstGeom prst="rect">
            <a:avLst/>
          </a:prstGeom>
        </p:spPr>
        <p:txBody>
          <a:bodyPr wrap="square">
            <a:spAutoFit/>
          </a:bodyPr>
          <a:lstStyle/>
          <a:p>
            <a:pPr algn="ctr"/>
            <a:r>
              <a:rPr lang="tr-TR" sz="3200" b="1" dirty="0" smtClean="0">
                <a:ln w="1905"/>
                <a:solidFill>
                  <a:srgbClr val="C00000"/>
                </a:solidFill>
                <a:effectLst>
                  <a:innerShdw blurRad="69850" dist="43180" dir="5400000">
                    <a:srgbClr val="000000">
                      <a:alpha val="65000"/>
                    </a:srgbClr>
                  </a:innerShdw>
                </a:effectLst>
              </a:rPr>
              <a:t>ALAN YETERLİLİK TESTİ</a:t>
            </a:r>
          </a:p>
          <a:p>
            <a:pPr algn="ctr"/>
            <a:r>
              <a:rPr lang="tr-TR" sz="2400" b="1" dirty="0" smtClean="0">
                <a:ln w="1905"/>
                <a:solidFill>
                  <a:schemeClr val="tx1">
                    <a:lumMod val="50000"/>
                    <a:lumOff val="50000"/>
                  </a:schemeClr>
                </a:solidFill>
                <a:effectLst>
                  <a:innerShdw blurRad="69850" dist="43180" dir="5400000">
                    <a:srgbClr val="000000">
                      <a:alpha val="65000"/>
                    </a:srgbClr>
                  </a:innerShdw>
                </a:effectLst>
              </a:rPr>
              <a:t>DERSLER ve SORU SAYILARI</a:t>
            </a:r>
            <a:endParaRPr lang="en-US" sz="2400" b="1" dirty="0">
              <a:ln w="1905"/>
              <a:solidFill>
                <a:schemeClr val="tx1">
                  <a:lumMod val="50000"/>
                  <a:lumOff val="50000"/>
                </a:schemeClr>
              </a:solidFill>
              <a:effectLst>
                <a:innerShdw blurRad="69850" dist="43180" dir="5400000">
                  <a:srgbClr val="000000">
                    <a:alpha val="65000"/>
                  </a:srgbClr>
                </a:innerShdw>
              </a:effectLst>
            </a:endParaRPr>
          </a:p>
        </p:txBody>
      </p:sp>
      <p:sp>
        <p:nvSpPr>
          <p:cNvPr id="8" name="7 Oval"/>
          <p:cNvSpPr/>
          <p:nvPr/>
        </p:nvSpPr>
        <p:spPr>
          <a:xfrm>
            <a:off x="249380" y="1509080"/>
            <a:ext cx="1745676" cy="1635453"/>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tr-T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Soru Sayısı</a:t>
            </a:r>
            <a:endParaRPr lang="tr-TR"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8 Oval"/>
          <p:cNvSpPr/>
          <p:nvPr/>
        </p:nvSpPr>
        <p:spPr>
          <a:xfrm>
            <a:off x="1969324" y="4255877"/>
            <a:ext cx="1308266" cy="1332015"/>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180</a:t>
            </a:r>
          </a:p>
          <a:p>
            <a:pPr algn="ctr"/>
            <a:r>
              <a:rPr lang="tr-TR"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Dk</a:t>
            </a:r>
            <a:r>
              <a:rPr lang="tr-T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tr-TR"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 name="9 Resim" descr="forum_eylemce_clock_82.png"/>
          <p:cNvPicPr>
            <a:picLocks noChangeAspect="1"/>
          </p:cNvPicPr>
          <p:nvPr/>
        </p:nvPicPr>
        <p:blipFill>
          <a:blip r:embed="rId3" cstate="print"/>
          <a:stretch>
            <a:fillRect/>
          </a:stretch>
        </p:blipFill>
        <p:spPr>
          <a:xfrm>
            <a:off x="293819" y="4035631"/>
            <a:ext cx="1760612" cy="1772508"/>
          </a:xfrm>
          <a:prstGeom prst="rect">
            <a:avLst/>
          </a:prstGeom>
        </p:spPr>
      </p:pic>
      <p:sp>
        <p:nvSpPr>
          <p:cNvPr id="11" name="10 Oval"/>
          <p:cNvSpPr/>
          <p:nvPr/>
        </p:nvSpPr>
        <p:spPr>
          <a:xfrm>
            <a:off x="1983181" y="1703351"/>
            <a:ext cx="1306286" cy="124691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3600" b="1" dirty="0" smtClean="0"/>
              <a:t>160</a:t>
            </a:r>
            <a:endParaRPr lang="tr-TR" sz="3600" b="1" dirty="0"/>
          </a:p>
        </p:txBody>
      </p:sp>
      <p:sp>
        <p:nvSpPr>
          <p:cNvPr id="12" name="11 Altbilgi Yer Tutucusu"/>
          <p:cNvSpPr>
            <a:spLocks noGrp="1"/>
          </p:cNvSpPr>
          <p:nvPr>
            <p:ph type="ftr" sz="quarter" idx="11"/>
          </p:nvPr>
        </p:nvSpPr>
        <p:spPr>
          <a:xfrm>
            <a:off x="636624" y="6335086"/>
            <a:ext cx="3086100" cy="365125"/>
          </a:xfrm>
        </p:spPr>
        <p:txBody>
          <a:bodyPr/>
          <a:lstStyle/>
          <a:p>
            <a:endParaRPr lang="en-US" b="1" dirty="0"/>
          </a:p>
        </p:txBody>
      </p:sp>
      <p:sp>
        <p:nvSpPr>
          <p:cNvPr id="13" name="12 Slayt Numarası Yer Tutucusu"/>
          <p:cNvSpPr>
            <a:spLocks noGrp="1"/>
          </p:cNvSpPr>
          <p:nvPr>
            <p:ph type="sldNum" sz="quarter" idx="12"/>
          </p:nvPr>
        </p:nvSpPr>
        <p:spPr>
          <a:xfrm>
            <a:off x="0" y="6356350"/>
            <a:ext cx="606056" cy="365125"/>
          </a:xfrm>
        </p:spPr>
        <p:txBody>
          <a:bodyPr/>
          <a:lstStyle/>
          <a:p>
            <a:fld id="{2F0443AE-4F20-4B40-B91B-135E9B6A23DD}" type="slidenum">
              <a:rPr lang="en-US" smtClean="0"/>
              <a:pPr/>
              <a:t>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3" presetClass="entr" presetSubtype="1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3" presetClass="entr" presetSubtype="1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5"/>
          <p:cNvSpPr/>
          <p:nvPr/>
        </p:nvSpPr>
        <p:spPr>
          <a:xfrm>
            <a:off x="467750" y="310689"/>
            <a:ext cx="8208499" cy="1015663"/>
          </a:xfrm>
          <a:prstGeom prst="rect">
            <a:avLst/>
          </a:prstGeom>
        </p:spPr>
        <p:txBody>
          <a:bodyPr wrap="square">
            <a:spAutoFit/>
          </a:bodyPr>
          <a:lstStyle/>
          <a:p>
            <a:pPr algn="ctr"/>
            <a:r>
              <a:rPr lang="tr-TR" sz="3600" b="1" dirty="0" smtClean="0">
                <a:ln w="1905"/>
                <a:solidFill>
                  <a:srgbClr val="00B050"/>
                </a:solidFill>
                <a:effectLst>
                  <a:innerShdw blurRad="69850" dist="43180" dir="5400000">
                    <a:srgbClr val="000000">
                      <a:alpha val="65000"/>
                    </a:srgbClr>
                  </a:innerShdw>
                </a:effectLst>
              </a:rPr>
              <a:t>DİL SINAVI</a:t>
            </a:r>
          </a:p>
          <a:p>
            <a:pPr algn="ctr"/>
            <a:r>
              <a:rPr lang="tr-TR" sz="2400" b="1" dirty="0" smtClean="0">
                <a:ln w="1905"/>
                <a:solidFill>
                  <a:schemeClr val="tx1">
                    <a:lumMod val="50000"/>
                    <a:lumOff val="50000"/>
                  </a:schemeClr>
                </a:solidFill>
                <a:effectLst>
                  <a:innerShdw blurRad="69850" dist="43180" dir="5400000">
                    <a:srgbClr val="000000">
                      <a:alpha val="65000"/>
                    </a:srgbClr>
                  </a:innerShdw>
                </a:effectLst>
              </a:rPr>
              <a:t>SORU SAYISI VE SINAV SÜRESİ</a:t>
            </a:r>
            <a:endParaRPr lang="en-US" sz="2400" b="1" dirty="0">
              <a:ln w="1905"/>
              <a:solidFill>
                <a:schemeClr val="tx1">
                  <a:lumMod val="50000"/>
                  <a:lumOff val="50000"/>
                </a:schemeClr>
              </a:solidFill>
              <a:effectLst>
                <a:innerShdw blurRad="69850" dist="43180" dir="5400000">
                  <a:srgbClr val="000000">
                    <a:alpha val="65000"/>
                  </a:srgbClr>
                </a:innerShdw>
              </a:effectLst>
            </a:endParaRPr>
          </a:p>
        </p:txBody>
      </p:sp>
      <p:pic>
        <p:nvPicPr>
          <p:cNvPr id="12" name="11 Resim" descr="foreign-languages.jpg"/>
          <p:cNvPicPr>
            <a:picLocks noChangeAspect="1"/>
          </p:cNvPicPr>
          <p:nvPr/>
        </p:nvPicPr>
        <p:blipFill>
          <a:blip r:embed="rId3" cstate="print"/>
          <a:stretch>
            <a:fillRect/>
          </a:stretch>
        </p:blipFill>
        <p:spPr>
          <a:xfrm>
            <a:off x="601785" y="1495998"/>
            <a:ext cx="3133061" cy="3133061"/>
          </a:xfrm>
          <a:prstGeom prst="rect">
            <a:avLst/>
          </a:prstGeom>
        </p:spPr>
      </p:pic>
      <p:grpSp>
        <p:nvGrpSpPr>
          <p:cNvPr id="2" name="19 Grup"/>
          <p:cNvGrpSpPr/>
          <p:nvPr/>
        </p:nvGrpSpPr>
        <p:grpSpPr>
          <a:xfrm>
            <a:off x="4005927" y="3464441"/>
            <a:ext cx="1342250" cy="1830572"/>
            <a:chOff x="4165415" y="1369828"/>
            <a:chExt cx="1342250" cy="1830572"/>
          </a:xfrm>
        </p:grpSpPr>
        <p:pic>
          <p:nvPicPr>
            <p:cNvPr id="13" name="12 Resim" descr="balloon-298840_640.png"/>
            <p:cNvPicPr>
              <a:picLocks noChangeAspect="1"/>
            </p:cNvPicPr>
            <p:nvPr/>
          </p:nvPicPr>
          <p:blipFill>
            <a:blip r:embed="rId4" cstate="print"/>
            <a:stretch>
              <a:fillRect/>
            </a:stretch>
          </p:blipFill>
          <p:spPr>
            <a:xfrm>
              <a:off x="4165415" y="1369828"/>
              <a:ext cx="1342250" cy="1830572"/>
            </a:xfrm>
            <a:prstGeom prst="rect">
              <a:avLst/>
            </a:prstGeom>
          </p:spPr>
        </p:pic>
        <p:sp>
          <p:nvSpPr>
            <p:cNvPr id="16" name="15 Metin kutusu"/>
            <p:cNvSpPr txBox="1"/>
            <p:nvPr/>
          </p:nvSpPr>
          <p:spPr>
            <a:xfrm>
              <a:off x="4423144" y="1765005"/>
              <a:ext cx="786809" cy="769441"/>
            </a:xfrm>
            <a:prstGeom prst="rect">
              <a:avLst/>
            </a:prstGeom>
            <a:noFill/>
          </p:spPr>
          <p:txBody>
            <a:bodyPr wrap="square" rtlCol="0">
              <a:spAutoFit/>
            </a:bodyPr>
            <a:lstStyle/>
            <a:p>
              <a:r>
                <a:rPr lang="tr-TR" sz="4400" b="1" dirty="0" smtClean="0"/>
                <a:t>80</a:t>
              </a:r>
              <a:endParaRPr lang="tr-TR" sz="4400" b="1" dirty="0"/>
            </a:p>
          </p:txBody>
        </p:sp>
      </p:grpSp>
      <p:grpSp>
        <p:nvGrpSpPr>
          <p:cNvPr id="3" name="23 Grup"/>
          <p:cNvGrpSpPr/>
          <p:nvPr/>
        </p:nvGrpSpPr>
        <p:grpSpPr>
          <a:xfrm>
            <a:off x="7044956" y="2665338"/>
            <a:ext cx="1322867" cy="2329191"/>
            <a:chOff x="7544686" y="1081086"/>
            <a:chExt cx="1322867" cy="2329191"/>
          </a:xfrm>
        </p:grpSpPr>
        <p:pic>
          <p:nvPicPr>
            <p:cNvPr id="15" name="14 Resim" descr="Palloncino-Azzurro.png"/>
            <p:cNvPicPr>
              <a:picLocks noChangeAspect="1"/>
            </p:cNvPicPr>
            <p:nvPr/>
          </p:nvPicPr>
          <p:blipFill>
            <a:blip r:embed="rId5" cstate="print"/>
            <a:stretch>
              <a:fillRect/>
            </a:stretch>
          </p:blipFill>
          <p:spPr>
            <a:xfrm>
              <a:off x="7544686" y="1081086"/>
              <a:ext cx="1322867" cy="2329191"/>
            </a:xfrm>
            <a:prstGeom prst="rect">
              <a:avLst/>
            </a:prstGeom>
          </p:spPr>
        </p:pic>
        <p:sp>
          <p:nvSpPr>
            <p:cNvPr id="17" name="16 Metin kutusu"/>
            <p:cNvSpPr txBox="1"/>
            <p:nvPr/>
          </p:nvSpPr>
          <p:spPr>
            <a:xfrm>
              <a:off x="7761767" y="1382232"/>
              <a:ext cx="946298" cy="861774"/>
            </a:xfrm>
            <a:prstGeom prst="rect">
              <a:avLst/>
            </a:prstGeom>
            <a:noFill/>
          </p:spPr>
          <p:txBody>
            <a:bodyPr wrap="square" rtlCol="0">
              <a:spAutoFit/>
            </a:bodyPr>
            <a:lstStyle/>
            <a:p>
              <a:pPr algn="ctr"/>
              <a:r>
                <a:rPr lang="tr-TR" sz="3200" b="1" dirty="0" smtClean="0"/>
                <a:t>120</a:t>
              </a:r>
              <a:r>
                <a:rPr lang="tr-TR" dirty="0" smtClean="0"/>
                <a:t> </a:t>
              </a:r>
              <a:r>
                <a:rPr lang="tr-TR" b="1" dirty="0" err="1" smtClean="0"/>
                <a:t>dk</a:t>
              </a:r>
              <a:r>
                <a:rPr lang="tr-TR" b="1" dirty="0" smtClean="0"/>
                <a:t>.</a:t>
              </a:r>
              <a:endParaRPr lang="tr-TR" b="1" dirty="0"/>
            </a:p>
          </p:txBody>
        </p:sp>
      </p:grpSp>
      <p:sp>
        <p:nvSpPr>
          <p:cNvPr id="19" name="18 Yuvarlatılmış Dikdörtgen"/>
          <p:cNvSpPr/>
          <p:nvPr/>
        </p:nvSpPr>
        <p:spPr>
          <a:xfrm>
            <a:off x="3859619" y="5273749"/>
            <a:ext cx="1743739" cy="87187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400" b="1" dirty="0" smtClean="0"/>
              <a:t>Soru </a:t>
            </a:r>
          </a:p>
          <a:p>
            <a:pPr algn="ctr"/>
            <a:r>
              <a:rPr lang="tr-TR" sz="2400" b="1" dirty="0" smtClean="0"/>
              <a:t>Sayısı</a:t>
            </a:r>
            <a:endParaRPr lang="tr-TR" sz="2400" b="1" dirty="0"/>
          </a:p>
        </p:txBody>
      </p:sp>
      <p:sp>
        <p:nvSpPr>
          <p:cNvPr id="21" name="20 Yuvarlatılmış Dikdörtgen"/>
          <p:cNvSpPr/>
          <p:nvPr/>
        </p:nvSpPr>
        <p:spPr>
          <a:xfrm>
            <a:off x="6468140" y="4596810"/>
            <a:ext cx="1743739" cy="87187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2400" b="1" dirty="0" smtClean="0"/>
              <a:t>Sınav Süresi</a:t>
            </a:r>
            <a:endParaRPr lang="tr-TR" sz="2400" b="1" dirty="0"/>
          </a:p>
        </p:txBody>
      </p:sp>
      <p:sp>
        <p:nvSpPr>
          <p:cNvPr id="14" name="13 Altbilgi Yer Tutucusu"/>
          <p:cNvSpPr>
            <a:spLocks noGrp="1"/>
          </p:cNvSpPr>
          <p:nvPr>
            <p:ph type="ftr" sz="quarter" idx="11"/>
          </p:nvPr>
        </p:nvSpPr>
        <p:spPr/>
        <p:txBody>
          <a:bodyPr/>
          <a:lstStyle/>
          <a:p>
            <a:endParaRPr lang="en-US" b="1" dirty="0"/>
          </a:p>
        </p:txBody>
      </p:sp>
      <p:sp>
        <p:nvSpPr>
          <p:cNvPr id="18" name="17 Slayt Numarası Yer Tutucusu"/>
          <p:cNvSpPr>
            <a:spLocks noGrp="1"/>
          </p:cNvSpPr>
          <p:nvPr>
            <p:ph type="sldNum" sz="quarter" idx="12"/>
          </p:nvPr>
        </p:nvSpPr>
        <p:spPr/>
        <p:txBody>
          <a:bodyPr/>
          <a:lstStyle/>
          <a:p>
            <a:fld id="{2F0443AE-4F20-4B40-B91B-135E9B6A23DD}" type="slidenum">
              <a:rPr lang="en-US" smtClean="0"/>
              <a:pPr/>
              <a:t>8</a:t>
            </a:fld>
            <a:endParaRPr lang="en-US"/>
          </a:p>
        </p:txBody>
      </p:sp>
    </p:spTree>
    <p:extLst>
      <p:ext uri="{BB962C8B-B14F-4D97-AF65-F5344CB8AC3E}">
        <p14:creationId xmlns:p14="http://schemas.microsoft.com/office/powerpoint/2010/main" val="359569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900" decel="100000" fill="hold"/>
                                        <p:tgtEl>
                                          <p:spTgt spid="19"/>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29" fill="hold">
                            <p:stCondLst>
                              <p:cond delay="1000"/>
                            </p:stCondLst>
                            <p:childTnLst>
                              <p:par>
                                <p:cTn id="30" presetID="2" presetClass="entr" presetSubtype="1"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0" fill="hold"/>
                                        <p:tgtEl>
                                          <p:spTgt spid="2"/>
                                        </p:tgtEl>
                                        <p:attrNameLst>
                                          <p:attrName>ppt_x</p:attrName>
                                        </p:attrNameLst>
                                      </p:cBhvr>
                                      <p:tavLst>
                                        <p:tav tm="0">
                                          <p:val>
                                            <p:strVal val="#ppt_x"/>
                                          </p:val>
                                        </p:tav>
                                        <p:tav tm="100000">
                                          <p:val>
                                            <p:strVal val="#ppt_x"/>
                                          </p:val>
                                        </p:tav>
                                      </p:tavLst>
                                    </p:anim>
                                    <p:anim calcmode="lin" valueType="num">
                                      <p:cBhvr additive="base">
                                        <p:cTn id="33" dur="5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1000"/>
                            </p:stCondLst>
                            <p:childTnLst>
                              <p:par>
                                <p:cTn id="43" presetID="2" presetClass="entr" presetSubtype="1"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5000" fill="hold"/>
                                        <p:tgtEl>
                                          <p:spTgt spid="3"/>
                                        </p:tgtEl>
                                        <p:attrNameLst>
                                          <p:attrName>ppt_x</p:attrName>
                                        </p:attrNameLst>
                                      </p:cBhvr>
                                      <p:tavLst>
                                        <p:tav tm="0">
                                          <p:val>
                                            <p:strVal val="#ppt_x"/>
                                          </p:val>
                                        </p:tav>
                                        <p:tav tm="100000">
                                          <p:val>
                                            <p:strVal val="#ppt_x"/>
                                          </p:val>
                                        </p:tav>
                                      </p:tavLst>
                                    </p:anim>
                                    <p:anim calcmode="lin" valueType="num">
                                      <p:cBhvr additive="base">
                                        <p:cTn id="46" dur="5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864" y="2845190"/>
            <a:ext cx="228600" cy="2286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1464" y="3771186"/>
            <a:ext cx="228600" cy="228600"/>
          </a:xfrm>
          <a:prstGeom prst="rect">
            <a:avLst/>
          </a:prstGeom>
        </p:spPr>
      </p:pic>
      <p:sp>
        <p:nvSpPr>
          <p:cNvPr id="15" name="TextBox 14"/>
          <p:cNvSpPr txBox="1"/>
          <p:nvPr/>
        </p:nvSpPr>
        <p:spPr>
          <a:xfrm>
            <a:off x="1764576" y="2714322"/>
            <a:ext cx="6293573" cy="369332"/>
          </a:xfrm>
          <a:prstGeom prst="rect">
            <a:avLst/>
          </a:prstGeom>
          <a:noFill/>
        </p:spPr>
        <p:txBody>
          <a:bodyPr wrap="square" rtlCol="0">
            <a:spAutoFit/>
          </a:bodyPr>
          <a:lstStyle/>
          <a:p>
            <a:r>
              <a:rPr lang="en-US" dirty="0">
                <a:solidFill>
                  <a:schemeClr val="bg1"/>
                </a:solidFill>
                <a:latin typeface="Bebas Neue" panose="020B0606020202050201" pitchFamily="34" charset="0"/>
              </a:rPr>
              <a:t>Your text here</a:t>
            </a:r>
          </a:p>
        </p:txBody>
      </p:sp>
      <p:sp>
        <p:nvSpPr>
          <p:cNvPr id="17" name="TextBox 16"/>
          <p:cNvSpPr txBox="1"/>
          <p:nvPr/>
        </p:nvSpPr>
        <p:spPr>
          <a:xfrm>
            <a:off x="1764574" y="3629890"/>
            <a:ext cx="6293573" cy="369332"/>
          </a:xfrm>
          <a:prstGeom prst="rect">
            <a:avLst/>
          </a:prstGeom>
          <a:noFill/>
        </p:spPr>
        <p:txBody>
          <a:bodyPr wrap="square" rtlCol="0">
            <a:spAutoFit/>
          </a:bodyPr>
          <a:lstStyle/>
          <a:p>
            <a:r>
              <a:rPr lang="en-US" dirty="0">
                <a:solidFill>
                  <a:schemeClr val="bg1"/>
                </a:solidFill>
                <a:latin typeface="Bebas Neue" panose="020B0606020202050201" pitchFamily="34" charset="0"/>
              </a:rPr>
              <a:t>Your text here</a:t>
            </a:r>
          </a:p>
        </p:txBody>
      </p:sp>
      <p:sp>
        <p:nvSpPr>
          <p:cNvPr id="19" name="TextBox 18"/>
          <p:cNvSpPr txBox="1"/>
          <p:nvPr/>
        </p:nvSpPr>
        <p:spPr>
          <a:xfrm>
            <a:off x="1764573" y="4545458"/>
            <a:ext cx="6293573" cy="369332"/>
          </a:xfrm>
          <a:prstGeom prst="rect">
            <a:avLst/>
          </a:prstGeom>
          <a:noFill/>
        </p:spPr>
        <p:txBody>
          <a:bodyPr wrap="square" rtlCol="0">
            <a:spAutoFit/>
          </a:bodyPr>
          <a:lstStyle/>
          <a:p>
            <a:r>
              <a:rPr lang="en-US" dirty="0">
                <a:solidFill>
                  <a:schemeClr val="bg1"/>
                </a:solidFill>
                <a:latin typeface="Bebas Neue" panose="020B0606020202050201" pitchFamily="34" charset="0"/>
              </a:rPr>
              <a:t>Your text here</a:t>
            </a:r>
          </a:p>
        </p:txBody>
      </p:sp>
      <p:pic>
        <p:nvPicPr>
          <p:cNvPr id="25"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959" y="5242549"/>
            <a:ext cx="228600" cy="228600"/>
          </a:xfrm>
          <a:prstGeom prst="rect">
            <a:avLst/>
          </a:prstGeom>
        </p:spPr>
      </p:pic>
      <p:graphicFrame>
        <p:nvGraphicFramePr>
          <p:cNvPr id="24" name="23 Grafik"/>
          <p:cNvGraphicFramePr/>
          <p:nvPr>
            <p:extLst>
              <p:ext uri="{D42A27DB-BD31-4B8C-83A1-F6EECF244321}">
                <p14:modId xmlns:p14="http://schemas.microsoft.com/office/powerpoint/2010/main" val="3730227498"/>
              </p:ext>
            </p:extLst>
          </p:nvPr>
        </p:nvGraphicFramePr>
        <p:xfrm>
          <a:off x="679841" y="953477"/>
          <a:ext cx="7838928" cy="4956194"/>
        </p:xfrm>
        <a:graphic>
          <a:graphicData uri="http://schemas.openxmlformats.org/drawingml/2006/chart">
            <c:chart xmlns:c="http://schemas.openxmlformats.org/drawingml/2006/chart" xmlns:r="http://schemas.openxmlformats.org/officeDocument/2006/relationships" r:id="rId5"/>
          </a:graphicData>
        </a:graphic>
      </p:graphicFrame>
      <p:sp>
        <p:nvSpPr>
          <p:cNvPr id="13" name="12 Altbilgi Yer Tutucusu"/>
          <p:cNvSpPr>
            <a:spLocks noGrp="1"/>
          </p:cNvSpPr>
          <p:nvPr>
            <p:ph type="ftr" sz="quarter" idx="11"/>
          </p:nvPr>
        </p:nvSpPr>
        <p:spPr/>
        <p:txBody>
          <a:bodyPr/>
          <a:lstStyle/>
          <a:p>
            <a:endParaRPr lang="en-US" b="1" dirty="0">
              <a:solidFill>
                <a:schemeClr val="tx1">
                  <a:lumMod val="75000"/>
                  <a:lumOff val="25000"/>
                </a:schemeClr>
              </a:solidFill>
            </a:endParaRPr>
          </a:p>
        </p:txBody>
      </p:sp>
      <p:sp>
        <p:nvSpPr>
          <p:cNvPr id="14" name="13 Slayt Numarası Yer Tutucusu"/>
          <p:cNvSpPr>
            <a:spLocks noGrp="1"/>
          </p:cNvSpPr>
          <p:nvPr>
            <p:ph type="sldNum" sz="quarter" idx="12"/>
          </p:nvPr>
        </p:nvSpPr>
        <p:spPr/>
        <p:txBody>
          <a:bodyPr/>
          <a:lstStyle/>
          <a:p>
            <a:fld id="{2F0443AE-4F20-4B40-B91B-135E9B6A23DD}" type="slidenum">
              <a:rPr lang="en-US" smtClean="0"/>
              <a:pPr/>
              <a:t>9</a:t>
            </a:fld>
            <a:endParaRPr lang="en-US"/>
          </a:p>
        </p:txBody>
      </p:sp>
    </p:spTree>
    <p:extLst>
      <p:ext uri="{BB962C8B-B14F-4D97-AF65-F5344CB8AC3E}">
        <p14:creationId xmlns:p14="http://schemas.microsoft.com/office/powerpoint/2010/main" val="307545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
                                        <p:tgtEl>
                                          <p:spTgt spid="24"/>
                                        </p:tgtEl>
                                      </p:cBhvr>
                                    </p:animEffect>
                                    <p:anim calcmode="lin" valueType="num">
                                      <p:cBhvr>
                                        <p:cTn id="8" dur="400" fill="hold"/>
                                        <p:tgtEl>
                                          <p:spTgt spid="24"/>
                                        </p:tgtEl>
                                        <p:attrNameLst>
                                          <p:attrName>ppt_x</p:attrName>
                                        </p:attrNameLst>
                                      </p:cBhvr>
                                      <p:tavLst>
                                        <p:tav tm="0">
                                          <p:val>
                                            <p:strVal val="#ppt_x"/>
                                          </p:val>
                                        </p:tav>
                                        <p:tav tm="100000">
                                          <p:val>
                                            <p:strVal val="#ppt_x"/>
                                          </p:val>
                                        </p:tav>
                                      </p:tavLst>
                                    </p:anim>
                                    <p:anim calcmode="lin" valueType="num">
                                      <p:cBhvr>
                                        <p:cTn id="9" dur="400" fill="hold"/>
                                        <p:tgtEl>
                                          <p:spTgt spid="2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AsOne/>
      </p:bldGraphic>
    </p:bldLst>
  </p:timing>
</p:sld>
</file>

<file path=ppt/theme/theme1.xml><?xml version="1.0" encoding="utf-8"?>
<a:theme xmlns:a="http://schemas.openxmlformats.org/drawingml/2006/main" name="Office Theme">
  <a:themeElements>
    <a:clrScheme name="Custom 5">
      <a:dk1>
        <a:srgbClr val="000000"/>
      </a:dk1>
      <a:lt1>
        <a:sysClr val="window" lastClr="FFFFFF"/>
      </a:lt1>
      <a:dk2>
        <a:srgbClr val="17406D"/>
      </a:dk2>
      <a:lt2>
        <a:srgbClr val="DBEFF9"/>
      </a:lt2>
      <a:accent1>
        <a:srgbClr val="EF0000"/>
      </a:accent1>
      <a:accent2>
        <a:srgbClr val="FFC30B"/>
      </a:accent2>
      <a:accent3>
        <a:srgbClr val="6DAA2D"/>
      </a:accent3>
      <a:accent4>
        <a:srgbClr val="01E569"/>
      </a:accent4>
      <a:accent5>
        <a:srgbClr val="05BBFF"/>
      </a:accent5>
      <a:accent6>
        <a:srgbClr val="008BEF"/>
      </a:accent6>
      <a:hlink>
        <a:srgbClr val="FF9A07"/>
      </a:hlink>
      <a:folHlink>
        <a:srgbClr val="3ECCB4"/>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1638</TotalTime>
  <Words>1976</Words>
  <Application>Microsoft Office PowerPoint</Application>
  <PresentationFormat>Ekran Gösterisi (4:3)</PresentationFormat>
  <Paragraphs>458</Paragraphs>
  <Slides>31</Slides>
  <Notes>1</Notes>
  <HiddenSlides>0</HiddenSlides>
  <MMClips>0</MMClips>
  <ScaleCrop>false</ScaleCrop>
  <HeadingPairs>
    <vt:vector size="4" baseType="variant">
      <vt:variant>
        <vt:lpstr>Tema</vt:lpstr>
      </vt:variant>
      <vt:variant>
        <vt:i4>1</vt:i4>
      </vt:variant>
      <vt:variant>
        <vt:lpstr>Slayt Başlıkları</vt:lpstr>
      </vt:variant>
      <vt:variant>
        <vt:i4>31</vt:i4>
      </vt:variant>
    </vt:vector>
  </HeadingPairs>
  <TitlesOfParts>
    <vt:vector size="32" baseType="lpstr">
      <vt:lpstr>Office Theme</vt:lpstr>
      <vt:lpstr>PowerPoint Sunusu</vt:lpstr>
      <vt:lpstr>2021-2022 EĞİTİM ÖĞRETİM YILI REHBERLİK ve PSİKOLOJİK DANIŞMA HİZMETLERİ İÇERİK HAZIRLAMA KOMİSYONU</vt:lpstr>
      <vt:lpstr>YÜKSEK ÖĞRETİM     KURUMLARI SINAVI</vt:lpstr>
      <vt:lpstr>PowerPoint Sunusu</vt:lpstr>
      <vt:lpstr>PowerPoint Sunusu</vt:lpstr>
      <vt:lpstr>TYT ile Alan Bazı Bölümler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Bazı Bölümler İçin Uygulanan Sıralama Şartı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LOVEISH</dc:creator>
  <cp:lastModifiedBy>Windows Kullanıcısı</cp:lastModifiedBy>
  <cp:revision>135</cp:revision>
  <cp:lastPrinted>2019-11-29T09:49:32Z</cp:lastPrinted>
  <dcterms:created xsi:type="dcterms:W3CDTF">2015-11-06T18:34:53Z</dcterms:created>
  <dcterms:modified xsi:type="dcterms:W3CDTF">2021-10-13T12:09:16Z</dcterms:modified>
</cp:coreProperties>
</file>