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6521FC6-4E9E-43AF-A275-EB6B42A24980}" type="datetimeFigureOut">
              <a:rPr lang="tr-TR" smtClean="0"/>
              <a:pPr/>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267729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521FC6-4E9E-43AF-A275-EB6B42A24980}" type="datetimeFigureOut">
              <a:rPr lang="tr-TR" smtClean="0"/>
              <a:pPr/>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8200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521FC6-4E9E-43AF-A275-EB6B42A24980}" type="datetimeFigureOut">
              <a:rPr lang="tr-TR" smtClean="0"/>
              <a:pPr/>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322963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Başlık 1"/>
          <p:cNvSpPr>
            <a:spLocks noGrp="1"/>
          </p:cNvSpPr>
          <p:nvPr>
            <p:ph type="ctrTitle"/>
          </p:nvPr>
        </p:nvSpPr>
        <p:spPr>
          <a:xfrm>
            <a:off x="628650" y="533400"/>
            <a:ext cx="6343650" cy="1828800"/>
          </a:xfrm>
        </p:spPr>
        <p:txBody>
          <a:bodyPr rtlCol="0" anchor="b">
            <a:normAutofit/>
          </a:bodyPr>
          <a:lstStyle>
            <a:lvl1pPr algn="l" rtl="0">
              <a:defRPr sz="4400"/>
            </a:lvl1pPr>
          </a:lstStyle>
          <a:p>
            <a:pPr rtl="0"/>
            <a:r>
              <a:rPr lang="tr-TR" smtClean="0"/>
              <a:t>Asıl başlık stili için tıklatın</a:t>
            </a:r>
            <a:endParaRPr lang="tr-TR" dirty="0"/>
          </a:p>
        </p:txBody>
      </p:sp>
      <p:sp>
        <p:nvSpPr>
          <p:cNvPr id="3" name="Alt Başlık 2"/>
          <p:cNvSpPr>
            <a:spLocks noGrp="1"/>
          </p:cNvSpPr>
          <p:nvPr>
            <p:ph type="subTitle" idx="1"/>
          </p:nvPr>
        </p:nvSpPr>
        <p:spPr>
          <a:xfrm>
            <a:off x="628650" y="2438400"/>
            <a:ext cx="5314950" cy="914400"/>
          </a:xfrm>
        </p:spPr>
        <p:txBody>
          <a:bodyPr rtlCol="0">
            <a:normAutofit/>
          </a:bodyPr>
          <a:lstStyle>
            <a:lvl1pPr marL="0" indent="0" algn="l" rtl="0">
              <a:spcBef>
                <a:spcPts val="1200"/>
              </a:spcBef>
              <a:buNone/>
              <a:defRPr sz="2400">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smtClean="0"/>
              <a:t>Asıl alt başlık stilini düzenlemek için tıklatın</a:t>
            </a:r>
            <a:endParaRPr lang="tr-TR"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idx="1"/>
          </p:nvPr>
        </p:nvSpPr>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5" name="Alt Bilgi Yer Tutucusu 4"/>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6" name="Slayt Numarası Yer Tutucusu 5"/>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Başlığı">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Başlık 1"/>
          <p:cNvSpPr>
            <a:spLocks noGrp="1"/>
          </p:cNvSpPr>
          <p:nvPr>
            <p:ph type="title"/>
          </p:nvPr>
        </p:nvSpPr>
        <p:spPr>
          <a:xfrm>
            <a:off x="2514600" y="533400"/>
            <a:ext cx="5486400" cy="1828800"/>
          </a:xfrm>
        </p:spPr>
        <p:txBody>
          <a:bodyPr rtlCol="0" anchor="b">
            <a:normAutofit/>
          </a:bodyPr>
          <a:lstStyle>
            <a:lvl1pPr algn="l" rtl="0">
              <a:defRPr sz="4400"/>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2514600" y="2438400"/>
            <a:ext cx="4114800" cy="914400"/>
          </a:xfrm>
        </p:spPr>
        <p:txBody>
          <a:bodyPr rtlCol="0">
            <a:normAutofit/>
          </a:bodyPr>
          <a:lstStyle>
            <a:lvl1pPr marL="0" indent="0" algn="l" rtl="0">
              <a:spcBef>
                <a:spcPts val="1200"/>
              </a:spcBef>
              <a:buNone/>
              <a:defRPr sz="2400">
                <a:solidFill>
                  <a:schemeClr val="tx1"/>
                </a:solidFill>
                <a:latin typeface="+mj-lt"/>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smtClean="0"/>
              <a:t>Asıl metin stillerini düzenlemek için tıklatın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sz="half" idx="1"/>
          </p:nvPr>
        </p:nvSpPr>
        <p:spPr>
          <a:xfrm>
            <a:off x="1143000" y="1825625"/>
            <a:ext cx="3291840" cy="3474720"/>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İçerik Yer Tutucusu 3"/>
          <p:cNvSpPr>
            <a:spLocks noGrp="1"/>
          </p:cNvSpPr>
          <p:nvPr>
            <p:ph sz="half" idx="2"/>
          </p:nvPr>
        </p:nvSpPr>
        <p:spPr>
          <a:xfrm>
            <a:off x="4709160" y="1825625"/>
            <a:ext cx="3291840" cy="3474720"/>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Tarih Yer Tutucusu 4"/>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6" name="Alt Bilgi Yer Tutucusu 5"/>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7" name="Slayt Numarası Yer Tutucusu 6"/>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Metin Yer Tutucusu 2"/>
          <p:cNvSpPr>
            <a:spLocks noGrp="1"/>
          </p:cNvSpPr>
          <p:nvPr>
            <p:ph type="body" idx="1"/>
          </p:nvPr>
        </p:nvSpPr>
        <p:spPr>
          <a:xfrm>
            <a:off x="1143000" y="1828800"/>
            <a:ext cx="329184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düzenlemek için tıklatın</a:t>
            </a:r>
          </a:p>
        </p:txBody>
      </p:sp>
      <p:sp>
        <p:nvSpPr>
          <p:cNvPr id="4" name="İçerik Yer Tutucusu 3"/>
          <p:cNvSpPr>
            <a:spLocks noGrp="1"/>
          </p:cNvSpPr>
          <p:nvPr>
            <p:ph sz="half" idx="2"/>
          </p:nvPr>
        </p:nvSpPr>
        <p:spPr>
          <a:xfrm>
            <a:off x="1143000" y="2624666"/>
            <a:ext cx="3291840" cy="2675467"/>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p:cNvSpPr>
            <a:spLocks noGrp="1"/>
          </p:cNvSpPr>
          <p:nvPr>
            <p:ph type="body" sz="quarter" idx="3"/>
          </p:nvPr>
        </p:nvSpPr>
        <p:spPr>
          <a:xfrm>
            <a:off x="4709160" y="1828800"/>
            <a:ext cx="329184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düzenlemek için tıklatın</a:t>
            </a:r>
          </a:p>
        </p:txBody>
      </p:sp>
      <p:sp>
        <p:nvSpPr>
          <p:cNvPr id="6" name="İçerik Yer Tutucusu 5"/>
          <p:cNvSpPr>
            <a:spLocks noGrp="1"/>
          </p:cNvSpPr>
          <p:nvPr>
            <p:ph sz="quarter" idx="4"/>
          </p:nvPr>
        </p:nvSpPr>
        <p:spPr>
          <a:xfrm>
            <a:off x="4709160" y="2624666"/>
            <a:ext cx="3291840" cy="2675467"/>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7" name="Tarih Yer Tutucusu 6"/>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8" name="Alt Bilgi Yer Tutucusu 7"/>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9" name="Slayt Numarası Yer Tutucusu 8"/>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Tarih Yer Tutucusu 2"/>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4" name="Alt Bilgi Yer Tutucusu 3"/>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5" name="Slayt Numarası Yer Tutucusu 4"/>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3" name="Alt Bilgi Yer Tutucusu 2"/>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4" name="Slayt Numarası Yer Tutucusu 3"/>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smtClean="0"/>
              <a:t>Asıl başlık stili için tıklatın</a:t>
            </a:r>
            <a:endParaRPr lang="tr-TR" dirty="0"/>
          </a:p>
        </p:txBody>
      </p:sp>
      <p:sp>
        <p:nvSpPr>
          <p:cNvPr id="3" name="İçerik Yer Tutucusu 2"/>
          <p:cNvSpPr>
            <a:spLocks noGrp="1"/>
          </p:cNvSpPr>
          <p:nvPr>
            <p:ph idx="1"/>
          </p:nvPr>
        </p:nvSpPr>
        <p:spPr>
          <a:xfrm>
            <a:off x="3543300" y="1828801"/>
            <a:ext cx="4457700" cy="347662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Metin Yer Tutucusu 3"/>
          <p:cNvSpPr>
            <a:spLocks noGrp="1"/>
          </p:cNvSpPr>
          <p:nvPr>
            <p:ph type="body" sz="half" idx="2"/>
          </p:nvPr>
        </p:nvSpPr>
        <p:spPr>
          <a:xfrm>
            <a:off x="1142999" y="1828801"/>
            <a:ext cx="2194560" cy="3476625"/>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düzenlemek için tıklatın</a:t>
            </a:r>
          </a:p>
        </p:txBody>
      </p:sp>
      <p:sp>
        <p:nvSpPr>
          <p:cNvPr id="5" name="Tarih Yer Tutucusu 4"/>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6" name="Alt Bilgi Yer Tutucusu 5"/>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7" name="Slayt Numarası Yer Tutucusu 6"/>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521FC6-4E9E-43AF-A275-EB6B42A24980}" type="datetimeFigureOut">
              <a:rPr lang="tr-TR" smtClean="0"/>
              <a:pPr/>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49962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smtClean="0"/>
              <a:t>Asıl başlık stili için tıklatın</a:t>
            </a:r>
            <a:endParaRPr lang="tr-TR" dirty="0"/>
          </a:p>
        </p:txBody>
      </p:sp>
      <p:sp>
        <p:nvSpPr>
          <p:cNvPr id="4" name="Metin Yer Tutucusu 3"/>
          <p:cNvSpPr>
            <a:spLocks noGrp="1"/>
          </p:cNvSpPr>
          <p:nvPr>
            <p:ph type="body" sz="half" idx="2"/>
          </p:nvPr>
        </p:nvSpPr>
        <p:spPr>
          <a:xfrm>
            <a:off x="5257800" y="2245995"/>
            <a:ext cx="2743200" cy="219456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smtClean="0"/>
              <a:t>Asıl metin stillerini düzenlemek için tıklatın</a:t>
            </a:r>
          </a:p>
        </p:txBody>
      </p:sp>
      <p:sp>
        <p:nvSpPr>
          <p:cNvPr id="5" name="Tarih Yer Tutucusu 4"/>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6" name="Alt Bilgi Yer Tutucusu 5"/>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7" name="Slayt Numarası Yer Tutucusu 6"/>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
        <p:nvSpPr>
          <p:cNvPr id="8" name="Serbest 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tr-TR" dirty="0"/>
          </a:p>
        </p:txBody>
      </p:sp>
      <p:sp>
        <p:nvSpPr>
          <p:cNvPr id="12" name="Resim Yer Tutucusu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smtClean="0"/>
              <a:t>Resim eklemek için simgeyi tıklatın</a:t>
            </a:r>
            <a:endParaRPr lang="tr-TR"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çıklama Yazılı İki Resim">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Serbest 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5" name="Resim Yer Tutucusu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tr-TR" smtClean="0"/>
              <a:t>Resim eklemek için simgeyi tıklatın</a:t>
            </a:r>
            <a:endParaRPr lang="tr-TR" dirty="0"/>
          </a:p>
        </p:txBody>
      </p:sp>
      <p:sp>
        <p:nvSpPr>
          <p:cNvPr id="18" name="Serbest 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9" name="Resim Yer Tutucusu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tr-TR" smtClean="0"/>
              <a:t>Resim eklemek için simgeyi tıklatın</a:t>
            </a:r>
            <a:endParaRPr lang="tr-TR" dirty="0"/>
          </a:p>
        </p:txBody>
      </p:sp>
      <p:sp>
        <p:nvSpPr>
          <p:cNvPr id="17" name="Metin Yer Tutucusu 16"/>
          <p:cNvSpPr>
            <a:spLocks noGrp="1"/>
          </p:cNvSpPr>
          <p:nvPr>
            <p:ph type="body" sz="quarter" idx="14"/>
          </p:nvPr>
        </p:nvSpPr>
        <p:spPr>
          <a:xfrm>
            <a:off x="771436" y="5305425"/>
            <a:ext cx="267462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tr-TR" smtClean="0"/>
              <a:t>Asıl metin stillerini düzenlemek için tıklatın</a:t>
            </a:r>
          </a:p>
        </p:txBody>
      </p:sp>
      <p:sp>
        <p:nvSpPr>
          <p:cNvPr id="20" name="Metin Yer Tutucusu 16"/>
          <p:cNvSpPr>
            <a:spLocks noGrp="1"/>
          </p:cNvSpPr>
          <p:nvPr>
            <p:ph type="body" sz="quarter" idx="16"/>
          </p:nvPr>
        </p:nvSpPr>
        <p:spPr>
          <a:xfrm>
            <a:off x="4175036" y="5305425"/>
            <a:ext cx="267462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tr-TR" smtClean="0"/>
              <a:t>Asıl metin stillerini düzenlemek için tıklatın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çıklama Yazılı Üç Resim">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Serbest 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5" name="Resim Yer Tutucusu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tr-TR" smtClean="0"/>
              <a:t>Resim eklemek için simgeyi tıklatın</a:t>
            </a:r>
            <a:endParaRPr lang="tr-TR" dirty="0"/>
          </a:p>
        </p:txBody>
      </p:sp>
      <p:sp>
        <p:nvSpPr>
          <p:cNvPr id="18" name="Serbest 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9" name="Resim Yer Tutucusu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tr-TR" smtClean="0"/>
              <a:t>Resim eklemek için simgeyi tıklatın</a:t>
            </a:r>
            <a:endParaRPr lang="tr-TR" dirty="0"/>
          </a:p>
        </p:txBody>
      </p:sp>
      <p:sp>
        <p:nvSpPr>
          <p:cNvPr id="17" name="Metin Yer Tutucusu 16"/>
          <p:cNvSpPr>
            <a:spLocks noGrp="1"/>
          </p:cNvSpPr>
          <p:nvPr>
            <p:ph type="body" sz="quarter" idx="14"/>
          </p:nvPr>
        </p:nvSpPr>
        <p:spPr>
          <a:xfrm>
            <a:off x="771436" y="5919255"/>
            <a:ext cx="6078062" cy="497420"/>
          </a:xfrm>
        </p:spPr>
        <p:txBody>
          <a:bodyPr rtlCol="0">
            <a:normAutofit/>
          </a:bodyPr>
          <a:lstStyle>
            <a:lvl1pPr marL="0" indent="0" algn="l" rtl="0">
              <a:spcBef>
                <a:spcPts val="0"/>
              </a:spcBef>
              <a:buNone/>
              <a:defRPr sz="16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tr-TR" smtClean="0"/>
              <a:t>Asıl metin stillerini düzenlemek için tıklatın</a:t>
            </a:r>
          </a:p>
        </p:txBody>
      </p:sp>
      <p:sp>
        <p:nvSpPr>
          <p:cNvPr id="12" name="Serbest 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3" name="Resim Yer Tutucusu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tr-TR" smtClean="0"/>
              <a:t>Resim eklemek için simgeyi tıklatın</a:t>
            </a:r>
            <a:endParaRPr lang="tr-TR" dirty="0"/>
          </a:p>
        </p:txBody>
      </p:sp>
      <p:sp>
        <p:nvSpPr>
          <p:cNvPr id="2" name="Başlık 1"/>
          <p:cNvSpPr>
            <a:spLocks noGrp="1"/>
          </p:cNvSpPr>
          <p:nvPr>
            <p:ph type="title"/>
          </p:nvPr>
        </p:nvSpPr>
        <p:spPr>
          <a:xfrm>
            <a:off x="771436" y="5305425"/>
            <a:ext cx="6078062" cy="579921"/>
          </a:xfrm>
        </p:spPr>
        <p:txBody>
          <a:bodyPr rtlCol="0">
            <a:normAutofit/>
          </a:bodyPr>
          <a:lstStyle>
            <a:lvl1pPr algn="l" rtl="0">
              <a:defRPr sz="2400">
                <a:solidFill>
                  <a:schemeClr val="accent1"/>
                </a:solidFill>
              </a:defRPr>
            </a:lvl1pPr>
          </a:lstStyle>
          <a:p>
            <a:pPr rtl="0"/>
            <a:r>
              <a:rPr lang="tr-TR" smtClean="0"/>
              <a:t>Asıl başlık stili için tıklatın</a:t>
            </a:r>
            <a:endParaRPr lang="tr-TR"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eş Resim">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Serbest 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9" name="Resim Yer Tutucusu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tr-TR" smtClean="0"/>
              <a:t>Resim eklemek için simgeyi tıklatın</a:t>
            </a:r>
            <a:endParaRPr lang="tr-TR" dirty="0"/>
          </a:p>
        </p:txBody>
      </p:sp>
      <p:sp>
        <p:nvSpPr>
          <p:cNvPr id="10" name="Serbest Form 5"/>
          <p:cNvSpPr>
            <a:spLocks/>
          </p:cNvSpPr>
          <p:nvPr/>
        </p:nvSpPr>
        <p:spPr bwMode="gray">
          <a:xfrm>
            <a:off x="612141" y="384724"/>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1" name="Resim Yer Tutucusu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tr-TR" smtClean="0"/>
              <a:t>Resim eklemek için simgeyi tıklatın</a:t>
            </a:r>
            <a:endParaRPr lang="tr-TR" dirty="0"/>
          </a:p>
        </p:txBody>
      </p:sp>
      <p:sp>
        <p:nvSpPr>
          <p:cNvPr id="12" name="Serbest 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3" name="Resim Yer Tutucusu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tr-TR" smtClean="0"/>
              <a:t>Resim eklemek için simgeyi tıklatın</a:t>
            </a:r>
            <a:endParaRPr lang="tr-TR" dirty="0"/>
          </a:p>
        </p:txBody>
      </p:sp>
      <p:sp>
        <p:nvSpPr>
          <p:cNvPr id="14" name="Serbest 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5" name="Resim Yer Tutucusu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tr-TR" smtClean="0"/>
              <a:t>Resim eklemek için simgeyi tıklatın</a:t>
            </a:r>
            <a:endParaRPr lang="tr-TR" dirty="0"/>
          </a:p>
        </p:txBody>
      </p:sp>
      <p:sp>
        <p:nvSpPr>
          <p:cNvPr id="20" name="Serbest Form 5"/>
          <p:cNvSpPr>
            <a:spLocks/>
          </p:cNvSpPr>
          <p:nvPr/>
        </p:nvSpPr>
        <p:spPr bwMode="gray">
          <a:xfrm>
            <a:off x="3136900" y="3448512"/>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21" name="Resim Yer Tutucusu 20"/>
          <p:cNvSpPr>
            <a:spLocks noGrp="1"/>
          </p:cNvSpPr>
          <p:nvPr>
            <p:ph type="pic" sz="quarter" idx="18"/>
          </p:nvPr>
        </p:nvSpPr>
        <p:spPr>
          <a:xfrm>
            <a:off x="3318326" y="3619783"/>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tr-TR" smtClean="0"/>
              <a:t>Resim eklemek için simgeyi tıklatın</a:t>
            </a:r>
            <a:endParaRPr lang="tr-TR"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fld id="{B6521FC6-4E9E-43AF-A275-EB6B42A24980}" type="datetimeFigureOut">
              <a:rPr lang="tr-TR" smtClean="0"/>
              <a:pPr/>
              <a:t>5.10.2021</a:t>
            </a:fld>
            <a:endParaRPr lang="tr-TR"/>
          </a:p>
        </p:txBody>
      </p:sp>
      <p:sp>
        <p:nvSpPr>
          <p:cNvPr id="5" name="Alt Bilgi Yer Tutucusu 4"/>
          <p:cNvSpPr>
            <a:spLocks noGrp="1"/>
          </p:cNvSpPr>
          <p:nvPr>
            <p:ph type="ftr" sz="quarter" idx="11"/>
          </p:nvPr>
        </p:nvSpPr>
        <p:spPr/>
        <p:txBody>
          <a:bodyPr rtlCol="0"/>
          <a:lstStyle/>
          <a:p>
            <a:endParaRPr lang="tr-TR"/>
          </a:p>
        </p:txBody>
      </p:sp>
      <p:sp>
        <p:nvSpPr>
          <p:cNvPr id="6" name="Slayt Numarası Yer Tutucusu 5"/>
          <p:cNvSpPr>
            <a:spLocks noGrp="1"/>
          </p:cNvSpPr>
          <p:nvPr>
            <p:ph type="sldNum" sz="quarter" idx="12"/>
          </p:nvPr>
        </p:nvSpPr>
        <p:spPr/>
        <p:txBody>
          <a:bodyPr rtlCol="0"/>
          <a:lstStyle/>
          <a:p>
            <a:fld id="{1C9D82A1-A9F0-4B93-810A-6AEAE3A3CF38}" type="slidenum">
              <a:rPr lang="tr-TR" smtClean="0"/>
              <a:pPr/>
              <a:t>‹#›</a:t>
            </a:fld>
            <a:endParaRPr lang="tr-TR"/>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365125"/>
            <a:ext cx="1371599" cy="4940300"/>
          </a:xfrm>
        </p:spPr>
        <p:txBody>
          <a:bodyPr vert="eaVert"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a:xfrm>
            <a:off x="1143000" y="365125"/>
            <a:ext cx="5143500" cy="4940300"/>
          </a:xfrm>
        </p:spPr>
        <p:txBody>
          <a:bodyPr vert="eaVert"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fld id="{FB0D8EA1-592C-4526-B66B-15F0455F5B5D}" type="datetime1">
              <a:rPr lang="en-US" smtClean="0">
                <a:solidFill>
                  <a:srgbClr val="000000">
                    <a:tint val="75000"/>
                  </a:srgbClr>
                </a:solidFill>
              </a:rPr>
              <a:pPr/>
              <a:t>10/5/2021</a:t>
            </a:fld>
            <a:endParaRPr lang="en-US">
              <a:solidFill>
                <a:srgbClr val="000000">
                  <a:tint val="75000"/>
                </a:srgbClr>
              </a:solidFill>
            </a:endParaRPr>
          </a:p>
        </p:txBody>
      </p:sp>
      <p:sp>
        <p:nvSpPr>
          <p:cNvPr id="5" name="Alt Bilgi Yer Tutucusu 4"/>
          <p:cNvSpPr>
            <a:spLocks noGrp="1"/>
          </p:cNvSpPr>
          <p:nvPr>
            <p:ph type="ftr" sz="quarter" idx="11"/>
          </p:nvPr>
        </p:nvSpPr>
        <p:spPr/>
        <p:txBody>
          <a:bodyPr rtlCol="0"/>
          <a:lstStyle/>
          <a:p>
            <a:r>
              <a:rPr lang="en-US" smtClean="0">
                <a:solidFill>
                  <a:srgbClr val="000000">
                    <a:tint val="75000"/>
                  </a:srgbClr>
                </a:solidFill>
              </a:rPr>
              <a:t>www.rehberlikservisim.com</a:t>
            </a:r>
            <a:endParaRPr lang="en-US">
              <a:solidFill>
                <a:srgbClr val="000000">
                  <a:tint val="75000"/>
                </a:srgbClr>
              </a:solidFill>
            </a:endParaRPr>
          </a:p>
        </p:txBody>
      </p:sp>
      <p:sp>
        <p:nvSpPr>
          <p:cNvPr id="6" name="Slayt Numarası Yer Tutucusu 5"/>
          <p:cNvSpPr>
            <a:spLocks noGrp="1"/>
          </p:cNvSpPr>
          <p:nvPr>
            <p:ph type="sldNum" sz="quarter" idx="12"/>
          </p:nvPr>
        </p:nvSpPr>
        <p:spPr/>
        <p:txBody>
          <a:bodyPr rtlCol="0"/>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6521FC6-4E9E-43AF-A275-EB6B42A24980}" type="datetimeFigureOut">
              <a:rPr lang="tr-TR" smtClean="0"/>
              <a:pPr/>
              <a:t>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198039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6521FC6-4E9E-43AF-A275-EB6B42A24980}" type="datetimeFigureOut">
              <a:rPr lang="tr-TR" smtClean="0"/>
              <a:pPr/>
              <a:t>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55710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6521FC6-4E9E-43AF-A275-EB6B42A24980}" type="datetimeFigureOut">
              <a:rPr lang="tr-TR" smtClean="0"/>
              <a:pPr/>
              <a:t>5.10.2021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16578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6521FC6-4E9E-43AF-A275-EB6B42A24980}" type="datetimeFigureOut">
              <a:rPr lang="tr-TR" smtClean="0"/>
              <a:pPr/>
              <a:t>5.10.2021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34760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6521FC6-4E9E-43AF-A275-EB6B42A24980}" type="datetimeFigureOut">
              <a:rPr lang="tr-TR" smtClean="0"/>
              <a:pPr/>
              <a:t>5.10.2021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217006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521FC6-4E9E-43AF-A275-EB6B42A24980}" type="datetimeFigureOut">
              <a:rPr lang="tr-TR" smtClean="0"/>
              <a:pPr/>
              <a:t>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147174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521FC6-4E9E-43AF-A275-EB6B42A24980}" type="datetimeFigureOut">
              <a:rPr lang="tr-TR" smtClean="0"/>
              <a:pPr/>
              <a:t>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9D82A1-A9F0-4B93-810A-6AEAE3A3CF38}" type="slidenum">
              <a:rPr lang="tr-TR" smtClean="0"/>
              <a:pPr/>
              <a:t>‹#›</a:t>
            </a:fld>
            <a:endParaRPr lang="tr-TR"/>
          </a:p>
        </p:txBody>
      </p:sp>
    </p:spTree>
    <p:extLst>
      <p:ext uri="{BB962C8B-B14F-4D97-AF65-F5344CB8AC3E}">
        <p14:creationId xmlns:p14="http://schemas.microsoft.com/office/powerpoint/2010/main" val="334363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21FC6-4E9E-43AF-A275-EB6B42A24980}" type="datetimeFigureOut">
              <a:rPr lang="tr-TR" smtClean="0"/>
              <a:pPr/>
              <a:t>5.10.2021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D82A1-A9F0-4B93-810A-6AEAE3A3CF38}" type="slidenum">
              <a:rPr lang="tr-TR" smtClean="0"/>
              <a:pPr/>
              <a:t>‹#›</a:t>
            </a:fld>
            <a:endParaRPr lang="tr-TR"/>
          </a:p>
        </p:txBody>
      </p:sp>
    </p:spTree>
    <p:extLst>
      <p:ext uri="{BB962C8B-B14F-4D97-AF65-F5344CB8AC3E}">
        <p14:creationId xmlns:p14="http://schemas.microsoft.com/office/powerpoint/2010/main" val="191260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Başlık Yer Tutucusu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pPr rtl="0"/>
            <a:r>
              <a:rPr lang="tr-TR" dirty="0" smtClean="0"/>
              <a:t>Asıl başlık stili için tıklatın</a:t>
            </a:r>
            <a:endParaRPr lang="tr-TR" dirty="0"/>
          </a:p>
        </p:txBody>
      </p:sp>
      <p:sp>
        <p:nvSpPr>
          <p:cNvPr id="3" name="Metin Yer Tutucusu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rtl="0"/>
            <a:r>
              <a:rPr lang="tr-TR" dirty="0" smtClean="0"/>
              <a:t>Asıl metin stillerini düzenlemek için tıklatın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p>
        </p:txBody>
      </p:sp>
      <p:sp>
        <p:nvSpPr>
          <p:cNvPr id="4" name="Tarih Yer Tutucusu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rtl="0">
              <a:defRPr sz="1000">
                <a:solidFill>
                  <a:schemeClr val="tx1"/>
                </a:solidFill>
              </a:defRPr>
            </a:lvl1pPr>
          </a:lstStyle>
          <a:p>
            <a:fld id="{B6521FC6-4E9E-43AF-A275-EB6B42A24980}" type="datetimeFigureOut">
              <a:rPr lang="tr-TR" smtClean="0"/>
              <a:pPr/>
              <a:t>5.10.2021</a:t>
            </a:fld>
            <a:endParaRPr lang="tr-TR"/>
          </a:p>
        </p:txBody>
      </p:sp>
      <p:sp>
        <p:nvSpPr>
          <p:cNvPr id="5" name="Alt Bilgi Yer Tutucusu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rtl="0">
              <a:defRPr sz="1000">
                <a:solidFill>
                  <a:schemeClr val="tx1"/>
                </a:solidFill>
              </a:defRPr>
            </a:lvl1pPr>
          </a:lstStyle>
          <a:p>
            <a:endParaRPr lang="tr-TR"/>
          </a:p>
        </p:txBody>
      </p:sp>
      <p:sp>
        <p:nvSpPr>
          <p:cNvPr id="6" name="Slayt Numarası Yer Tutucusu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rtl="0">
              <a:defRPr sz="1000">
                <a:solidFill>
                  <a:schemeClr val="tx1"/>
                </a:solidFill>
              </a:defRPr>
            </a:lvl1pPr>
          </a:lstStyle>
          <a:p>
            <a:fld id="{1C9D82A1-A9F0-4B93-810A-6AEAE3A3CF38}" type="slidenum">
              <a:rPr lang="tr-TR" smtClean="0"/>
              <a:pPr/>
              <a:t>‹#›</a:t>
            </a:fld>
            <a:endParaRPr lang="tr-T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2F0443AE-4F20-4B40-B91B-135E9B6A23DD}" type="slidenum">
              <a:rPr lang="en-US" smtClean="0"/>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2149475"/>
            <a:ext cx="63627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18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GÖRSEL ÖĞRENME STİLİ</a:t>
            </a:r>
            <a:endParaRPr lang="tr-TR" b="1" dirty="0">
              <a:solidFill>
                <a:srgbClr val="002060"/>
              </a:solidFill>
            </a:endParaRPr>
          </a:p>
        </p:txBody>
      </p:sp>
      <p:sp>
        <p:nvSpPr>
          <p:cNvPr id="6" name="5 İçerik Yer Tutucusu"/>
          <p:cNvSpPr>
            <a:spLocks noGrp="1"/>
          </p:cNvSpPr>
          <p:nvPr>
            <p:ph idx="1"/>
          </p:nvPr>
        </p:nvSpPr>
        <p:spPr>
          <a:xfrm>
            <a:off x="357158" y="928670"/>
            <a:ext cx="8572560" cy="4357718"/>
          </a:xfrm>
        </p:spPr>
        <p:txBody>
          <a:bodyPr>
            <a:normAutofit fontScale="92500" lnSpcReduction="20000"/>
          </a:bodyPr>
          <a:lstStyle/>
          <a:p>
            <a:pPr>
              <a:buNone/>
            </a:pPr>
            <a:r>
              <a:rPr lang="tr-TR" sz="2800" dirty="0" smtClean="0"/>
              <a:t>		</a:t>
            </a:r>
            <a:r>
              <a:rPr lang="tr-TR" sz="2800" b="1" dirty="0" smtClean="0"/>
              <a:t>Görsel Öğrenen Bir Öğrenciye Nasıl Yardımcı Olabilirsiniz?</a:t>
            </a:r>
            <a:endParaRPr lang="tr-TR" sz="2800" dirty="0" smtClean="0"/>
          </a:p>
          <a:p>
            <a:pPr lvl="0">
              <a:buFont typeface="Wingdings" pitchFamily="2" charset="2"/>
              <a:buChar char="ü"/>
            </a:pPr>
            <a:r>
              <a:rPr lang="tr-TR" sz="2800" b="1" dirty="0" smtClean="0"/>
              <a:t>Öğrencileri, görsel öğrenen bir öğretmenseniz, daha fazla resim, diyagram, pasta çizelgesi, akış çizelgesi gibi içerikleri seçmek daha iyi olacaktır. </a:t>
            </a:r>
          </a:p>
          <a:p>
            <a:pPr lvl="0">
              <a:buFont typeface="Wingdings" pitchFamily="2" charset="2"/>
              <a:buChar char="ü"/>
            </a:pPr>
            <a:r>
              <a:rPr lang="tr-TR" sz="2800" b="1" dirty="0" smtClean="0"/>
              <a:t>Bu öğrencilerle çalışırken tahtaya yazarken onlara arkanızı dönmeyin çünkü bu öğrenciler siz konuşurken sizin ağzınızı görmek isteyeceklerdir. </a:t>
            </a:r>
          </a:p>
          <a:p>
            <a:pPr lvl="0">
              <a:buFont typeface="Wingdings" pitchFamily="2" charset="2"/>
              <a:buChar char="ü"/>
            </a:pPr>
            <a:r>
              <a:rPr lang="tr-TR" sz="2800" b="1" dirty="0" smtClean="0"/>
              <a:t>Görsel öğrenciler ders anlatımı sırasında eğer not tutmuyorlarsa dersten kolayca uzaklaşacaklardır. Bu öğrenciler yazılı yönergelere gereksinim duyarlar.</a:t>
            </a: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10</a:t>
            </a:fld>
            <a:endParaRPr lang="en-US">
              <a:solidFill>
                <a:srgbClr val="000000">
                  <a:tint val="75000"/>
                </a:srgbClr>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İŞİTSEL ÖĞRENME STİLİ</a:t>
            </a:r>
            <a:endParaRPr lang="tr-TR" b="1" dirty="0">
              <a:solidFill>
                <a:srgbClr val="002060"/>
              </a:solidFill>
            </a:endParaRPr>
          </a:p>
        </p:txBody>
      </p:sp>
      <p:sp>
        <p:nvSpPr>
          <p:cNvPr id="6" name="5 İçerik Yer Tutucusu"/>
          <p:cNvSpPr>
            <a:spLocks noGrp="1"/>
          </p:cNvSpPr>
          <p:nvPr>
            <p:ph idx="1"/>
          </p:nvPr>
        </p:nvSpPr>
        <p:spPr>
          <a:xfrm>
            <a:off x="357158" y="928670"/>
            <a:ext cx="8572560" cy="4357718"/>
          </a:xfrm>
        </p:spPr>
        <p:txBody>
          <a:bodyPr>
            <a:normAutofit/>
          </a:bodyPr>
          <a:lstStyle/>
          <a:p>
            <a:pPr>
              <a:buFont typeface="Wingdings" pitchFamily="2" charset="2"/>
              <a:buChar char="v"/>
            </a:pPr>
            <a:r>
              <a:rPr lang="tr-TR" sz="2800" dirty="0" smtClean="0"/>
              <a:t>	</a:t>
            </a:r>
            <a:r>
              <a:rPr lang="tr-TR" sz="2800" b="1" dirty="0" smtClean="0"/>
              <a:t>İşitsel öğrenenler, bilgiyi görmekten çok duyarak öğrenirler. Nüfusun % 30’u işitsel öğrenen kişilerden oluşur. Dersleri dinleyerek, şarkılar ve tekerlemeler yoluyla ezber yaparak öğrenirler (ilköğretim öğrencileri). Ya da bilgiyi yüksek sesle tekrarlamayı tercih ederler. Okumaya gelince yavaş olabilirler, ancak sözlü olarak açıklamada çok iyidirler.</a:t>
            </a: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11</a:t>
            </a:fld>
            <a:endParaRPr lang="en-US">
              <a:solidFill>
                <a:srgbClr val="000000">
                  <a:tint val="75000"/>
                </a:srgbClr>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İŞİTSEL ÖĞRENME STİLİ</a:t>
            </a:r>
            <a:endParaRPr lang="tr-TR" b="1" dirty="0">
              <a:solidFill>
                <a:srgbClr val="002060"/>
              </a:solidFill>
            </a:endParaRPr>
          </a:p>
        </p:txBody>
      </p:sp>
      <p:sp>
        <p:nvSpPr>
          <p:cNvPr id="6" name="5 İçerik Yer Tutucusu"/>
          <p:cNvSpPr>
            <a:spLocks noGrp="1"/>
          </p:cNvSpPr>
          <p:nvPr>
            <p:ph idx="1"/>
          </p:nvPr>
        </p:nvSpPr>
        <p:spPr>
          <a:xfrm>
            <a:off x="357158" y="928670"/>
            <a:ext cx="8572560" cy="4357718"/>
          </a:xfrm>
        </p:spPr>
        <p:txBody>
          <a:bodyPr>
            <a:normAutofit fontScale="92500" lnSpcReduction="20000"/>
          </a:bodyPr>
          <a:lstStyle/>
          <a:p>
            <a:pPr>
              <a:buNone/>
            </a:pPr>
            <a:r>
              <a:rPr lang="tr-TR" sz="2800" dirty="0" smtClean="0"/>
              <a:t>	</a:t>
            </a:r>
            <a:r>
              <a:rPr lang="tr-TR" sz="2800" b="1" dirty="0" smtClean="0"/>
              <a:t>İşitsel öğrenenin karakteristik özellikleri şu şekilde ifade edilebilir:</a:t>
            </a:r>
          </a:p>
          <a:p>
            <a:pPr>
              <a:buFont typeface="Wingdings" pitchFamily="2" charset="2"/>
              <a:buChar char="v"/>
            </a:pPr>
            <a:r>
              <a:rPr lang="tr-TR" sz="2800" b="1" dirty="0" smtClean="0"/>
              <a:t> Nadiren bazı şeyleri not alırlar. Sözel açıklamaları ve sözlü verilen yönergelere öncelik verirler.</a:t>
            </a:r>
          </a:p>
          <a:p>
            <a:pPr>
              <a:buFont typeface="Wingdings" pitchFamily="2" charset="2"/>
              <a:buChar char="v"/>
            </a:pPr>
            <a:r>
              <a:rPr lang="tr-TR" sz="2800" b="1" dirty="0" smtClean="0"/>
              <a:t> Ödevleri yapmayı değil, onun hakkında konuşmayı tercih ederler.</a:t>
            </a:r>
          </a:p>
          <a:p>
            <a:pPr>
              <a:buFont typeface="Wingdings" pitchFamily="2" charset="2"/>
              <a:buChar char="v"/>
            </a:pPr>
            <a:r>
              <a:rPr lang="tr-TR" sz="2800" b="1" dirty="0" smtClean="0"/>
              <a:t> Derste anlatılanlarla ilgili kendi kendine konuşarak tekrar yaparlar.</a:t>
            </a:r>
          </a:p>
          <a:p>
            <a:pPr>
              <a:buFont typeface="Wingdings" pitchFamily="2" charset="2"/>
              <a:buChar char="v"/>
            </a:pPr>
            <a:r>
              <a:rPr lang="tr-TR" sz="2800" b="1" dirty="0" smtClean="0"/>
              <a:t> Ses tonu ve perdesi, konuşma hızı vb. ince ayrıntıları dinleyerek konuşmanın altındaki temel anlamları yorumlarlar.</a:t>
            </a: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12</a:t>
            </a:fld>
            <a:endParaRPr lang="en-US">
              <a:solidFill>
                <a:srgbClr val="000000">
                  <a:tint val="75000"/>
                </a:srgbClr>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İŞİTSEL ÖĞRENME STİLİ</a:t>
            </a:r>
            <a:endParaRPr lang="tr-TR" b="1" dirty="0">
              <a:solidFill>
                <a:srgbClr val="002060"/>
              </a:solidFill>
            </a:endParaRPr>
          </a:p>
        </p:txBody>
      </p:sp>
      <p:sp>
        <p:nvSpPr>
          <p:cNvPr id="6" name="5 İçerik Yer Tutucusu"/>
          <p:cNvSpPr>
            <a:spLocks noGrp="1"/>
          </p:cNvSpPr>
          <p:nvPr>
            <p:ph idx="1"/>
          </p:nvPr>
        </p:nvSpPr>
        <p:spPr>
          <a:xfrm>
            <a:off x="357158" y="1071546"/>
            <a:ext cx="8572560" cy="4357718"/>
          </a:xfrm>
        </p:spPr>
        <p:txBody>
          <a:bodyPr>
            <a:normAutofit fontScale="77500" lnSpcReduction="20000"/>
          </a:bodyPr>
          <a:lstStyle/>
          <a:p>
            <a:pPr>
              <a:buNone/>
            </a:pPr>
            <a:r>
              <a:rPr lang="tr-TR" sz="2800" dirty="0" smtClean="0"/>
              <a:t>	</a:t>
            </a:r>
            <a:r>
              <a:rPr lang="tr-TR" sz="2800" b="1" dirty="0" smtClean="0"/>
              <a:t>İşitsel öğrenenin çalışma sekli şu şekilde ifade edilebilir: </a:t>
            </a:r>
          </a:p>
          <a:p>
            <a:pPr>
              <a:buFont typeface="Wingdings" pitchFamily="2" charset="2"/>
              <a:buChar char="v"/>
            </a:pPr>
            <a:r>
              <a:rPr lang="tr-TR" sz="2800" b="1" dirty="0" smtClean="0"/>
              <a:t>Yüksek sesle düşünürler ve kendi kendine konuşurlar. Sınıf tartışmalarına katılırlar. Konuşmalar ve sözlü sunumlar yaparlar. Özellikle tekrar yaptıklarında bir metni yüksek sesle okurlar. </a:t>
            </a:r>
          </a:p>
          <a:p>
            <a:pPr>
              <a:buFont typeface="Wingdings" pitchFamily="2" charset="2"/>
              <a:buChar char="v"/>
            </a:pPr>
            <a:r>
              <a:rPr lang="tr-TR" sz="2800" b="1" dirty="0" smtClean="0"/>
              <a:t>Öğrenmelerine yardım etmek için müziksel tekerlemeler ya da şarkılar yaratırlar. Teyp kayıtlarını kullanırlar. Bir arkadaşı veya bir grupla düşüncelerini tartışarak öğrenmekten hoşlanırlar.</a:t>
            </a:r>
          </a:p>
          <a:p>
            <a:pPr>
              <a:buFont typeface="Wingdings" pitchFamily="2" charset="2"/>
              <a:buChar char="v"/>
            </a:pPr>
            <a:r>
              <a:rPr lang="tr-TR" sz="2800" b="1" dirty="0" smtClean="0"/>
              <a:t>Sözel analojileri kullanırlar. Konuyu daha iyi öğrenmek için tekrar anlatırlar. </a:t>
            </a:r>
          </a:p>
          <a:p>
            <a:pPr>
              <a:buFont typeface="Wingdings" pitchFamily="2" charset="2"/>
              <a:buChar char="v"/>
            </a:pPr>
            <a:r>
              <a:rPr lang="tr-TR" sz="2800" b="1" dirty="0" smtClean="0"/>
              <a:t>Derste, görsel uyarıcılar az kullanılırsa sınıfın arkasında veya arkaya yakın bir yerde oturmak isteyebilirler.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13</a:t>
            </a:fld>
            <a:endParaRPr lang="en-US">
              <a:solidFill>
                <a:srgbClr val="000000">
                  <a:tint val="75000"/>
                </a:srgbClr>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İŞİTSEL ÖĞRENME STİLİ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fontScale="92500" lnSpcReduction="10000"/>
          </a:bodyPr>
          <a:lstStyle/>
          <a:p>
            <a:pPr>
              <a:buNone/>
            </a:pPr>
            <a:r>
              <a:rPr lang="tr-TR" sz="2800" b="1" dirty="0" smtClean="0"/>
              <a:t>İşitsel Öğrenen Bir Öğrenciye Nasıl Yardım Edilir?</a:t>
            </a:r>
          </a:p>
          <a:p>
            <a:pPr lvl="0">
              <a:buFont typeface="Wingdings" pitchFamily="2" charset="2"/>
              <a:buChar char="ü"/>
            </a:pPr>
            <a:r>
              <a:rPr lang="tr-TR" sz="2800" b="1" dirty="0" smtClean="0"/>
              <a:t>Öğretmenler, işitsel öğrenen öğrencilerden, anladıkları bilgiyi sözlü olarak söylemelerini istemeli ve gözden geçirme sırasında  cevaplarını sesli olarak okumalarına izin vermelidirler. </a:t>
            </a:r>
          </a:p>
          <a:p>
            <a:pPr lvl="0">
              <a:buFont typeface="Wingdings" pitchFamily="2" charset="2"/>
              <a:buChar char="ü"/>
            </a:pPr>
            <a:r>
              <a:rPr lang="tr-TR" sz="2800" b="1" dirty="0" smtClean="0"/>
              <a:t>İşitsel öğrenenler sözlü sınavlarda yazılı sınavlardan daha iyi performans gösterirler. </a:t>
            </a:r>
          </a:p>
          <a:p>
            <a:pPr lvl="0">
              <a:buFont typeface="Wingdings" pitchFamily="2" charset="2"/>
              <a:buChar char="ü"/>
            </a:pPr>
            <a:r>
              <a:rPr lang="tr-TR" sz="2800" b="1" dirty="0" smtClean="0"/>
              <a:t>Bu öğrencilere önceden kaydedilmiş bilgiyi dinletebilirsiniz. Bu mümkün olmazsa kendi kendilerine yüksek sesle okumalarına ya da bir arkadaşı okurken dinlemelerine izin verin.</a:t>
            </a: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14</a:t>
            </a:fld>
            <a:endParaRPr lang="en-US">
              <a:solidFill>
                <a:srgbClr val="000000">
                  <a:tint val="75000"/>
                </a:srgbClr>
              </a:solidFil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DOKUNSAL ÖĞRENME STİLİ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a:bodyPr>
          <a:lstStyle/>
          <a:p>
            <a:pPr>
              <a:buNone/>
            </a:pPr>
            <a:r>
              <a:rPr lang="tr-TR" sz="2800" dirty="0" smtClean="0"/>
              <a:t>		</a:t>
            </a:r>
            <a:r>
              <a:rPr lang="tr-TR" sz="2800" b="1" dirty="0" smtClean="0"/>
              <a:t>Bedensel öğrenme olarak da bilinen dokunsal öğrenme, fiziksel aktivite ile öğrenmedir. İnsanların sadece %5’i bedensel öğrenicidir. Bu tür öğrenicilerin daha iyi anlamak için bir kavramı çevreleyen etkinliklere katılmaları gerekir. Dersler arasında sık sık ara vermeleri gereken ve uzun süre boyunca oturmak için mücadele eden öğrenciler bu gruba dahildir.</a:t>
            </a: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15</a:t>
            </a:fld>
            <a:endParaRPr lang="en-US">
              <a:solidFill>
                <a:srgbClr val="000000">
                  <a:tint val="75000"/>
                </a:srgbClr>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DOKUNSAL ÖĞRENME STİLİ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fontScale="85000" lnSpcReduction="20000"/>
          </a:bodyPr>
          <a:lstStyle/>
          <a:p>
            <a:pPr>
              <a:buNone/>
            </a:pPr>
            <a:r>
              <a:rPr lang="tr-TR" sz="2800" dirty="0" smtClean="0"/>
              <a:t>		</a:t>
            </a:r>
            <a:r>
              <a:rPr lang="tr-TR" sz="2800" b="1" dirty="0" smtClean="0"/>
              <a:t>Dokunsal/</a:t>
            </a:r>
            <a:r>
              <a:rPr lang="tr-TR" sz="2800" b="1" dirty="0" err="1" smtClean="0"/>
              <a:t>kinestetik</a:t>
            </a:r>
            <a:r>
              <a:rPr lang="tr-TR" sz="2800" b="1" dirty="0" smtClean="0"/>
              <a:t> öğrenenin karakteristik özellikleri şu şekilde ifade edilebilir:</a:t>
            </a:r>
          </a:p>
          <a:p>
            <a:pPr>
              <a:buFont typeface="Wingdings" pitchFamily="2" charset="2"/>
              <a:buChar char="v"/>
            </a:pPr>
            <a:r>
              <a:rPr lang="tr-TR" sz="2800" b="1" dirty="0" smtClean="0"/>
              <a:t> </a:t>
            </a:r>
            <a:r>
              <a:rPr lang="es-ES" sz="2800" b="1" dirty="0" smtClean="0"/>
              <a:t>Proje, plan, taslak hazırlamada iyidirler.</a:t>
            </a:r>
          </a:p>
          <a:p>
            <a:pPr>
              <a:buFont typeface="Wingdings" pitchFamily="2" charset="2"/>
              <a:buChar char="v"/>
            </a:pPr>
            <a:r>
              <a:rPr lang="tr-TR" sz="2800" b="1" dirty="0" smtClean="0"/>
              <a:t> Maceracıdırlar, uzun süre oturmaktan sıkılırlar.</a:t>
            </a:r>
          </a:p>
          <a:p>
            <a:pPr>
              <a:buFont typeface="Wingdings" pitchFamily="2" charset="2"/>
              <a:buChar char="v"/>
            </a:pPr>
            <a:r>
              <a:rPr lang="tr-TR" sz="2800" b="1" dirty="0" smtClean="0"/>
              <a:t> Dinlerken düşünerek analiz yaparlar ve bu yolla bilgiyi işlerler.</a:t>
            </a:r>
          </a:p>
          <a:p>
            <a:pPr>
              <a:buFont typeface="Wingdings" pitchFamily="2" charset="2"/>
              <a:buChar char="v"/>
            </a:pPr>
            <a:r>
              <a:rPr lang="tr-TR" sz="2800" b="1" dirty="0" smtClean="0"/>
              <a:t> Ellerini kullanarak konuşurlar ve parmaklarıyla hesaplama yaparlar.</a:t>
            </a:r>
          </a:p>
          <a:p>
            <a:pPr>
              <a:buFont typeface="Wingdings" pitchFamily="2" charset="2"/>
              <a:buChar char="v"/>
            </a:pPr>
            <a:r>
              <a:rPr lang="tr-TR" sz="2800" b="1" dirty="0" smtClean="0"/>
              <a:t> Herhangi bir konu hakkında çalışırken ya da konuyu bir başkasından dinlerken konuyla ilgili materyale dokunmak, materyali ele almak ve hareket ettirmek ihtiyacı duyarlar.</a:t>
            </a: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16</a:t>
            </a:fld>
            <a:endParaRPr lang="en-US">
              <a:solidFill>
                <a:srgbClr val="000000">
                  <a:tint val="75000"/>
                </a:srgbClr>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DOKUNSAL ÖĞRENME STİLİ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fontScale="77500" lnSpcReduction="20000"/>
          </a:bodyPr>
          <a:lstStyle/>
          <a:p>
            <a:pPr>
              <a:buNone/>
            </a:pPr>
            <a:r>
              <a:rPr lang="tr-TR" sz="2800" dirty="0" smtClean="0"/>
              <a:t>	</a:t>
            </a:r>
            <a:r>
              <a:rPr lang="tr-TR" sz="2800" b="1" dirty="0" smtClean="0"/>
              <a:t>Dokunsal/</a:t>
            </a:r>
            <a:r>
              <a:rPr lang="tr-TR" sz="2800" b="1" dirty="0" err="1" smtClean="0"/>
              <a:t>kinestetik</a:t>
            </a:r>
            <a:r>
              <a:rPr lang="tr-TR" sz="2800" b="1" dirty="0" smtClean="0"/>
              <a:t> öğrenenin çalışma sekli şu şekilde ifade edilebilir:</a:t>
            </a:r>
          </a:p>
          <a:p>
            <a:pPr>
              <a:buFont typeface="Wingdings" pitchFamily="2" charset="2"/>
              <a:buChar char="v"/>
            </a:pPr>
            <a:r>
              <a:rPr lang="tr-TR" sz="2800" b="1" dirty="0" smtClean="0"/>
              <a:t>Çalışırken sık sık ara verirler ve bir etkinlikten bir başkasına geçerler. Bir konuyu öğrenirken bedenini kullanarak ve ayakta durarak öğrenirler. </a:t>
            </a:r>
          </a:p>
          <a:p>
            <a:pPr>
              <a:buFont typeface="Wingdings" pitchFamily="2" charset="2"/>
              <a:buChar char="v"/>
            </a:pPr>
            <a:r>
              <a:rPr lang="tr-TR" sz="2800" b="1" dirty="0" smtClean="0"/>
              <a:t>Konuyu okurken önemli noktaları vurgulamak için parlak kalemlerle altını çizerler. Çalışırken müzik dinlerler. İlk olarak, bir metninin tamamını gözden geçirirler ve ondan sonra metni dikkatli bir şekilde bölüm bölüm okurlar. </a:t>
            </a:r>
          </a:p>
          <a:p>
            <a:pPr>
              <a:buFont typeface="Wingdings" pitchFamily="2" charset="2"/>
              <a:buChar char="v"/>
            </a:pPr>
            <a:r>
              <a:rPr lang="tr-TR" sz="2800" b="1" dirty="0" smtClean="0"/>
              <a:t>Zihin haritaları gibi uzamsal not alma tekniklerini kullanırlar. Karmaşık projelere başlamadan önce yapılması gerekenleri başlangıcından sonuna kadar önce zihinlerinde canlandırırlar ve ondan sonra projeyi yapmaya başlarlar. Bu resmin tamamını zihinlerinde görmelerini sağlar.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17</a:t>
            </a:fld>
            <a:endParaRPr lang="en-US">
              <a:solidFill>
                <a:srgbClr val="000000">
                  <a:tint val="75000"/>
                </a:srgbClr>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SÖZEL ÖĞRENME STİLİ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fontScale="92500"/>
          </a:bodyPr>
          <a:lstStyle/>
          <a:p>
            <a:pPr>
              <a:buFont typeface="Wingdings" pitchFamily="2" charset="2"/>
              <a:buChar char="v"/>
            </a:pPr>
            <a:r>
              <a:rPr lang="tr-TR" sz="2800" b="1" dirty="0" smtClean="0"/>
              <a:t>Bu öğrenciler görsel öğrenme yeteneğine sahip olanlarla örtüşürler, çünkü bu öğrenciler önlerine görsel olarak bilgi yerleştirmeyi tercih ederler, örneğin makale, dergi okumak veya İnternet’te araştırma yapmak gibi. Bir eğitim ortamı için ortak bir kurulum olan ders kitapları ve diğer öğrenme materyalleriyle kolayca öğrenebilirler.</a:t>
            </a:r>
          </a:p>
          <a:p>
            <a:pPr>
              <a:buFont typeface="Wingdings" pitchFamily="2" charset="2"/>
              <a:buChar char="v"/>
            </a:pPr>
            <a:r>
              <a:rPr lang="tr-TR" sz="2800" b="1" dirty="0" smtClean="0"/>
              <a:t>Bu tür öğrenciler, derslerde makalelerin daha fazla okunmasını ve yazılmasını destekleyen mevcut eğitim sisteminden yararlanırlar. Yazılı kelimelerle ifade edilen bilgileri özümseme konusunda iyidirler.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18</a:t>
            </a:fld>
            <a:endParaRPr lang="en-US">
              <a:solidFill>
                <a:srgbClr val="000000">
                  <a:tint val="75000"/>
                </a:srgbClr>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SÖZEL ÖĞRENME STİLİ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a:bodyPr>
          <a:lstStyle/>
          <a:p>
            <a:pPr>
              <a:buNone/>
            </a:pPr>
            <a:r>
              <a:rPr lang="tr-TR" sz="2800" b="1" dirty="0" smtClean="0"/>
              <a:t>	Sözel Bir Öğrenciye Nasıl Yardım Edilir?</a:t>
            </a:r>
            <a:endParaRPr lang="tr-TR" sz="2800" dirty="0" smtClean="0"/>
          </a:p>
          <a:p>
            <a:pPr lvl="0">
              <a:buFont typeface="Wingdings" pitchFamily="2" charset="2"/>
              <a:buChar char="v"/>
            </a:pPr>
            <a:r>
              <a:rPr lang="tr-TR" sz="2800" b="1" dirty="0" smtClean="0"/>
              <a:t>Bu öğrencilere araştırma veya makale yazabilecekleri konular verin. Sınıfta ne öğrendiklerini kendi sözcükleriyle yazmalarını teşvik edin. </a:t>
            </a:r>
          </a:p>
          <a:p>
            <a:pPr lvl="0">
              <a:buFont typeface="Wingdings" pitchFamily="2" charset="2"/>
              <a:buChar char="v"/>
            </a:pPr>
            <a:r>
              <a:rPr lang="tr-TR" sz="2800" b="1" dirty="0" smtClean="0"/>
              <a:t>Ayrıca, bilgilerini geliştirmek için ekstra okuma materyali kullanma konusunda teşvik edilebilirsiniz.</a:t>
            </a: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19</a:t>
            </a:fld>
            <a:endParaRPr lang="en-US">
              <a:solidFill>
                <a:srgbClr val="000000">
                  <a:tint val="75000"/>
                </a:srgbClr>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5786" y="1071546"/>
            <a:ext cx="7886700" cy="3459415"/>
          </a:xfrm>
        </p:spPr>
        <p:txBody>
          <a:bodyPr>
            <a:normAutofit/>
          </a:bodyPr>
          <a:lstStyle/>
          <a:p>
            <a:pPr algn="ctr">
              <a:lnSpc>
                <a:spcPct val="150000"/>
              </a:lnSpc>
              <a:spcBef>
                <a:spcPts val="1200"/>
              </a:spcBef>
              <a:spcAft>
                <a:spcPts val="1200"/>
              </a:spcAft>
            </a:pPr>
            <a:r>
              <a:rPr lang="tr-TR" sz="3200" b="1" dirty="0" smtClean="0">
                <a:solidFill>
                  <a:srgbClr val="002060"/>
                </a:solidFill>
              </a:rPr>
              <a:t>2021/2022 EĞİTİM ÖĞRETİM YILI REHBERLİK VE PSİKOLOJİK DANIŞMA HİZMETLERİ İÇERİK HAZIRLAMA KOMİSYONU</a:t>
            </a:r>
            <a:endParaRPr lang="tr-TR" sz="3200" b="1" dirty="0">
              <a:solidFill>
                <a:srgbClr val="002060"/>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2</a:t>
            </a:fld>
            <a:endParaRPr lang="en-US">
              <a:solidFill>
                <a:srgbClr val="000000">
                  <a:tint val="75000"/>
                </a:srgbClr>
              </a:solidFill>
            </a:endParaRPr>
          </a:p>
        </p:txBody>
      </p:sp>
    </p:spTree>
    <p:extLst>
      <p:ext uri="{BB962C8B-B14F-4D97-AF65-F5344CB8AC3E}">
        <p14:creationId xmlns:p14="http://schemas.microsoft.com/office/powerpoint/2010/main" val="366458807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ÖĞRENME STİLLERİ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fontScale="92500" lnSpcReduction="20000"/>
          </a:bodyPr>
          <a:lstStyle/>
          <a:p>
            <a:pPr>
              <a:buNone/>
            </a:pPr>
            <a:r>
              <a:rPr lang="tr-TR" sz="2800" b="1" dirty="0" smtClean="0"/>
              <a:t>		VARK öğrenme stili modeline göre kendi öğrenme stilini belirleyen bir öğretmenin tercih ettiği etkinlikler ve kullandığı stratejiler şu şekilde özetlenebilir</a:t>
            </a:r>
          </a:p>
          <a:p>
            <a:pPr>
              <a:buNone/>
            </a:pPr>
            <a:r>
              <a:rPr lang="tr-TR" sz="2800" b="1" u="sng" dirty="0" smtClean="0"/>
              <a:t>a) </a:t>
            </a:r>
            <a:r>
              <a:rPr lang="tr-TR" sz="2800" b="1" i="1" u="sng" dirty="0" smtClean="0"/>
              <a:t>Görsel</a:t>
            </a:r>
            <a:r>
              <a:rPr lang="tr-TR" sz="2800" b="1" i="1" dirty="0" smtClean="0"/>
              <a:t>: Bu tarz öğrenme stiline sahip öğretmenler öğrencilerine bir </a:t>
            </a:r>
            <a:r>
              <a:rPr lang="tr-TR" sz="2800" b="1" dirty="0" smtClean="0"/>
              <a:t>şeyler açıklarken görsel araçlar kullanırlar. Kavram haritaları, diyagramlar, modeller, akış diyagramları, bilgisayar animasyonları, videolar, slaytlar, tartışmaları yorumlama, netleştirme ya da yönlendirme için de fotoğraflar kullanabilirler. Sınav sorularında kullandıkları sözcükler şunlardır: “Göster, açıkla, karşılaştır, resimle.”</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20</a:t>
            </a:fld>
            <a:endParaRPr lang="en-US">
              <a:solidFill>
                <a:srgbClr val="000000">
                  <a:tint val="75000"/>
                </a:srgbClr>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ÖĞRENME STİLLERİ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fontScale="92500" lnSpcReduction="20000"/>
          </a:bodyPr>
          <a:lstStyle/>
          <a:p>
            <a:pPr>
              <a:buNone/>
            </a:pPr>
            <a:r>
              <a:rPr lang="tr-TR" sz="2800" b="1" dirty="0" smtClean="0"/>
              <a:t>	</a:t>
            </a:r>
            <a:r>
              <a:rPr lang="tr-TR" sz="2800" b="1" u="sng" dirty="0" smtClean="0"/>
              <a:t>b) </a:t>
            </a:r>
            <a:r>
              <a:rPr lang="tr-TR" sz="2800" b="1" i="1" u="sng" dirty="0" smtClean="0"/>
              <a:t>İşitsel: </a:t>
            </a:r>
            <a:r>
              <a:rPr lang="tr-TR" sz="2800" b="1" i="1" dirty="0" smtClean="0"/>
              <a:t>Bu tarz öğrenme stiline sahip olan öğretmenler; seminerler, </a:t>
            </a:r>
            <a:r>
              <a:rPr lang="tr-TR" sz="2800" b="1" dirty="0" smtClean="0"/>
              <a:t>sözlü sınavlar, grup sunumları yaptırmayı tercih ederler. Sınıf tartışmaları, ses kasetleri, düşün-eşleş-paylaş etkinliği (verilen konu ile ilgili önce bağımsız düşünen öğrenciler daha sonra eşler halinde düşüncelerini paylaşır ve en son olarak da tüm sınıfla paylaşırlar) bu stile sahip öğretmenlerin tercih ettiği etkinlikler arasında yer almaktadır. Yapacakları açıklamalarda ses kasetleri, telefon görüşmeleri, karşılıklı konuşmalar yaptırma gibi uygulamalar kullanan bu öğretmenlerin sınav sorularında kullandıkları sözcükler şunlardır: “Açıkla, tanımla, tartış ve ifade et.”</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21</a:t>
            </a:fld>
            <a:endParaRPr lang="en-US">
              <a:solidFill>
                <a:srgbClr val="000000">
                  <a:tint val="75000"/>
                </a:srgbClr>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ÖĞRENME STİLLERİ</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a:bodyPr>
          <a:lstStyle/>
          <a:p>
            <a:pPr>
              <a:buNone/>
            </a:pPr>
            <a:r>
              <a:rPr lang="tr-TR" sz="2800" b="1" u="sng" dirty="0" smtClean="0"/>
              <a:t>c) </a:t>
            </a:r>
            <a:r>
              <a:rPr lang="tr-TR" sz="2800" b="1" i="1" u="sng" dirty="0" smtClean="0"/>
              <a:t>Okuma-yazma: </a:t>
            </a:r>
            <a:r>
              <a:rPr lang="tr-TR" sz="2800" b="1" i="1" dirty="0" smtClean="0"/>
              <a:t>Bu tarz öğrenme stiline sahip öğretmenler öğrencilerine </a:t>
            </a:r>
            <a:r>
              <a:rPr lang="tr-TR" sz="2800" b="1" dirty="0" smtClean="0"/>
              <a:t>konuları anlatırken tahtaya yazarlar. Sınıfta bir makaleyi tartışmadan önce mutlaka onu okuyan bu öğretmenler, önemli sözcükleri de tahtaya yazarlar. Akranların birbirlerinin notlarını değerlendirmesi, günlükler, özetler gibi uygulamalar yaptıran bu öğretmenlerin sınav sorularında kullandıkları sözcükler şunlardır: “Analiz et, haklı göster, doğrula ve tanımla.”</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22</a:t>
            </a:fld>
            <a:endParaRPr lang="en-US">
              <a:solidFill>
                <a:srgbClr val="000000">
                  <a:tint val="75000"/>
                </a:srgbClr>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ÖĞRENME STİLLERİ</a:t>
            </a:r>
            <a:endParaRPr lang="tr-TR" b="1" dirty="0">
              <a:solidFill>
                <a:srgbClr val="002060"/>
              </a:solidFill>
            </a:endParaRPr>
          </a:p>
        </p:txBody>
      </p:sp>
      <p:sp>
        <p:nvSpPr>
          <p:cNvPr id="6" name="5 İçerik Yer Tutucusu"/>
          <p:cNvSpPr>
            <a:spLocks noGrp="1"/>
          </p:cNvSpPr>
          <p:nvPr>
            <p:ph idx="1"/>
          </p:nvPr>
        </p:nvSpPr>
        <p:spPr>
          <a:xfrm>
            <a:off x="285720" y="928670"/>
            <a:ext cx="8572560" cy="4372538"/>
          </a:xfrm>
        </p:spPr>
        <p:txBody>
          <a:bodyPr>
            <a:normAutofit fontScale="77500" lnSpcReduction="20000"/>
          </a:bodyPr>
          <a:lstStyle/>
          <a:p>
            <a:pPr marL="180000">
              <a:lnSpc>
                <a:spcPct val="120000"/>
              </a:lnSpc>
              <a:spcBef>
                <a:spcPts val="1200"/>
              </a:spcBef>
              <a:spcAft>
                <a:spcPts val="1200"/>
              </a:spcAft>
              <a:buNone/>
            </a:pPr>
            <a:r>
              <a:rPr lang="tr-TR" sz="2800" b="1" u="sng" dirty="0" smtClean="0"/>
              <a:t>d) </a:t>
            </a:r>
            <a:r>
              <a:rPr lang="tr-TR" sz="2800" b="1" i="1" u="sng" dirty="0" err="1" smtClean="0"/>
              <a:t>Kinestetik</a:t>
            </a:r>
            <a:r>
              <a:rPr lang="tr-TR" sz="2800" b="1" i="1" u="sng" dirty="0" smtClean="0"/>
              <a:t>: </a:t>
            </a:r>
            <a:r>
              <a:rPr lang="tr-TR" sz="2800" b="1" i="1" dirty="0" smtClean="0"/>
              <a:t>Bu tarz öğrenme stiline sahip öğretmenler öğrencilerine </a:t>
            </a:r>
            <a:r>
              <a:rPr lang="tr-TR" sz="2800" b="1" dirty="0" smtClean="0"/>
              <a:t>bir şeyi açıklarken gerçek hayattan örnekler sunar. Sınıflarına misafir konuşmacılar çağırır, öğrencilerini alan gezilerine götürür, metafor tekniği kullanır. Bu öğretmen sınıfında ayrıca rol oynama, fiziksel sunumlar, ayağa kalk-otur etkinliği (sınıftaki öğrencilerin birbirlerini daha iyi tanıyabilmeleri için, hareketli bir etkinliktir. Mesela öğretmen; “kız kardeşi olanlar ayağa kalksın, en sevdiği renk kırmızı olanlar ayağa kalksın” gibi sorular sorar) gibi etkinlikler kullanmayı tercih eder. Sınav sorularında kullandıkları sözcükler ise “uygula, göster, deneyimle, gösteri </a:t>
            </a:r>
            <a:r>
              <a:rPr lang="tr-TR" sz="2800" b="1" dirty="0" err="1" smtClean="0"/>
              <a:t>yap”tır</a:t>
            </a:r>
            <a:r>
              <a:rPr lang="tr-TR" sz="2800" b="1" dirty="0" smtClean="0"/>
              <a:t>.</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23</a:t>
            </a:fld>
            <a:endParaRPr lang="en-US">
              <a:solidFill>
                <a:srgbClr val="000000">
                  <a:tint val="75000"/>
                </a:srgbClr>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285720" y="928670"/>
            <a:ext cx="8572560" cy="4357718"/>
          </a:xfrm>
        </p:spPr>
        <p:txBody>
          <a:bodyPr>
            <a:normAutofit lnSpcReduction="10000"/>
          </a:bodyPr>
          <a:lstStyle/>
          <a:p>
            <a:pPr>
              <a:buNone/>
            </a:pPr>
            <a:r>
              <a:rPr lang="tr-TR" sz="2800" dirty="0" smtClean="0"/>
              <a:t>		</a:t>
            </a:r>
            <a:r>
              <a:rPr lang="tr-TR" sz="3600" b="1" dirty="0" smtClean="0">
                <a:solidFill>
                  <a:schemeClr val="accent1"/>
                </a:solidFill>
                <a:latin typeface="Traditional Arabic" pitchFamily="18" charset="-78"/>
                <a:cs typeface="Traditional Arabic" pitchFamily="18" charset="-78"/>
              </a:rPr>
              <a:t>“İnsanlar belirli kalıplara indirgenerek bir şeyleri öğrenmek zorunda değildir. İnsanlar işitsel öğrenenler kadar görsel olabilirler ya da görsel ve sözlü öğrenenler kadar bedensel ve işitsel öğrenen biri olabilirler. Öğrencileri sınırlar içerisinde bırakmak onları ileriye götürmek yerine geriye doğru götürecektir.”</a:t>
            </a:r>
            <a:endParaRPr lang="tr-TR" sz="2800" b="1" dirty="0" smtClean="0">
              <a:solidFill>
                <a:schemeClr val="accent1"/>
              </a:solidFill>
              <a:latin typeface="Traditional Arabic" pitchFamily="18" charset="-78"/>
              <a:cs typeface="Traditional Arabic" pitchFamily="18" charset="-78"/>
            </a:endParaRP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24</a:t>
            </a:fld>
            <a:endParaRPr lang="en-US">
              <a:solidFill>
                <a:srgbClr val="000000">
                  <a:tint val="75000"/>
                </a:srgbClr>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285720" y="928670"/>
            <a:ext cx="8572560" cy="4357718"/>
          </a:xfrm>
        </p:spPr>
        <p:txBody>
          <a:bodyPr>
            <a:normAutofit/>
          </a:bodyPr>
          <a:lstStyle/>
          <a:p>
            <a:pPr>
              <a:buNone/>
            </a:pPr>
            <a:r>
              <a:rPr lang="tr-TR" sz="2800" dirty="0" smtClean="0"/>
              <a:t>		</a:t>
            </a:r>
          </a:p>
          <a:p>
            <a:pPr>
              <a:buNone/>
            </a:pPr>
            <a:endParaRPr lang="tr-TR" sz="2800" b="1" dirty="0" smtClean="0">
              <a:latin typeface="Traditional Arabic" pitchFamily="18" charset="-78"/>
              <a:cs typeface="Traditional Arabic" pitchFamily="18" charset="-78"/>
            </a:endParaRPr>
          </a:p>
          <a:p>
            <a:pPr>
              <a:buNone/>
            </a:pPr>
            <a:endParaRPr lang="tr-TR" sz="2800" b="1" dirty="0" smtClean="0">
              <a:latin typeface="Traditional Arabic" pitchFamily="18" charset="-78"/>
              <a:cs typeface="Traditional Arabic" pitchFamily="18" charset="-78"/>
            </a:endParaRPr>
          </a:p>
          <a:p>
            <a:pPr>
              <a:buNone/>
            </a:pPr>
            <a:endParaRPr lang="tr-TR" sz="2800" b="1" dirty="0" smtClean="0">
              <a:latin typeface="Traditional Arabic" pitchFamily="18" charset="-78"/>
              <a:cs typeface="Traditional Arabic" pitchFamily="18" charset="-78"/>
            </a:endParaRPr>
          </a:p>
          <a:p>
            <a:pPr>
              <a:buNone/>
            </a:pP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25</a:t>
            </a:fld>
            <a:endParaRPr lang="en-US">
              <a:solidFill>
                <a:srgbClr val="000000">
                  <a:tint val="75000"/>
                </a:srgbClr>
              </a:solidFill>
            </a:endParaRPr>
          </a:p>
        </p:txBody>
      </p:sp>
      <p:sp>
        <p:nvSpPr>
          <p:cNvPr id="5" name="WordArt 2"/>
          <p:cNvSpPr>
            <a:spLocks noChangeArrowheads="1" noChangeShapeType="1" noTextEdit="1"/>
          </p:cNvSpPr>
          <p:nvPr/>
        </p:nvSpPr>
        <p:spPr bwMode="auto">
          <a:xfrm>
            <a:off x="2071670" y="2428868"/>
            <a:ext cx="4956175" cy="666750"/>
          </a:xfrm>
          <a:prstGeom prst="rect">
            <a:avLst/>
          </a:prstGeom>
        </p:spPr>
        <p:txBody>
          <a:bodyPr wrap="none" fromWordArt="1">
            <a:prstTxWarp prst="textPlain">
              <a:avLst>
                <a:gd name="adj" fmla="val 47594"/>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a:ea typeface="ＭＳ Ｐゴシック" pitchFamily="-60" charset="-128"/>
              </a:rPr>
              <a:t>Teşekkür Ederim</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KAYNAKÇA</a:t>
            </a:r>
            <a:endParaRPr lang="tr-TR" b="1" dirty="0">
              <a:solidFill>
                <a:srgbClr val="002060"/>
              </a:solidFill>
            </a:endParaRPr>
          </a:p>
        </p:txBody>
      </p:sp>
      <p:sp>
        <p:nvSpPr>
          <p:cNvPr id="6" name="5 İçerik Yer Tutucusu"/>
          <p:cNvSpPr>
            <a:spLocks noGrp="1"/>
          </p:cNvSpPr>
          <p:nvPr>
            <p:ph idx="1"/>
          </p:nvPr>
        </p:nvSpPr>
        <p:spPr>
          <a:xfrm>
            <a:off x="285720" y="928670"/>
            <a:ext cx="8572560" cy="4357718"/>
          </a:xfrm>
        </p:spPr>
        <p:txBody>
          <a:bodyPr>
            <a:normAutofit/>
          </a:bodyPr>
          <a:lstStyle/>
          <a:p>
            <a:pPr>
              <a:buNone/>
            </a:pPr>
            <a:endParaRPr lang="tr-TR" sz="2800" b="1" dirty="0" smtClean="0"/>
          </a:p>
          <a:p>
            <a:pPr>
              <a:buFont typeface="Wingdings" pitchFamily="2" charset="2"/>
              <a:buChar char="v"/>
            </a:pPr>
            <a:r>
              <a:rPr lang="tr-TR" sz="2400" dirty="0" smtClean="0"/>
              <a:t> https://bilgify.com/farkli-ogrenme-stilleri-nelerdir/</a:t>
            </a:r>
          </a:p>
          <a:p>
            <a:pPr>
              <a:buFont typeface="Wingdings" pitchFamily="2" charset="2"/>
              <a:buChar char="v"/>
            </a:pPr>
            <a:r>
              <a:rPr lang="tr-TR" sz="2400" dirty="0" smtClean="0"/>
              <a:t> Yeşilyurt, E. (2019). Öğrenme stili modelleri: Teorik temelleri bağlamında kapsayıcı bir derleme çalışması. OPUS–Uluslararası Toplum Araştırmaları Dergisi, 14(20), 2169-2226. DOI: 10.26466/opus.603506</a:t>
            </a:r>
            <a:endParaRPr lang="tr-TR" sz="2400"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26</a:t>
            </a:fld>
            <a:endParaRPr lang="en-US">
              <a:solidFill>
                <a:srgbClr val="000000">
                  <a:tint val="75000"/>
                </a:srgbClr>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642910" y="2428868"/>
            <a:ext cx="8243887" cy="1314450"/>
          </a:xfrm>
        </p:spPr>
        <p:txBody>
          <a:bodyPr/>
          <a:lstStyle/>
          <a:p>
            <a:r>
              <a:rPr lang="tr-TR" b="1" dirty="0" smtClean="0">
                <a:solidFill>
                  <a:srgbClr val="002060"/>
                </a:solidFill>
              </a:rPr>
              <a:t>ÖĞRENME STİLLERİ </a:t>
            </a:r>
            <a:r>
              <a:rPr lang="tr-TR" dirty="0" smtClean="0"/>
              <a:t/>
            </a:r>
            <a:br>
              <a:rPr lang="tr-TR" dirty="0" smtClean="0"/>
            </a:br>
            <a:r>
              <a:rPr lang="tr-TR" sz="2400" dirty="0" smtClean="0"/>
              <a:t>ÖĞRETMEN SUNUMU</a:t>
            </a:r>
            <a:endParaRPr lang="tr-TR" dirty="0"/>
          </a:p>
        </p:txBody>
      </p:sp>
      <p:sp>
        <p:nvSpPr>
          <p:cNvPr id="5" name="4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3</a:t>
            </a:fld>
            <a:endParaRPr lang="en-US">
              <a:solidFill>
                <a:srgbClr val="000000">
                  <a:tint val="75000"/>
                </a:srgbClr>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b="1" dirty="0" smtClean="0">
                <a:solidFill>
                  <a:srgbClr val="002060"/>
                </a:solidFill>
              </a:rPr>
              <a:t>ÖĞRENME STİLLERİ</a:t>
            </a:r>
            <a:endParaRPr lang="tr-TR" b="1" dirty="0">
              <a:solidFill>
                <a:srgbClr val="002060"/>
              </a:solidFill>
            </a:endParaRPr>
          </a:p>
        </p:txBody>
      </p:sp>
      <p:sp>
        <p:nvSpPr>
          <p:cNvPr id="6" name="5 İçerik Yer Tutucusu"/>
          <p:cNvSpPr>
            <a:spLocks noGrp="1"/>
          </p:cNvSpPr>
          <p:nvPr>
            <p:ph idx="1"/>
          </p:nvPr>
        </p:nvSpPr>
        <p:spPr>
          <a:xfrm>
            <a:off x="857224" y="1828800"/>
            <a:ext cx="7786742" cy="3600464"/>
          </a:xfrm>
        </p:spPr>
        <p:txBody>
          <a:bodyPr>
            <a:normAutofit/>
          </a:bodyPr>
          <a:lstStyle/>
          <a:p>
            <a:pPr>
              <a:buNone/>
            </a:pPr>
            <a:r>
              <a:rPr lang="tr-TR" sz="2800" b="1" dirty="0" smtClean="0"/>
              <a:t>		Dünyayı nasıl anlıyorsunuz? Makaleleri okuyarak mı? Ses bantlarını veya belgeselleri dinleyerek mi?  Ya da belki de ilginizi çeken videoları izleyerek? Ya da belki birkaç stilin, birleşimiyle oluşan bir kombinasyondur! Öğrenme stilleri bilgiyi toplamamıza, düzenlememize, saklamamıza ve almamıza yardımcı olur.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4</a:t>
            </a:fld>
            <a:endParaRPr lang="en-US">
              <a:solidFill>
                <a:srgbClr val="000000">
                  <a:tint val="75000"/>
                </a:srgbClr>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71538" y="214290"/>
            <a:ext cx="7372350" cy="733444"/>
          </a:xfrm>
        </p:spPr>
        <p:txBody>
          <a:bodyPr/>
          <a:lstStyle/>
          <a:p>
            <a:r>
              <a:rPr lang="tr-TR" b="1" dirty="0" smtClean="0">
                <a:solidFill>
                  <a:srgbClr val="002060"/>
                </a:solidFill>
              </a:rPr>
              <a:t>ÖĞRENME STİLLERİ</a:t>
            </a:r>
            <a:endParaRPr lang="tr-TR" b="1" dirty="0">
              <a:solidFill>
                <a:srgbClr val="002060"/>
              </a:solidFill>
            </a:endParaRPr>
          </a:p>
        </p:txBody>
      </p:sp>
      <p:sp>
        <p:nvSpPr>
          <p:cNvPr id="6" name="5 İçerik Yer Tutucusu"/>
          <p:cNvSpPr>
            <a:spLocks noGrp="1"/>
          </p:cNvSpPr>
          <p:nvPr>
            <p:ph idx="1"/>
          </p:nvPr>
        </p:nvSpPr>
        <p:spPr>
          <a:xfrm>
            <a:off x="428596" y="1214422"/>
            <a:ext cx="8215370" cy="4214842"/>
          </a:xfrm>
        </p:spPr>
        <p:txBody>
          <a:bodyPr>
            <a:normAutofit/>
          </a:bodyPr>
          <a:lstStyle/>
          <a:p>
            <a:pPr>
              <a:buFont typeface="Wingdings" pitchFamily="2" charset="2"/>
              <a:buChar char="v"/>
            </a:pPr>
            <a:r>
              <a:rPr lang="tr-TR" sz="2800" b="1" dirty="0" smtClean="0"/>
              <a:t>VARK modeli olarak da bilinen “görsel, işitsel, okuma-yazma, </a:t>
            </a:r>
            <a:r>
              <a:rPr lang="tr-TR" sz="2800" b="1" dirty="0" err="1" smtClean="0"/>
              <a:t>kinestetik</a:t>
            </a:r>
            <a:r>
              <a:rPr lang="tr-TR" sz="2800" b="1" dirty="0" smtClean="0"/>
              <a:t> öğrenme stili modeli”, </a:t>
            </a:r>
            <a:r>
              <a:rPr lang="tr-TR" sz="2800" b="1" dirty="0" err="1" smtClean="0"/>
              <a:t>Neil</a:t>
            </a:r>
            <a:r>
              <a:rPr lang="tr-TR" sz="2800" b="1" dirty="0" smtClean="0"/>
              <a:t> </a:t>
            </a:r>
            <a:r>
              <a:rPr lang="tr-TR" sz="2800" b="1" dirty="0" err="1" smtClean="0"/>
              <a:t>Fleming</a:t>
            </a:r>
            <a:r>
              <a:rPr lang="tr-TR" sz="2800" b="1" dirty="0" smtClean="0"/>
              <a:t> (1987) tarafından </a:t>
            </a:r>
            <a:r>
              <a:rPr lang="tr-TR" sz="2800" b="1" dirty="0" smtClean="0"/>
              <a:t>geliştirilmiştir</a:t>
            </a:r>
            <a:r>
              <a:rPr lang="tr-TR" sz="2800" b="1" dirty="0" smtClean="0"/>
              <a:t>. Bu model </a:t>
            </a:r>
            <a:r>
              <a:rPr lang="tr-TR" sz="2800" b="1" dirty="0" err="1" smtClean="0"/>
              <a:t>Gardner’in</a:t>
            </a:r>
            <a:r>
              <a:rPr lang="tr-TR" sz="2800" b="1" dirty="0" smtClean="0"/>
              <a:t> çoklu zekâ kuramı ile benzer özelliklere sahiptir. VARK modelindeki tercihler, </a:t>
            </a:r>
            <a:r>
              <a:rPr lang="tr-TR" sz="2800" b="1" dirty="0" err="1" smtClean="0"/>
              <a:t>Gardner’da</a:t>
            </a:r>
            <a:r>
              <a:rPr lang="tr-TR" sz="2800" b="1" dirty="0" smtClean="0"/>
              <a:t> zekâ olarak belirtilmektedir. VARK başlı başına bir öğrenme stili olmayıp aynı zamanda bilginin algılanışı üzerine yoğunlaşır.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5</a:t>
            </a:fld>
            <a:endParaRPr lang="en-US">
              <a:solidFill>
                <a:srgbClr val="000000">
                  <a:tint val="75000"/>
                </a:srgbClr>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85728"/>
            <a:ext cx="7372350" cy="662006"/>
          </a:xfrm>
        </p:spPr>
        <p:txBody>
          <a:bodyPr/>
          <a:lstStyle/>
          <a:p>
            <a:r>
              <a:rPr lang="tr-TR" b="1" dirty="0" smtClean="0">
                <a:solidFill>
                  <a:srgbClr val="002060"/>
                </a:solidFill>
              </a:rPr>
              <a:t>ÖĞRENME STİLLERİ</a:t>
            </a:r>
            <a:endParaRPr lang="tr-TR" b="1" dirty="0">
              <a:solidFill>
                <a:srgbClr val="002060"/>
              </a:solidFill>
            </a:endParaRPr>
          </a:p>
        </p:txBody>
      </p:sp>
      <p:sp>
        <p:nvSpPr>
          <p:cNvPr id="6" name="5 İçerik Yer Tutucusu"/>
          <p:cNvSpPr>
            <a:spLocks noGrp="1"/>
          </p:cNvSpPr>
          <p:nvPr>
            <p:ph idx="1"/>
          </p:nvPr>
        </p:nvSpPr>
        <p:spPr>
          <a:xfrm>
            <a:off x="500034" y="1214422"/>
            <a:ext cx="8143932" cy="4214842"/>
          </a:xfrm>
        </p:spPr>
        <p:txBody>
          <a:bodyPr>
            <a:normAutofit lnSpcReduction="10000"/>
          </a:bodyPr>
          <a:lstStyle/>
          <a:p>
            <a:pPr>
              <a:buNone/>
            </a:pPr>
            <a:r>
              <a:rPr lang="tr-TR" sz="2800" dirty="0" smtClean="0"/>
              <a:t>	 </a:t>
            </a:r>
            <a:r>
              <a:rPr lang="tr-TR" sz="2800" b="1" dirty="0" smtClean="0"/>
              <a:t>Öğrenme stilleri </a:t>
            </a:r>
            <a:r>
              <a:rPr lang="tr-TR" sz="2800" b="1" dirty="0" err="1" smtClean="0"/>
              <a:t>alanyazını</a:t>
            </a:r>
            <a:r>
              <a:rPr lang="tr-TR" sz="2800" b="1" dirty="0" smtClean="0"/>
              <a:t> incelendiğinde </a:t>
            </a:r>
            <a:r>
              <a:rPr lang="tr-TR" sz="2800" b="1" dirty="0" err="1" smtClean="0"/>
              <a:t>Fleming’in</a:t>
            </a:r>
            <a:r>
              <a:rPr lang="tr-TR" sz="2800" b="1" dirty="0" smtClean="0"/>
              <a:t> yazılı eserleri “farklıyım, aptal değil!” özeti ile kendini göstermektedir. İngilizce olarak kısaltılan </a:t>
            </a:r>
            <a:r>
              <a:rPr lang="tr-TR" sz="2800" b="1" dirty="0" err="1" smtClean="0"/>
              <a:t>VARK’ın</a:t>
            </a:r>
            <a:r>
              <a:rPr lang="tr-TR" sz="2800" b="1" dirty="0" smtClean="0"/>
              <a:t> açılımı aşağıdaki gibidir. </a:t>
            </a:r>
          </a:p>
          <a:p>
            <a:pPr>
              <a:buFont typeface="Wingdings" pitchFamily="2" charset="2"/>
              <a:buChar char="v"/>
            </a:pPr>
            <a:r>
              <a:rPr lang="tr-TR" sz="2800" b="1" dirty="0" err="1" smtClean="0"/>
              <a:t>Visual</a:t>
            </a:r>
            <a:r>
              <a:rPr lang="tr-TR" sz="2800" b="1" dirty="0" smtClean="0"/>
              <a:t> (görsel)</a:t>
            </a:r>
          </a:p>
          <a:p>
            <a:pPr>
              <a:buFont typeface="Wingdings" pitchFamily="2" charset="2"/>
              <a:buChar char="v"/>
            </a:pPr>
            <a:r>
              <a:rPr lang="tr-TR" sz="2800" b="1" dirty="0" err="1" smtClean="0"/>
              <a:t>Aural</a:t>
            </a:r>
            <a:r>
              <a:rPr lang="tr-TR" sz="2800" b="1" dirty="0" smtClean="0"/>
              <a:t> (işitsel)</a:t>
            </a:r>
          </a:p>
          <a:p>
            <a:pPr>
              <a:buFont typeface="Wingdings" pitchFamily="2" charset="2"/>
              <a:buChar char="v"/>
            </a:pPr>
            <a:r>
              <a:rPr lang="tr-TR" sz="2800" b="1" dirty="0" err="1" smtClean="0"/>
              <a:t>Read</a:t>
            </a:r>
            <a:r>
              <a:rPr lang="tr-TR" sz="2800" b="1" dirty="0" smtClean="0"/>
              <a:t> -</a:t>
            </a:r>
            <a:r>
              <a:rPr lang="tr-TR" sz="2800" b="1" dirty="0" err="1" smtClean="0"/>
              <a:t>write</a:t>
            </a:r>
            <a:r>
              <a:rPr lang="tr-TR" sz="2800" b="1" dirty="0" smtClean="0"/>
              <a:t> (okuma-yazma)</a:t>
            </a:r>
          </a:p>
          <a:p>
            <a:pPr>
              <a:buFont typeface="Wingdings" pitchFamily="2" charset="2"/>
              <a:buChar char="v"/>
            </a:pPr>
            <a:r>
              <a:rPr lang="tr-TR" sz="2800" b="1" dirty="0" err="1" smtClean="0"/>
              <a:t>Kinesthetic</a:t>
            </a:r>
            <a:r>
              <a:rPr lang="tr-TR" sz="2800" b="1" dirty="0" smtClean="0"/>
              <a:t> (dokunsal/</a:t>
            </a:r>
            <a:r>
              <a:rPr lang="tr-TR" sz="2800" b="1" dirty="0" err="1" smtClean="0"/>
              <a:t>devinsel</a:t>
            </a:r>
            <a:r>
              <a:rPr lang="tr-TR" sz="2800" b="1" dirty="0" smtClean="0"/>
              <a:t>)</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6</a:t>
            </a:fld>
            <a:endParaRPr lang="en-US">
              <a:solidFill>
                <a:srgbClr val="000000">
                  <a:tint val="75000"/>
                </a:srgbClr>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733444"/>
          </a:xfrm>
        </p:spPr>
        <p:txBody>
          <a:bodyPr/>
          <a:lstStyle/>
          <a:p>
            <a:r>
              <a:rPr lang="tr-TR" b="1" dirty="0" smtClean="0">
                <a:solidFill>
                  <a:srgbClr val="002060"/>
                </a:solidFill>
              </a:rPr>
              <a:t>GÖRSEL ÖĞRENME STİLİ</a:t>
            </a:r>
            <a:endParaRPr lang="tr-TR" b="1" dirty="0">
              <a:solidFill>
                <a:srgbClr val="002060"/>
              </a:solidFill>
            </a:endParaRPr>
          </a:p>
        </p:txBody>
      </p:sp>
      <p:sp>
        <p:nvSpPr>
          <p:cNvPr id="6" name="5 İçerik Yer Tutucusu"/>
          <p:cNvSpPr>
            <a:spLocks noGrp="1"/>
          </p:cNvSpPr>
          <p:nvPr>
            <p:ph idx="1"/>
          </p:nvPr>
        </p:nvSpPr>
        <p:spPr>
          <a:xfrm>
            <a:off x="642910" y="1071546"/>
            <a:ext cx="8286808" cy="4357718"/>
          </a:xfrm>
        </p:spPr>
        <p:txBody>
          <a:bodyPr>
            <a:normAutofit/>
          </a:bodyPr>
          <a:lstStyle/>
          <a:p>
            <a:pPr>
              <a:buFont typeface="Wingdings" pitchFamily="2" charset="2"/>
              <a:buChar char="v"/>
            </a:pPr>
            <a:r>
              <a:rPr lang="tr-TR" sz="2800" dirty="0" smtClean="0"/>
              <a:t> </a:t>
            </a:r>
            <a:r>
              <a:rPr lang="tr-TR" sz="2800" b="1" dirty="0" smtClean="0"/>
              <a:t>Mekansal öğrenme olarak da bilinen görsel öğrenme, görsel uyaranlarla öğrenmeyi ifade eder. Duyusal algıları en güçlü olan öğrenme </a:t>
            </a:r>
            <a:r>
              <a:rPr lang="tr-TR" sz="2800" b="1" dirty="0" smtClean="0"/>
              <a:t>biçimidir</a:t>
            </a:r>
            <a:r>
              <a:rPr lang="tr-TR" sz="2800" b="1" dirty="0" smtClean="0"/>
              <a:t>. Görsel öğreniciler bir şey öğrenirken sık sık grafik, diyagram, karalama, harita ve renkler gibi görsel pekiştiricilere başvururlar. Sosyal Bilimler Araştırma Ağı’nın verilerine göre nüfusun %65’i görsel öğreniciden oluşması en yaygın öğrenme tarzının bu olduğunu göstermektedir.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7</a:t>
            </a:fld>
            <a:endParaRPr lang="en-US">
              <a:solidFill>
                <a:srgbClr val="000000">
                  <a:tint val="75000"/>
                </a:srgbClr>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71538" y="214290"/>
            <a:ext cx="7372350" cy="796946"/>
          </a:xfrm>
        </p:spPr>
        <p:txBody>
          <a:bodyPr/>
          <a:lstStyle/>
          <a:p>
            <a:r>
              <a:rPr lang="tr-TR" b="1" dirty="0" smtClean="0">
                <a:solidFill>
                  <a:srgbClr val="002060"/>
                </a:solidFill>
              </a:rPr>
              <a:t>GÖRSEL ÖĞRENME STİLİ</a:t>
            </a:r>
            <a:endParaRPr lang="tr-TR" b="1" dirty="0">
              <a:solidFill>
                <a:srgbClr val="002060"/>
              </a:solidFill>
            </a:endParaRPr>
          </a:p>
        </p:txBody>
      </p:sp>
      <p:sp>
        <p:nvSpPr>
          <p:cNvPr id="6" name="5 İçerik Yer Tutucusu"/>
          <p:cNvSpPr>
            <a:spLocks noGrp="1"/>
          </p:cNvSpPr>
          <p:nvPr>
            <p:ph idx="1"/>
          </p:nvPr>
        </p:nvSpPr>
        <p:spPr>
          <a:xfrm>
            <a:off x="357158" y="1214422"/>
            <a:ext cx="8572560" cy="4214842"/>
          </a:xfrm>
        </p:spPr>
        <p:txBody>
          <a:bodyPr>
            <a:normAutofit fontScale="70000" lnSpcReduction="20000"/>
          </a:bodyPr>
          <a:lstStyle/>
          <a:p>
            <a:pPr>
              <a:buNone/>
            </a:pPr>
            <a:r>
              <a:rPr lang="tr-TR" sz="2800" dirty="0" smtClean="0"/>
              <a:t>	 </a:t>
            </a:r>
            <a:r>
              <a:rPr lang="tr-TR" sz="2800" b="1" dirty="0" smtClean="0"/>
              <a:t>Görsel öğrenenin karakteristik özellikleri şu şekilde ifade edilebilir:</a:t>
            </a:r>
          </a:p>
          <a:p>
            <a:pPr>
              <a:buFont typeface="Wingdings" pitchFamily="2" charset="2"/>
              <a:buChar char="v"/>
            </a:pPr>
            <a:r>
              <a:rPr lang="tr-TR" sz="2800" b="1" dirty="0" smtClean="0"/>
              <a:t>Okuyucu ve gözlemcidir, genellikle ayrıntılı not tutar.</a:t>
            </a:r>
          </a:p>
          <a:p>
            <a:pPr>
              <a:buFont typeface="Wingdings" pitchFamily="2" charset="2"/>
              <a:buChar char="v"/>
            </a:pPr>
            <a:r>
              <a:rPr lang="tr-TR" sz="2800" b="1" dirty="0" smtClean="0"/>
              <a:t>Sürekli konuşulmasından ve anlatılmasından hoşlanmaz.</a:t>
            </a:r>
          </a:p>
          <a:p>
            <a:pPr>
              <a:buFont typeface="Wingdings" pitchFamily="2" charset="2"/>
              <a:buChar char="v"/>
            </a:pPr>
            <a:r>
              <a:rPr lang="tr-TR" sz="2800" b="1" dirty="0" smtClean="0"/>
              <a:t>Her şeyi görmek ister ve gözden geçirir, görsel uyarıcılardan hoşlanır.</a:t>
            </a:r>
          </a:p>
          <a:p>
            <a:pPr>
              <a:buFont typeface="Wingdings" pitchFamily="2" charset="2"/>
              <a:buChar char="v"/>
            </a:pPr>
            <a:r>
              <a:rPr lang="tr-TR" sz="2800" b="1" dirty="0" smtClean="0"/>
              <a:t>Tam öğrenmek için öğretmenin jest ve </a:t>
            </a:r>
            <a:r>
              <a:rPr lang="tr-TR" sz="2800" b="1" dirty="0" smtClean="0"/>
              <a:t>mimiklerini </a:t>
            </a:r>
            <a:r>
              <a:rPr lang="tr-TR" sz="2800" b="1" dirty="0" smtClean="0"/>
              <a:t>görme ihtiyacı duyar.</a:t>
            </a:r>
          </a:p>
          <a:p>
            <a:pPr>
              <a:buFont typeface="Wingdings" pitchFamily="2" charset="2"/>
              <a:buChar char="v"/>
            </a:pPr>
            <a:r>
              <a:rPr lang="tr-TR" sz="2800" b="1" dirty="0" smtClean="0"/>
              <a:t>Bir kelime, bir koku veya bir ses bir şeyi hatırlamasına ve zihinsel olarak uyarılmasına yardımcı olur.</a:t>
            </a:r>
          </a:p>
          <a:p>
            <a:pPr>
              <a:buFont typeface="Wingdings" pitchFamily="2" charset="2"/>
              <a:buChar char="v"/>
            </a:pPr>
            <a:r>
              <a:rPr lang="tr-TR" sz="2800" b="1" dirty="0" smtClean="0"/>
              <a:t>En iyi görsel sunumlar yoluyla öğrenir, haritalar, resimler, diyagramlar ve renkler öğrenmesinde kolaylık sağlar.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8</a:t>
            </a:fld>
            <a:endParaRPr lang="en-US">
              <a:solidFill>
                <a:srgbClr val="000000">
                  <a:tint val="75000"/>
                </a:srgbClr>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000100" y="214290"/>
            <a:ext cx="7372350" cy="654070"/>
          </a:xfrm>
        </p:spPr>
        <p:txBody>
          <a:bodyPr/>
          <a:lstStyle/>
          <a:p>
            <a:r>
              <a:rPr lang="tr-TR" b="1" dirty="0" smtClean="0">
                <a:solidFill>
                  <a:srgbClr val="002060"/>
                </a:solidFill>
              </a:rPr>
              <a:t>GÖRSEL ÖĞRENME STİLİ</a:t>
            </a:r>
            <a:endParaRPr lang="tr-TR" b="1" dirty="0">
              <a:solidFill>
                <a:srgbClr val="002060"/>
              </a:solidFill>
            </a:endParaRPr>
          </a:p>
        </p:txBody>
      </p:sp>
      <p:sp>
        <p:nvSpPr>
          <p:cNvPr id="6" name="5 İçerik Yer Tutucusu"/>
          <p:cNvSpPr>
            <a:spLocks noGrp="1"/>
          </p:cNvSpPr>
          <p:nvPr>
            <p:ph idx="1"/>
          </p:nvPr>
        </p:nvSpPr>
        <p:spPr>
          <a:xfrm>
            <a:off x="357158" y="928670"/>
            <a:ext cx="8572560" cy="4357718"/>
          </a:xfrm>
        </p:spPr>
        <p:txBody>
          <a:bodyPr>
            <a:normAutofit fontScale="77500" lnSpcReduction="20000"/>
          </a:bodyPr>
          <a:lstStyle/>
          <a:p>
            <a:pPr>
              <a:buNone/>
            </a:pPr>
            <a:r>
              <a:rPr lang="tr-TR" sz="2800" dirty="0" smtClean="0"/>
              <a:t>	 </a:t>
            </a:r>
            <a:r>
              <a:rPr lang="tr-TR" sz="2800" b="1" dirty="0" smtClean="0"/>
              <a:t>Görsel öğrenenin çalışma sekli şu şekilde ifade edilebilir: </a:t>
            </a:r>
          </a:p>
          <a:p>
            <a:pPr>
              <a:buFont typeface="Wingdings" pitchFamily="2" charset="2"/>
              <a:buChar char="v"/>
            </a:pPr>
            <a:r>
              <a:rPr lang="tr-TR" sz="2800" b="1" dirty="0" smtClean="0"/>
              <a:t>Öğretmenlerinin vücut dilini ve yüz ifadelerini görerek onlarla konuştuklarında olaylara öğretmenlerinin bakış açısından bakabilirler. </a:t>
            </a:r>
          </a:p>
          <a:p>
            <a:pPr>
              <a:buFont typeface="Wingdings" pitchFamily="2" charset="2"/>
              <a:buChar char="v"/>
            </a:pPr>
            <a:r>
              <a:rPr lang="tr-TR" sz="2800" b="1" dirty="0" smtClean="0"/>
              <a:t>Metindeki önemli noktaları vurgulamak için renkli kalemlerle altını çizerler. </a:t>
            </a:r>
          </a:p>
          <a:p>
            <a:pPr>
              <a:buFont typeface="Wingdings" pitchFamily="2" charset="2"/>
              <a:buChar char="v"/>
            </a:pPr>
            <a:r>
              <a:rPr lang="tr-TR" sz="2800" b="1" dirty="0" smtClean="0"/>
              <a:t>Düşüncelerle ilgili zihinlerinde betimleme yaparlar ve kavram haritaları kullanırlar. Bilgisayar, video vb. gibi kitle iletişim araçlarını kullanırlar. </a:t>
            </a:r>
          </a:p>
          <a:p>
            <a:pPr>
              <a:buFont typeface="Wingdings" pitchFamily="2" charset="2"/>
              <a:buChar char="v"/>
            </a:pPr>
            <a:r>
              <a:rPr lang="tr-TR" sz="2800" b="1" dirty="0" smtClean="0"/>
              <a:t>Derse aktif olarak katılırlar. Çünkü bu onların derse olan ilgisini ve dikkatini canlı tutar. Bir konuyu ya da konudaki kavramı öğrenmek için onu tekrar tekrar yazar. İyi fikirleri hatırlamak için not alırlar.</a:t>
            </a:r>
            <a:endParaRPr lang="tr-TR" sz="2800" b="1" dirty="0"/>
          </a:p>
        </p:txBody>
      </p:sp>
      <p:sp>
        <p:nvSpPr>
          <p:cNvPr id="4" name="3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9</a:t>
            </a:fld>
            <a:endParaRPr lang="en-US">
              <a:solidFill>
                <a:srgbClr val="000000">
                  <a:tint val="75000"/>
                </a:srgbClr>
              </a:solidFill>
            </a:endParaRPr>
          </a:p>
        </p:txBody>
      </p:sp>
    </p:spTree>
  </p:cSld>
  <p:clrMapOvr>
    <a:masterClrMapping/>
  </p:clrMapOvr>
  <p:transition spd="med">
    <p:fade/>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docProps/app.xml><?xml version="1.0" encoding="utf-8"?>
<Properties xmlns="http://schemas.openxmlformats.org/officeDocument/2006/extended-properties" xmlns:vt="http://schemas.openxmlformats.org/officeDocument/2006/docPropsVTypes">
  <TotalTime>163</TotalTime>
  <Words>519</Words>
  <Application>Microsoft Office PowerPoint</Application>
  <PresentationFormat>Ekran Gösterisi (4:3)</PresentationFormat>
  <Paragraphs>117</Paragraphs>
  <Slides>26</Slides>
  <Notes>0</Notes>
  <HiddenSlides>0</HiddenSlides>
  <MMClips>0</MMClips>
  <ScaleCrop>false</ScaleCrop>
  <HeadingPairs>
    <vt:vector size="4" baseType="variant">
      <vt:variant>
        <vt:lpstr>Tema</vt:lpstr>
      </vt:variant>
      <vt:variant>
        <vt:i4>2</vt:i4>
      </vt:variant>
      <vt:variant>
        <vt:lpstr>Slayt Başlıkları</vt:lpstr>
      </vt:variant>
      <vt:variant>
        <vt:i4>26</vt:i4>
      </vt:variant>
    </vt:vector>
  </HeadingPairs>
  <TitlesOfParts>
    <vt:vector size="28" baseType="lpstr">
      <vt:lpstr>Ofis Teması</vt:lpstr>
      <vt:lpstr>Tema4</vt:lpstr>
      <vt:lpstr>PowerPoint Sunusu</vt:lpstr>
      <vt:lpstr>2021/2022 EĞİTİM ÖĞRETİM YILI REHBERLİK VE PSİKOLOJİK DANIŞMA HİZMETLERİ İÇERİK HAZIRLAMA KOMİSYONU</vt:lpstr>
      <vt:lpstr>ÖĞRENME STİLLERİ  ÖĞRETMEN SUNUMU</vt:lpstr>
      <vt:lpstr>ÖĞRENME STİLLERİ</vt:lpstr>
      <vt:lpstr>ÖĞRENME STİLLERİ</vt:lpstr>
      <vt:lpstr>ÖĞRENME STİLLERİ</vt:lpstr>
      <vt:lpstr>GÖRSEL ÖĞRENME STİLİ</vt:lpstr>
      <vt:lpstr>GÖRSEL ÖĞRENME STİLİ</vt:lpstr>
      <vt:lpstr>GÖRSEL ÖĞRENME STİLİ</vt:lpstr>
      <vt:lpstr>GÖRSEL ÖĞRENME STİLİ</vt:lpstr>
      <vt:lpstr>İŞİTSEL ÖĞRENME STİLİ</vt:lpstr>
      <vt:lpstr>İŞİTSEL ÖĞRENME STİLİ</vt:lpstr>
      <vt:lpstr>İŞİTSEL ÖĞRENME STİLİ</vt:lpstr>
      <vt:lpstr>İŞİTSEL ÖĞRENME STİLİ</vt:lpstr>
      <vt:lpstr>DOKUNSAL ÖĞRENME STİLİ</vt:lpstr>
      <vt:lpstr>DOKUNSAL ÖĞRENME STİLİ</vt:lpstr>
      <vt:lpstr>DOKUNSAL ÖĞRENME STİLİ</vt:lpstr>
      <vt:lpstr>SÖZEL ÖĞRENME STİLİ</vt:lpstr>
      <vt:lpstr>SÖZEL ÖĞRENME STİLİ</vt:lpstr>
      <vt:lpstr>ÖĞRENME STİLLERİ</vt:lpstr>
      <vt:lpstr>ÖĞRENME STİLLERİ</vt:lpstr>
      <vt:lpstr>ÖĞRENME STİLLERİ</vt:lpstr>
      <vt:lpstr>ÖĞRENME STİLLERİ</vt:lpstr>
      <vt:lpstr>PowerPoint Sunusu</vt:lpstr>
      <vt:lpstr>PowerPoint Sunusu</vt:lpstr>
      <vt:lpstr>KAYNAKÇA</vt:lpstr>
    </vt:vector>
  </TitlesOfParts>
  <Company>Silentall.com | ronaldinho424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51</cp:revision>
  <dcterms:created xsi:type="dcterms:W3CDTF">2021-09-22T09:05:00Z</dcterms:created>
  <dcterms:modified xsi:type="dcterms:W3CDTF">2021-10-05T12:01:17Z</dcterms:modified>
</cp:coreProperties>
</file>