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85" r:id="rId3"/>
    <p:sldId id="28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2" r:id="rId29"/>
    <p:sldId id="283" r:id="rId30"/>
    <p:sldId id="286"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Başlık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400800" y="6355080"/>
            <a:ext cx="2286000" cy="365760"/>
          </a:xfrm>
        </p:spPr>
        <p:txBody>
          <a:bodyPr/>
          <a:lstStyle>
            <a:lvl1pPr>
              <a:defRPr sz="1400"/>
            </a:lvl1pPr>
          </a:lstStyle>
          <a:p>
            <a:fld id="{5E2BF86F-FC6C-4E6C-B6B9-E9C97EA2B0AA}" type="datetimeFigureOut">
              <a:rPr lang="tr-TR" smtClean="0"/>
              <a:t>4.10.2021</a:t>
            </a:fld>
            <a:endParaRPr lang="tr-TR"/>
          </a:p>
        </p:txBody>
      </p:sp>
      <p:sp>
        <p:nvSpPr>
          <p:cNvPr id="17" name="Altbilgi Yer Tutucusu 16"/>
          <p:cNvSpPr>
            <a:spLocks noGrp="1"/>
          </p:cNvSpPr>
          <p:nvPr>
            <p:ph type="ftr" sz="quarter" idx="11"/>
          </p:nvPr>
        </p:nvSpPr>
        <p:spPr>
          <a:xfrm>
            <a:off x="2898648" y="6355080"/>
            <a:ext cx="3474720" cy="365760"/>
          </a:xfrm>
        </p:spPr>
        <p:txBody>
          <a:bodyPr/>
          <a:lstStyle/>
          <a:p>
            <a:endParaRPr lang="tr-TR"/>
          </a:p>
        </p:txBody>
      </p:sp>
      <p:sp>
        <p:nvSpPr>
          <p:cNvPr id="29" name="Slayt Numarası Yer Tutucusu 28"/>
          <p:cNvSpPr>
            <a:spLocks noGrp="1"/>
          </p:cNvSpPr>
          <p:nvPr>
            <p:ph type="sldNum" sz="quarter" idx="12"/>
          </p:nvPr>
        </p:nvSpPr>
        <p:spPr>
          <a:xfrm>
            <a:off x="1216152" y="6355080"/>
            <a:ext cx="1219200" cy="365760"/>
          </a:xfrm>
        </p:spPr>
        <p:txBody>
          <a:bodyPr/>
          <a:lstStyle/>
          <a:p>
            <a:fld id="{242EC6F9-85D4-4A9A-9C94-5AB6FD53962E}" type="slidenum">
              <a:rPr lang="tr-TR" smtClean="0"/>
              <a:t>‹#›</a:t>
            </a:fld>
            <a:endParaRPr lang="tr-TR"/>
          </a:p>
        </p:txBody>
      </p:sp>
      <p:sp>
        <p:nvSpPr>
          <p:cNvPr id="21" name="Dikdörtgen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Dikdörtgen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Dikdörtgen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5E2BF86F-FC6C-4E6C-B6B9-E9C97EA2B0AA}" type="datetimeFigureOut">
              <a:rPr lang="tr-TR" smtClean="0"/>
              <a:t>4.10.2021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EC6F9-85D4-4A9A-9C94-5AB6FD53962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5E2BF86F-FC6C-4E6C-B6B9-E9C97EA2B0AA}" type="datetimeFigureOut">
              <a:rPr lang="tr-TR" smtClean="0"/>
              <a:t>4.10.2021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EC6F9-85D4-4A9A-9C94-5AB6FD53962E}" type="slidenum">
              <a:rPr lang="tr-TR" smtClean="0"/>
              <a:t>‹#›</a:t>
            </a:fld>
            <a:endParaRPr lang="tr-TR"/>
          </a:p>
        </p:txBody>
      </p:sp>
      <p:sp>
        <p:nvSpPr>
          <p:cNvPr id="7" name="Düz Bağlayıcı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kizkenar Üçgen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üz Bağlayıcı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5E2BF86F-FC6C-4E6C-B6B9-E9C97EA2B0AA}" type="datetimeFigureOut">
              <a:rPr lang="tr-TR" smtClean="0"/>
              <a:t>4.10.2021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EC6F9-85D4-4A9A-9C94-5AB6FD53962E}" type="slidenum">
              <a:rPr lang="tr-TR" smtClean="0"/>
              <a:t>‹#›</a:t>
            </a:fld>
            <a:endParaRPr lang="tr-TR"/>
          </a:p>
        </p:txBody>
      </p:sp>
      <p:sp>
        <p:nvSpPr>
          <p:cNvPr id="8" name="İçerik Yer Tutucusu 7"/>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6400800" y="6355080"/>
            <a:ext cx="2286000" cy="365760"/>
          </a:xfrm>
        </p:spPr>
        <p:txBody>
          <a:bodyPr/>
          <a:lstStyle/>
          <a:p>
            <a:fld id="{5E2BF86F-FC6C-4E6C-B6B9-E9C97EA2B0AA}" type="datetimeFigureOut">
              <a:rPr lang="tr-TR" smtClean="0"/>
              <a:t>4.10.2021</a:t>
            </a:fld>
            <a:endParaRPr lang="tr-TR"/>
          </a:p>
        </p:txBody>
      </p:sp>
      <p:sp>
        <p:nvSpPr>
          <p:cNvPr id="5" name="Altbilgi Yer Tutucusu 4"/>
          <p:cNvSpPr>
            <a:spLocks noGrp="1"/>
          </p:cNvSpPr>
          <p:nvPr>
            <p:ph type="ftr" sz="quarter" idx="11"/>
          </p:nvPr>
        </p:nvSpPr>
        <p:spPr>
          <a:xfrm>
            <a:off x="2898648" y="6355080"/>
            <a:ext cx="3474720" cy="365760"/>
          </a:xfrm>
        </p:spPr>
        <p:txBody>
          <a:bodyPr/>
          <a:lstStyle/>
          <a:p>
            <a:endParaRPr lang="tr-TR"/>
          </a:p>
        </p:txBody>
      </p:sp>
      <p:sp>
        <p:nvSpPr>
          <p:cNvPr id="6" name="Slayt Numarası Yer Tutucusu 5"/>
          <p:cNvSpPr>
            <a:spLocks noGrp="1"/>
          </p:cNvSpPr>
          <p:nvPr>
            <p:ph type="sldNum" sz="quarter" idx="12"/>
          </p:nvPr>
        </p:nvSpPr>
        <p:spPr>
          <a:xfrm>
            <a:off x="1069848" y="6355080"/>
            <a:ext cx="1520952" cy="365760"/>
          </a:xfrm>
        </p:spPr>
        <p:txBody>
          <a:bodyPr/>
          <a:lstStyle/>
          <a:p>
            <a:fld id="{242EC6F9-85D4-4A9A-9C94-5AB6FD53962E}" type="slidenum">
              <a:rPr lang="tr-TR" smtClean="0"/>
              <a:t>‹#›</a:t>
            </a:fld>
            <a:endParaRPr lang="tr-TR"/>
          </a:p>
        </p:txBody>
      </p:sp>
      <p:sp>
        <p:nvSpPr>
          <p:cNvPr id="7" name="Dikdörtgen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5E2BF86F-FC6C-4E6C-B6B9-E9C97EA2B0AA}" type="datetimeFigureOut">
              <a:rPr lang="tr-TR" smtClean="0"/>
              <a:t>4.10.2021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2EC6F9-85D4-4A9A-9C94-5AB6FD53962E}" type="slidenum">
              <a:rPr lang="tr-TR" smtClean="0"/>
              <a:t>‹#›</a:t>
            </a:fld>
            <a:endParaRPr lang="tr-TR"/>
          </a:p>
        </p:txBody>
      </p:sp>
      <p:sp>
        <p:nvSpPr>
          <p:cNvPr id="9" name="İçerik Yer Tutucusu 8"/>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5E2BF86F-FC6C-4E6C-B6B9-E9C97EA2B0AA}" type="datetimeFigureOut">
              <a:rPr lang="tr-TR" smtClean="0"/>
              <a:t>4.10.2021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42EC6F9-85D4-4A9A-9C94-5AB6FD53962E}" type="slidenum">
              <a:rPr lang="tr-TR" smtClean="0"/>
              <a:t>‹#›</a:t>
            </a:fld>
            <a:endParaRPr lang="tr-TR"/>
          </a:p>
        </p:txBody>
      </p:sp>
      <p:sp>
        <p:nvSpPr>
          <p:cNvPr id="11" name="İçerik Yer Tutucusu 10"/>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5E2BF86F-FC6C-4E6C-B6B9-E9C97EA2B0AA}" type="datetimeFigureOut">
              <a:rPr lang="tr-TR" smtClean="0"/>
              <a:t>4.10.2021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42EC6F9-85D4-4A9A-9C94-5AB6FD53962E}" type="slidenum">
              <a:rPr lang="tr-TR" smtClean="0"/>
              <a:t>‹#›</a:t>
            </a:fld>
            <a:endParaRPr lang="tr-TR"/>
          </a:p>
        </p:txBody>
      </p:sp>
      <p:sp>
        <p:nvSpPr>
          <p:cNvPr id="6" name="İkizkenar Üçgen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E2BF86F-FC6C-4E6C-B6B9-E9C97EA2B0AA}" type="datetimeFigureOut">
              <a:rPr lang="tr-TR" smtClean="0"/>
              <a:t>4.10.2021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42EC6F9-85D4-4A9A-9C94-5AB6FD53962E}" type="slidenum">
              <a:rPr lang="tr-TR" smtClean="0"/>
              <a:t>‹#›</a:t>
            </a:fld>
            <a:endParaRPr lang="tr-TR"/>
          </a:p>
        </p:txBody>
      </p:sp>
      <p:sp>
        <p:nvSpPr>
          <p:cNvPr id="5" name="Düz Bağlayıcı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kizkenar Üçgen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5E2BF86F-FC6C-4E6C-B6B9-E9C97EA2B0AA}" type="datetimeFigureOut">
              <a:rPr lang="tr-TR" smtClean="0"/>
              <a:t>4.10.2021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2EC6F9-85D4-4A9A-9C94-5AB6FD53962E}" type="slidenum">
              <a:rPr lang="tr-TR" smtClean="0"/>
              <a:t>‹#›</a:t>
            </a:fld>
            <a:endParaRPr lang="tr-TR"/>
          </a:p>
        </p:txBody>
      </p:sp>
      <p:sp>
        <p:nvSpPr>
          <p:cNvPr id="8" name="Düz Bağlayıcı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Düz Bağlayıcı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kizkenar Üçgen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İçerik Yer Tutucusu 11"/>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5E2BF86F-FC6C-4E6C-B6B9-E9C97EA2B0AA}" type="datetimeFigureOut">
              <a:rPr lang="tr-TR" smtClean="0"/>
              <a:t>4.10.2021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2EC6F9-85D4-4A9A-9C94-5AB6FD53962E}" type="slidenum">
              <a:rPr lang="tr-TR" smtClean="0"/>
              <a:t>‹#›</a:t>
            </a:fld>
            <a:endParaRPr lang="tr-TR"/>
          </a:p>
        </p:txBody>
      </p:sp>
      <p:sp>
        <p:nvSpPr>
          <p:cNvPr id="8" name="Düz Bağlayıcı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kizkenar Üçgen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E2BF86F-FC6C-4E6C-B6B9-E9C97EA2B0AA}" type="datetimeFigureOut">
              <a:rPr lang="tr-TR" smtClean="0"/>
              <a:t>4.10.2021</a:t>
            </a:fld>
            <a:endParaRPr lang="tr-TR"/>
          </a:p>
        </p:txBody>
      </p:sp>
      <p:sp>
        <p:nvSpPr>
          <p:cNvPr id="3" name="Altbilgi Yer Tutucusu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42EC6F9-85D4-4A9A-9C94-5AB6FD53962E}" type="slidenum">
              <a:rPr lang="tr-TR" smtClean="0"/>
              <a:t>‹#›</a:t>
            </a:fld>
            <a:endParaRPr lang="tr-TR"/>
          </a:p>
        </p:txBody>
      </p:sp>
      <p:sp>
        <p:nvSpPr>
          <p:cNvPr id="28" name="Düz Bağlayıcı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Düz Bağlayıcı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kizkenar Üçgen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916832"/>
            <a:ext cx="6565726" cy="265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7087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457200" y="1600200"/>
            <a:ext cx="8219256" cy="4800600"/>
          </a:xfrm>
        </p:spPr>
        <p:txBody>
          <a:bodyPr>
            <a:normAutofit/>
          </a:bodyPr>
          <a:lstStyle/>
          <a:p>
            <a:pPr algn="ctr"/>
            <a:r>
              <a:rPr lang="tr-TR" sz="3200" b="1" dirty="0" smtClean="0"/>
              <a:t>Çocuklarınızla </a:t>
            </a:r>
            <a:r>
              <a:rPr lang="tr-TR" sz="3200" b="1" dirty="0"/>
              <a:t>Sohbet Etme Fırsatı </a:t>
            </a:r>
            <a:r>
              <a:rPr lang="tr-TR" sz="3200" b="1" dirty="0" smtClean="0"/>
              <a:t>Oluşturun</a:t>
            </a:r>
          </a:p>
          <a:p>
            <a:pPr marL="114300" indent="0">
              <a:buNone/>
            </a:pPr>
            <a:r>
              <a:rPr lang="tr-TR" sz="3200" dirty="0" smtClean="0"/>
              <a:t>Çocuklarınızın </a:t>
            </a:r>
            <a:r>
              <a:rPr lang="tr-TR" sz="3200" dirty="0"/>
              <a:t>akademik kaygıyı çok fazla yaşadıkları zorlu süreçlerde aileleri tarafından anlaşılmaya, onlardan destek görmeye ve rahatlamaya ihtiyaçları vardır. Sohbetin amacı çocuğun anlaşıldığını, değerli görüldüğünü hissetmesi ve rahatlamasıdır</a:t>
            </a:r>
            <a:r>
              <a:rPr lang="tr-TR" dirty="0"/>
              <a:t>.</a:t>
            </a:r>
          </a:p>
        </p:txBody>
      </p:sp>
    </p:spTree>
    <p:extLst>
      <p:ext uri="{BB962C8B-B14F-4D97-AF65-F5344CB8AC3E}">
        <p14:creationId xmlns:p14="http://schemas.microsoft.com/office/powerpoint/2010/main" val="3502947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052736"/>
            <a:ext cx="8003232" cy="5348064"/>
          </a:xfrm>
        </p:spPr>
        <p:txBody>
          <a:bodyPr>
            <a:noAutofit/>
          </a:bodyPr>
          <a:lstStyle/>
          <a:p>
            <a:pPr algn="ctr"/>
            <a:r>
              <a:rPr lang="tr-TR" sz="3200" b="1" dirty="0" smtClean="0"/>
              <a:t>Çocuklarınızın </a:t>
            </a:r>
            <a:r>
              <a:rPr lang="tr-TR" sz="3200" b="1" dirty="0"/>
              <a:t>Görüş ve İsteklerine Önem </a:t>
            </a:r>
            <a:r>
              <a:rPr lang="tr-TR" sz="3200" b="1" dirty="0" smtClean="0"/>
              <a:t>Verin</a:t>
            </a:r>
          </a:p>
          <a:p>
            <a:pPr marL="114300" indent="0">
              <a:buNone/>
            </a:pPr>
            <a:r>
              <a:rPr lang="tr-TR" sz="3200" dirty="0" smtClean="0"/>
              <a:t>Görüş </a:t>
            </a:r>
            <a:r>
              <a:rPr lang="tr-TR" sz="3200" dirty="0"/>
              <a:t>ve istekleri aileleri tarafından dikkate alınmayan çocuk, hem kendisine hem de ailesine karşı güvensizlik, kızgınlık, öfke, değersizlik gibi bazı olumsuz duygular yaşamaya başlar. Aileler küçük yaştan itibaren çocuklarını anlar, sorunların çözümünde onların görüş ve önerilerine önem verirlerse çocuklarıyla ileriki yaşlarda da iyi bir iletişimleri olacaktır. </a:t>
            </a:r>
          </a:p>
        </p:txBody>
      </p:sp>
    </p:spTree>
    <p:extLst>
      <p:ext uri="{BB962C8B-B14F-4D97-AF65-F5344CB8AC3E}">
        <p14:creationId xmlns:p14="http://schemas.microsoft.com/office/powerpoint/2010/main" val="2658166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3200" b="1" dirty="0" smtClean="0"/>
              <a:t>Çocuklarınızın </a:t>
            </a:r>
            <a:r>
              <a:rPr lang="tr-TR" sz="3200" b="1" dirty="0"/>
              <a:t>Beden Dilini </a:t>
            </a:r>
            <a:r>
              <a:rPr lang="tr-TR" sz="3200" b="1" dirty="0" smtClean="0"/>
              <a:t>Gözlemleyin</a:t>
            </a:r>
          </a:p>
          <a:p>
            <a:pPr marL="114300" indent="0">
              <a:buNone/>
            </a:pPr>
            <a:r>
              <a:rPr lang="tr-TR" sz="3200" dirty="0" smtClean="0"/>
              <a:t>Çocuğunuzun </a:t>
            </a:r>
            <a:r>
              <a:rPr lang="tr-TR" sz="3200" dirty="0"/>
              <a:t>duygu düşünce ve isteklerini anlayabilmek için onun ne söylediğinin </a:t>
            </a:r>
            <a:r>
              <a:rPr lang="tr-TR" sz="3200" dirty="0" smtClean="0"/>
              <a:t>yanı sıra </a:t>
            </a:r>
            <a:r>
              <a:rPr lang="tr-TR" sz="3200" dirty="0"/>
              <a:t>nasıl söylediğini de gözlemlemek ve </a:t>
            </a:r>
            <a:r>
              <a:rPr lang="tr-TR" sz="3200" dirty="0" err="1"/>
              <a:t>empatik</a:t>
            </a:r>
            <a:r>
              <a:rPr lang="tr-TR" sz="3200" dirty="0"/>
              <a:t> yaklaşmak önemlidir</a:t>
            </a:r>
            <a:r>
              <a:rPr lang="tr-TR" dirty="0"/>
              <a:t>. </a:t>
            </a:r>
          </a:p>
        </p:txBody>
      </p:sp>
    </p:spTree>
    <p:extLst>
      <p:ext uri="{BB962C8B-B14F-4D97-AF65-F5344CB8AC3E}">
        <p14:creationId xmlns:p14="http://schemas.microsoft.com/office/powerpoint/2010/main" val="3740448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ctr"/>
            <a:r>
              <a:rPr lang="tr-TR" sz="3200" b="1" dirty="0" smtClean="0"/>
              <a:t>Çocuklarınızın </a:t>
            </a:r>
            <a:r>
              <a:rPr lang="tr-TR" sz="3200" b="1" dirty="0"/>
              <a:t>Sosyal Etkinliklere Katılımını </a:t>
            </a:r>
            <a:r>
              <a:rPr lang="tr-TR" sz="3200" b="1" dirty="0" smtClean="0"/>
              <a:t>Destekleyin</a:t>
            </a:r>
          </a:p>
          <a:p>
            <a:pPr marL="114300" indent="0">
              <a:buNone/>
            </a:pPr>
            <a:r>
              <a:rPr lang="tr-TR" sz="3200" dirty="0" smtClean="0"/>
              <a:t>Çocuklarınızın </a:t>
            </a:r>
            <a:r>
              <a:rPr lang="tr-TR" sz="3200" dirty="0"/>
              <a:t>sosyal ilişkilerinin gelişmesi için sosyal etkinliklere katılmasını </a:t>
            </a:r>
            <a:r>
              <a:rPr lang="tr-TR" sz="3200" dirty="0" smtClean="0"/>
              <a:t>destekleyiniz.</a:t>
            </a:r>
            <a:endParaRPr lang="tr-TR" sz="3200" dirty="0"/>
          </a:p>
        </p:txBody>
      </p:sp>
      <p:pic>
        <p:nvPicPr>
          <p:cNvPr id="8221" name="Picture 29" descr="C:\Users\Hp\Desktop\family-3224708__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82962"/>
            <a:ext cx="7560840" cy="3050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413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ctr"/>
            <a:r>
              <a:rPr lang="tr-TR" sz="3200" b="1" dirty="0" smtClean="0"/>
              <a:t>Davranışlarınızda </a:t>
            </a:r>
            <a:r>
              <a:rPr lang="tr-TR" sz="3200" b="1" dirty="0"/>
              <a:t>ve İletişiminizde Tutarlı ve Açık </a:t>
            </a:r>
            <a:r>
              <a:rPr lang="tr-TR" sz="3200" b="1" dirty="0" smtClean="0"/>
              <a:t>Olun </a:t>
            </a:r>
          </a:p>
          <a:p>
            <a:pPr marL="114300" indent="0">
              <a:buNone/>
            </a:pPr>
            <a:r>
              <a:rPr lang="tr-TR" sz="3200" dirty="0" smtClean="0"/>
              <a:t>Tutarsızlık </a:t>
            </a:r>
            <a:r>
              <a:rPr lang="tr-TR" sz="3200" dirty="0"/>
              <a:t>ve belirsizlik çocuğun gelişimini tehdit eden en ciddi durumlardır. Unutmayınız; çocuklarınız sizin hem olumlu hem olumsuz davranışlarınızı taklit edebilir veya öğrenebilirler</a:t>
            </a:r>
            <a:r>
              <a:rPr lang="tr-TR" dirty="0"/>
              <a:t>.</a:t>
            </a:r>
          </a:p>
        </p:txBody>
      </p:sp>
    </p:spTree>
    <p:extLst>
      <p:ext uri="{BB962C8B-B14F-4D97-AF65-F5344CB8AC3E}">
        <p14:creationId xmlns:p14="http://schemas.microsoft.com/office/powerpoint/2010/main" val="3017502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ctr"/>
            <a:r>
              <a:rPr lang="tr-TR" sz="3200" b="1" dirty="0" smtClean="0"/>
              <a:t>Çocuklarınızın </a:t>
            </a:r>
            <a:r>
              <a:rPr lang="tr-TR" sz="3200" b="1" dirty="0"/>
              <a:t>Sorumluluklarını Üzerinize </a:t>
            </a:r>
            <a:r>
              <a:rPr lang="tr-TR" sz="3200" b="1" dirty="0" smtClean="0"/>
              <a:t>Almayın</a:t>
            </a:r>
          </a:p>
          <a:p>
            <a:pPr marL="114300" indent="0">
              <a:buNone/>
            </a:pPr>
            <a:r>
              <a:rPr lang="tr-TR" sz="3200" dirty="0" smtClean="0"/>
              <a:t>Çocuklarınızın </a:t>
            </a:r>
            <a:r>
              <a:rPr lang="tr-TR" sz="3200" dirty="0"/>
              <a:t>sorumluluk sahibi bir birey olarak yetişebilmesi için </a:t>
            </a:r>
            <a:r>
              <a:rPr lang="tr-TR" sz="3200" dirty="0" smtClean="0"/>
              <a:t>onlara küçük </a:t>
            </a:r>
            <a:r>
              <a:rPr lang="tr-TR" sz="3200" dirty="0"/>
              <a:t>yaştan itibaren kendi </a:t>
            </a:r>
            <a:r>
              <a:rPr lang="tr-TR" sz="3200" dirty="0" smtClean="0"/>
              <a:t>yaşamlarıyla </a:t>
            </a:r>
            <a:r>
              <a:rPr lang="tr-TR" sz="3200" dirty="0"/>
              <a:t>ilgili sorumluluklarını üstlenme fırsatı </a:t>
            </a:r>
            <a:r>
              <a:rPr lang="tr-TR" sz="3200" dirty="0" smtClean="0"/>
              <a:t>vermeniz gerekmektedir. </a:t>
            </a:r>
            <a:endParaRPr lang="tr-TR" sz="3200" dirty="0"/>
          </a:p>
        </p:txBody>
      </p:sp>
    </p:spTree>
    <p:extLst>
      <p:ext uri="{BB962C8B-B14F-4D97-AF65-F5344CB8AC3E}">
        <p14:creationId xmlns:p14="http://schemas.microsoft.com/office/powerpoint/2010/main" val="4118241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ctr"/>
            <a:r>
              <a:rPr lang="tr-TR" sz="3200" b="1" dirty="0" smtClean="0"/>
              <a:t>Çocuklarınıza </a:t>
            </a:r>
            <a:r>
              <a:rPr lang="tr-TR" sz="3200" b="1" dirty="0"/>
              <a:t>Güvendiğinizi </a:t>
            </a:r>
            <a:r>
              <a:rPr lang="tr-TR" sz="3200" b="1" dirty="0" smtClean="0"/>
              <a:t>Hissettirin</a:t>
            </a:r>
          </a:p>
          <a:p>
            <a:pPr marL="114300" indent="0">
              <a:buNone/>
            </a:pPr>
            <a:r>
              <a:rPr lang="tr-TR" sz="3200" dirty="0" smtClean="0"/>
              <a:t>Çocuklarınıza </a:t>
            </a:r>
            <a:r>
              <a:rPr lang="tr-TR" sz="3200" dirty="0"/>
              <a:t>güveniniz ve güven verici davranınız. Güven verici davranmak tutarlı olmak, sözünde durmak demektir. </a:t>
            </a:r>
          </a:p>
        </p:txBody>
      </p:sp>
    </p:spTree>
    <p:extLst>
      <p:ext uri="{BB962C8B-B14F-4D97-AF65-F5344CB8AC3E}">
        <p14:creationId xmlns:p14="http://schemas.microsoft.com/office/powerpoint/2010/main" val="777415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ctr"/>
            <a:r>
              <a:rPr lang="tr-TR" sz="3200" b="1" dirty="0" smtClean="0"/>
              <a:t>Çocuklarınızı </a:t>
            </a:r>
            <a:r>
              <a:rPr lang="tr-TR" sz="3200" b="1" dirty="0"/>
              <a:t>Başkalarıyla </a:t>
            </a:r>
            <a:r>
              <a:rPr lang="tr-TR" sz="3200" b="1" dirty="0" smtClean="0"/>
              <a:t>Kıyaslamayın</a:t>
            </a:r>
          </a:p>
          <a:p>
            <a:pPr marL="114300" indent="0">
              <a:buNone/>
            </a:pPr>
            <a:r>
              <a:rPr lang="tr-TR" sz="3200" dirty="0" smtClean="0"/>
              <a:t>Başarıda </a:t>
            </a:r>
            <a:r>
              <a:rPr lang="tr-TR" sz="3200" dirty="0"/>
              <a:t>ölçü başkaları değil, </a:t>
            </a:r>
            <a:r>
              <a:rPr lang="tr-TR" sz="3200" dirty="0" smtClean="0"/>
              <a:t>çocuğunuzun </a:t>
            </a:r>
            <a:r>
              <a:rPr lang="tr-TR" sz="3200" dirty="0"/>
              <a:t>kendisidir. Doğru olan başkalarıyla yarışmak yerine, çocuğun kendisiyle yarışmasıdır. Eğer </a:t>
            </a:r>
            <a:r>
              <a:rPr lang="tr-TR" sz="3200" dirty="0" smtClean="0"/>
              <a:t>çocuğunuz </a:t>
            </a:r>
            <a:r>
              <a:rPr lang="tr-TR" sz="3200" dirty="0"/>
              <a:t>bugün, düne oranla olumlu bir değişim göstermişse bu başarı sayılmalıdır.</a:t>
            </a:r>
          </a:p>
        </p:txBody>
      </p:sp>
    </p:spTree>
    <p:extLst>
      <p:ext uri="{BB962C8B-B14F-4D97-AF65-F5344CB8AC3E}">
        <p14:creationId xmlns:p14="http://schemas.microsoft.com/office/powerpoint/2010/main" val="1983071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ctr"/>
            <a:r>
              <a:rPr lang="tr-TR" sz="3200" b="1" dirty="0" smtClean="0"/>
              <a:t>Teknolojik </a:t>
            </a:r>
            <a:r>
              <a:rPr lang="tr-TR" sz="3200" b="1" dirty="0"/>
              <a:t>Araçların Çocuklarınızı Yönetmesine İzin </a:t>
            </a:r>
            <a:r>
              <a:rPr lang="tr-TR" sz="3200" b="1" dirty="0" smtClean="0"/>
              <a:t>Vermeyin</a:t>
            </a:r>
          </a:p>
          <a:p>
            <a:pPr marL="114300" indent="0">
              <a:buNone/>
            </a:pPr>
            <a:r>
              <a:rPr lang="tr-TR" sz="3200" dirty="0" smtClean="0"/>
              <a:t>Çocuklarınızın </a:t>
            </a:r>
            <a:r>
              <a:rPr lang="tr-TR" sz="3200" dirty="0"/>
              <a:t>teknolojik araçları amaçları doğrultusunda bilinçli kullanmaları konusunda model olunuz. </a:t>
            </a:r>
          </a:p>
        </p:txBody>
      </p:sp>
      <p:pic>
        <p:nvPicPr>
          <p:cNvPr id="9245" name="Picture 29" descr="C:\Users\Hp\Desktop\family-6336618__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5" y="3933056"/>
            <a:ext cx="4608512" cy="2419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65517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ctr"/>
            <a:r>
              <a:rPr lang="tr-TR" sz="3200" b="1" dirty="0" smtClean="0"/>
              <a:t>Çocuklarınıza </a:t>
            </a:r>
            <a:r>
              <a:rPr lang="tr-TR" sz="3200" b="1" dirty="0"/>
              <a:t>İlişkin Beklentilerinizde Gerçekçi </a:t>
            </a:r>
            <a:r>
              <a:rPr lang="tr-TR" sz="3200" b="1" dirty="0" smtClean="0"/>
              <a:t>Olun</a:t>
            </a:r>
            <a:endParaRPr lang="tr-TR" sz="3200" dirty="0" smtClean="0"/>
          </a:p>
          <a:p>
            <a:pPr marL="114300" indent="0">
              <a:buNone/>
            </a:pPr>
            <a:r>
              <a:rPr lang="tr-TR" sz="3200" dirty="0" smtClean="0"/>
              <a:t>Gerçekçi </a:t>
            </a:r>
            <a:r>
              <a:rPr lang="tr-TR" sz="3200" dirty="0"/>
              <a:t>temele dayanmayan, çocuğunuzun istemediği ilgisine uymayan yeteneklerini zorlayan, başarması pek mümkün görünmeyen aile beklentileri çocuğunuzu kaygılandırmaktadır. Bu kaygıyla beraber ders çalışma konusunda isteksizlik ortaya çıkabilmektedir. </a:t>
            </a:r>
          </a:p>
        </p:txBody>
      </p:sp>
    </p:spTree>
    <p:extLst>
      <p:ext uri="{BB962C8B-B14F-4D97-AF65-F5344CB8AC3E}">
        <p14:creationId xmlns:p14="http://schemas.microsoft.com/office/powerpoint/2010/main" val="2773787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545243" y="1285730"/>
            <a:ext cx="8053514" cy="4804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3196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FF0000"/>
                </a:solidFill>
              </a:rPr>
              <a:t>AİLE DESTEĞİNİN ÖNEMİ</a:t>
            </a:r>
          </a:p>
        </p:txBody>
      </p:sp>
      <p:sp>
        <p:nvSpPr>
          <p:cNvPr id="3" name="İçerik Yer Tutucusu 2"/>
          <p:cNvSpPr>
            <a:spLocks noGrp="1"/>
          </p:cNvSpPr>
          <p:nvPr>
            <p:ph sz="quarter" idx="1"/>
          </p:nvPr>
        </p:nvSpPr>
        <p:spPr/>
        <p:txBody>
          <a:bodyPr>
            <a:normAutofit/>
          </a:bodyPr>
          <a:lstStyle/>
          <a:p>
            <a:r>
              <a:rPr lang="tr-TR" sz="3200" dirty="0" smtClean="0"/>
              <a:t>Aileler </a:t>
            </a:r>
            <a:r>
              <a:rPr lang="tr-TR" sz="3200" dirty="0"/>
              <a:t>çocuklarının öğrenme ve başarı sağlamasından bizzat sorumlu olmasalar da başarı ve öğrenmeyi sağlayıcı şartların hazırlanmasından direkt sorumludurlar. </a:t>
            </a:r>
          </a:p>
          <a:p>
            <a:endParaRPr lang="tr-TR" sz="3200" dirty="0"/>
          </a:p>
        </p:txBody>
      </p:sp>
      <p:pic>
        <p:nvPicPr>
          <p:cNvPr id="10269" name="Picture 29" descr="C:\Users\Hp\Desktop\stacked-turtles-4774250__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3429000"/>
            <a:ext cx="1941631" cy="2739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157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3200" dirty="0"/>
              <a:t>Çocuklarını iyi tanımayan, çocuğunun olumlu ve olumsuz davranışları hakkında bilgi sahibi olmayan, bulunduğu yaş grubundaki çocukların ilgi ve eğilimlerinden habersiz ailelerin bu sorumluluğu yerine getirmesi çok zordur. Aileler bu sorumluluklarını eğitim sürecine katılıp çocuklarına destek vererek kolayca yerine getirebilirler.</a:t>
            </a:r>
          </a:p>
          <a:p>
            <a:endParaRPr lang="tr-TR" sz="3200" dirty="0"/>
          </a:p>
        </p:txBody>
      </p:sp>
    </p:spTree>
    <p:extLst>
      <p:ext uri="{BB962C8B-B14F-4D97-AF65-F5344CB8AC3E}">
        <p14:creationId xmlns:p14="http://schemas.microsoft.com/office/powerpoint/2010/main" val="13798054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3200" dirty="0" smtClean="0"/>
              <a:t>Okul </a:t>
            </a:r>
            <a:r>
              <a:rPr lang="tr-TR" sz="3200" dirty="0"/>
              <a:t>aile işbirliği sürecinin her aşamasında yer almak ve okul etkinliklerine katılmak hem okulun amaçlarına ulaşmasını hem de öğrenci davranışlarında olumlu yönde değişiklik meydana getirilmesini </a:t>
            </a:r>
            <a:r>
              <a:rPr lang="tr-TR" sz="3200" dirty="0" smtClean="0"/>
              <a:t>sağlayacaktır.</a:t>
            </a:r>
            <a:endParaRPr lang="tr-TR" sz="3200" dirty="0"/>
          </a:p>
        </p:txBody>
      </p:sp>
    </p:spTree>
    <p:extLst>
      <p:ext uri="{BB962C8B-B14F-4D97-AF65-F5344CB8AC3E}">
        <p14:creationId xmlns:p14="http://schemas.microsoft.com/office/powerpoint/2010/main" val="2050783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3200" dirty="0" smtClean="0"/>
              <a:t>Okulun </a:t>
            </a:r>
            <a:r>
              <a:rPr lang="tr-TR" sz="3200" dirty="0"/>
              <a:t>öğrenciye istenilen davranışları tek başına kazandırması olanaklı değildir. Okulda öğrenciye kazandırılan bilgi, beceri ve davranışlar evde aileler tarafından desteklenip pekiştirilmez ise kısa zamanda </a:t>
            </a:r>
            <a:r>
              <a:rPr lang="tr-TR" sz="3200" dirty="0" smtClean="0"/>
              <a:t>unutulur.</a:t>
            </a:r>
            <a:endParaRPr lang="tr-TR" sz="3200" dirty="0"/>
          </a:p>
        </p:txBody>
      </p:sp>
      <p:pic>
        <p:nvPicPr>
          <p:cNvPr id="12316" name="Picture 28" descr="C:\Users\Hp\Desktop\family-5674024__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6938" y="4005064"/>
            <a:ext cx="2359198" cy="2359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0635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3200" dirty="0" smtClean="0"/>
              <a:t>Öğrenci </a:t>
            </a:r>
            <a:r>
              <a:rPr lang="tr-TR" sz="3200" dirty="0"/>
              <a:t>velileri çocuklarının daha nitelikli yetiştirebilmesi için okul yönetimi ve öğretmenlerle işbirliği yapmak zorundadır. Kuşkusuz anne babalar çocuklarını en yakından tanıyan kişilerdir.</a:t>
            </a:r>
          </a:p>
        </p:txBody>
      </p:sp>
    </p:spTree>
    <p:extLst>
      <p:ext uri="{BB962C8B-B14F-4D97-AF65-F5344CB8AC3E}">
        <p14:creationId xmlns:p14="http://schemas.microsoft.com/office/powerpoint/2010/main" val="3143846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3200" dirty="0"/>
              <a:t>Anne babalar çocuklarının ilgi ve ihtiyaçları ile kişilik özelliklerini yakından izleyerek öğretmene çok yararlı bilgiler verebilirler. Hatta ortaya çıkan sorunların çözülmesinde işbirliği yaparak birlikte çalışabilirler. Böylece anne baba çocuğuna karşı nasıl davranması gerektiği konusunda da bilgi sahibi olur.</a:t>
            </a:r>
          </a:p>
          <a:p>
            <a:endParaRPr lang="tr-TR" dirty="0"/>
          </a:p>
          <a:p>
            <a:endParaRPr lang="tr-TR" dirty="0"/>
          </a:p>
        </p:txBody>
      </p:sp>
    </p:spTree>
    <p:extLst>
      <p:ext uri="{BB962C8B-B14F-4D97-AF65-F5344CB8AC3E}">
        <p14:creationId xmlns:p14="http://schemas.microsoft.com/office/powerpoint/2010/main" val="38797712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114300" indent="0" algn="ctr">
              <a:buNone/>
            </a:pPr>
            <a:r>
              <a:rPr lang="tr-TR" sz="3200" dirty="0"/>
              <a:t>ÇOCUKLARINIZ; </a:t>
            </a:r>
          </a:p>
          <a:p>
            <a:pPr marL="114300" indent="0">
              <a:buNone/>
            </a:pPr>
            <a:r>
              <a:rPr lang="tr-TR" sz="3200" dirty="0" smtClean="0"/>
              <a:t>“ </a:t>
            </a:r>
            <a:r>
              <a:rPr lang="tr-TR" sz="3200" dirty="0"/>
              <a:t>OKULDAKİ BAŞARI DURUMUM NASIL OLURSA OLSUN, EVE DÖNDÜĞÜMDE BENİ KUCAKLAYACAK İKİ KİŞİ HER ZAMAN VAR” </a:t>
            </a:r>
          </a:p>
          <a:p>
            <a:pPr marL="114300" indent="0">
              <a:buNone/>
            </a:pPr>
            <a:r>
              <a:rPr lang="tr-TR" sz="3200" dirty="0" smtClean="0"/>
              <a:t>şeklinde </a:t>
            </a:r>
            <a:r>
              <a:rPr lang="tr-TR" sz="3200" dirty="0"/>
              <a:t>bir inanca ve düşünceye sahiplerse, kesinlikle daha başarılı olacaklardır.</a:t>
            </a:r>
          </a:p>
          <a:p>
            <a:endParaRPr lang="tr-TR" dirty="0"/>
          </a:p>
          <a:p>
            <a:endParaRPr lang="tr-TR" dirty="0"/>
          </a:p>
        </p:txBody>
      </p:sp>
      <p:pic>
        <p:nvPicPr>
          <p:cNvPr id="13314" name="Picture 2" descr="C:\Users\Hp\Desktop\travel-933171__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4581128"/>
            <a:ext cx="5419725"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7199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114300" indent="0">
              <a:buNone/>
            </a:pPr>
            <a:r>
              <a:rPr lang="tr-TR" sz="3200" dirty="0"/>
              <a:t>Okul başarısının %50’den fazlası ailenin </a:t>
            </a:r>
          </a:p>
          <a:p>
            <a:pPr marL="114300" indent="0">
              <a:buNone/>
            </a:pPr>
            <a:r>
              <a:rPr lang="tr-TR" sz="3200" dirty="0"/>
              <a:t>katkısıyla </a:t>
            </a:r>
            <a:r>
              <a:rPr lang="tr-TR" sz="3200" dirty="0" smtClean="0"/>
              <a:t>gerçekleşmektedir.</a:t>
            </a:r>
            <a:endParaRPr lang="tr-TR" sz="3200" dirty="0"/>
          </a:p>
          <a:p>
            <a:pPr marL="114300" indent="0">
              <a:buNone/>
            </a:pPr>
            <a:r>
              <a:rPr lang="tr-TR" sz="3200" dirty="0"/>
              <a:t>Okul başarısında;</a:t>
            </a:r>
          </a:p>
          <a:p>
            <a:r>
              <a:rPr lang="tr-TR" sz="3200" dirty="0"/>
              <a:t>Çocuğuna yakın ilgi gösteren</a:t>
            </a:r>
          </a:p>
          <a:p>
            <a:r>
              <a:rPr lang="tr-TR" sz="3200" dirty="0"/>
              <a:t>Çocuğunun çalışma ortamını düzenleyen, planlayan, </a:t>
            </a:r>
          </a:p>
          <a:p>
            <a:r>
              <a:rPr lang="tr-TR" sz="3200" dirty="0"/>
              <a:t>Çocuğunu yüreklendiren ailelerin çocuklarının akademik </a:t>
            </a:r>
            <a:r>
              <a:rPr lang="tr-TR" sz="3200" dirty="0" smtClean="0"/>
              <a:t>başarıları yüksektir. </a:t>
            </a:r>
            <a:endParaRPr lang="tr-TR" sz="3200" dirty="0"/>
          </a:p>
          <a:p>
            <a:endParaRPr lang="tr-TR" dirty="0"/>
          </a:p>
        </p:txBody>
      </p:sp>
    </p:spTree>
    <p:extLst>
      <p:ext uri="{BB962C8B-B14F-4D97-AF65-F5344CB8AC3E}">
        <p14:creationId xmlns:p14="http://schemas.microsoft.com/office/powerpoint/2010/main" val="10890845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114300" indent="0" algn="ctr">
              <a:buNone/>
            </a:pPr>
            <a:r>
              <a:rPr lang="tr-TR" sz="3200" dirty="0"/>
              <a:t>“Olumlu çocuk yetiştirmenin ilk şartı,  olumlu anne-babadır. Hiç birimiz mükemmel </a:t>
            </a:r>
            <a:r>
              <a:rPr lang="tr-TR" sz="3200" dirty="0" smtClean="0"/>
              <a:t>değiliz. </a:t>
            </a:r>
          </a:p>
          <a:p>
            <a:pPr marL="114300" indent="0" algn="ctr">
              <a:buNone/>
            </a:pPr>
            <a:r>
              <a:rPr lang="tr-TR" sz="3200" dirty="0" smtClean="0"/>
              <a:t>O </a:t>
            </a:r>
            <a:r>
              <a:rPr lang="tr-TR" sz="3200" dirty="0"/>
              <a:t>zaman onlardan mükemmel olmalarını bekleyemeyiz.”</a:t>
            </a:r>
          </a:p>
          <a:p>
            <a:endParaRPr lang="tr-TR" dirty="0"/>
          </a:p>
        </p:txBody>
      </p:sp>
      <p:pic>
        <p:nvPicPr>
          <p:cNvPr id="14363" name="Picture 27" descr="C:\Users\Hp\Desktop\chicken-159496__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645024"/>
            <a:ext cx="3194233" cy="2457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124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114300" indent="0" algn="ctr">
              <a:buNone/>
            </a:pPr>
            <a:r>
              <a:rPr lang="tr-TR" dirty="0" smtClean="0"/>
              <a:t>KAYNAKÇA</a:t>
            </a:r>
          </a:p>
          <a:p>
            <a:pPr algn="just"/>
            <a:r>
              <a:rPr lang="tr-TR" dirty="0" smtClean="0"/>
              <a:t>Yıldırım, İ. (2010). Anne Baba Desteği ve Başarı. Anne Babalar Çocuklarına Nasıl Yardımcı Olabilirler.  Anı Yayıncılık. Ankara</a:t>
            </a:r>
          </a:p>
          <a:p>
            <a:pPr algn="just"/>
            <a:r>
              <a:rPr lang="tr-TR" dirty="0" smtClean="0"/>
              <a:t>https://www.rehberlikservisim.com/</a:t>
            </a:r>
            <a:endParaRPr lang="tr-TR" dirty="0"/>
          </a:p>
        </p:txBody>
      </p:sp>
    </p:spTree>
    <p:extLst>
      <p:ext uri="{BB962C8B-B14F-4D97-AF65-F5344CB8AC3E}">
        <p14:creationId xmlns:p14="http://schemas.microsoft.com/office/powerpoint/2010/main" val="1495960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539552" y="1124745"/>
            <a:ext cx="8229600"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9" name="Picture 35" descr="C:\Users\Hp\Desktop\family-960452__3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3524754"/>
            <a:ext cx="5112568" cy="2620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8103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lgn="ctr">
              <a:buNone/>
            </a:pPr>
            <a:r>
              <a:rPr lang="tr-TR" sz="4400" dirty="0" smtClean="0"/>
              <a:t>KATILIMLARINIZ İÇİN TEŞEKKÜR EDERİZ. </a:t>
            </a:r>
            <a:endParaRPr lang="tr-TR" sz="4400" dirty="0"/>
          </a:p>
        </p:txBody>
      </p:sp>
    </p:spTree>
    <p:extLst>
      <p:ext uri="{BB962C8B-B14F-4D97-AF65-F5344CB8AC3E}">
        <p14:creationId xmlns:p14="http://schemas.microsoft.com/office/powerpoint/2010/main" val="234885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OKUL BAŞARISI</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r>
              <a:rPr lang="tr-TR" sz="4400" dirty="0" smtClean="0"/>
              <a:t>Öğrencinin; yazılı, karne gibi önceden belirlenmiş bazı kriterlere göre göstermiş olduğu ilerlemedir</a:t>
            </a:r>
            <a:r>
              <a:rPr lang="tr-TR" sz="3200" dirty="0" smtClean="0"/>
              <a:t>.</a:t>
            </a:r>
            <a:endParaRPr lang="tr-TR" sz="3200" dirty="0"/>
          </a:p>
        </p:txBody>
      </p:sp>
      <p:pic>
        <p:nvPicPr>
          <p:cNvPr id="6173" name="Picture 29" descr="C:\Users\Hp\Desktop\little-girl-6171415__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3573016"/>
            <a:ext cx="1704761" cy="2708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768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solidFill>
                  <a:srgbClr val="FF0000"/>
                </a:solidFill>
              </a:rPr>
              <a:t>AİLENİN EĞİTİM SÜRECİNE KATILIMI</a:t>
            </a:r>
            <a:endParaRPr lang="tr-TR" dirty="0">
              <a:solidFill>
                <a:srgbClr val="FF0000"/>
              </a:solidFill>
            </a:endParaRPr>
          </a:p>
        </p:txBody>
      </p:sp>
      <p:sp>
        <p:nvSpPr>
          <p:cNvPr id="3" name="İçerik Yer Tutucusu 2"/>
          <p:cNvSpPr>
            <a:spLocks noGrp="1"/>
          </p:cNvSpPr>
          <p:nvPr>
            <p:ph sz="quarter" idx="1"/>
          </p:nvPr>
        </p:nvSpPr>
        <p:spPr>
          <a:xfrm>
            <a:off x="755576" y="1219200"/>
            <a:ext cx="7931224" cy="4937760"/>
          </a:xfrm>
        </p:spPr>
        <p:txBody>
          <a:bodyPr>
            <a:normAutofit/>
          </a:bodyPr>
          <a:lstStyle/>
          <a:p>
            <a:pPr marL="0" indent="0" algn="ctr">
              <a:buNone/>
            </a:pPr>
            <a:r>
              <a:rPr lang="tr-TR" sz="4400" dirty="0" smtClean="0"/>
              <a:t>Öğrenci</a:t>
            </a:r>
          </a:p>
          <a:p>
            <a:pPr marL="0" indent="0" algn="ctr">
              <a:buNone/>
            </a:pPr>
            <a:endParaRPr lang="tr-TR" sz="4400" dirty="0" smtClean="0"/>
          </a:p>
          <a:p>
            <a:pPr algn="ctr"/>
            <a:endParaRPr lang="tr-TR" sz="4400" dirty="0" smtClean="0"/>
          </a:p>
          <a:p>
            <a:pPr marL="114300" indent="0" algn="ctr">
              <a:buNone/>
            </a:pPr>
            <a:endParaRPr lang="tr-TR" sz="4400" dirty="0" smtClean="0"/>
          </a:p>
          <a:p>
            <a:pPr algn="ctr"/>
            <a:endParaRPr lang="tr-TR" sz="4400" dirty="0" smtClean="0"/>
          </a:p>
          <a:p>
            <a:pPr marL="0" indent="0" algn="just">
              <a:buNone/>
            </a:pPr>
            <a:r>
              <a:rPr lang="tr-TR" sz="4400" dirty="0" smtClean="0"/>
              <a:t>Öğretmen                      Veli</a:t>
            </a:r>
            <a:endParaRPr lang="tr-TR" sz="4400" dirty="0"/>
          </a:p>
        </p:txBody>
      </p:sp>
      <p:cxnSp>
        <p:nvCxnSpPr>
          <p:cNvPr id="5" name="Düz Ok Bağlayıcısı 4"/>
          <p:cNvCxnSpPr/>
          <p:nvPr/>
        </p:nvCxnSpPr>
        <p:spPr>
          <a:xfrm flipH="1">
            <a:off x="2195736" y="2204864"/>
            <a:ext cx="1800200" cy="252028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4644008" y="2177898"/>
            <a:ext cx="2193420" cy="254724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2678088" y="5877272"/>
            <a:ext cx="367240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968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solidFill>
                  <a:srgbClr val="FF0000"/>
                </a:solidFill>
              </a:rPr>
              <a:t>AİLENİN EĞİTİM SÜRECİNE KATILIMI</a:t>
            </a:r>
            <a:endParaRPr lang="tr-TR" dirty="0">
              <a:solidFill>
                <a:srgbClr val="FF0000"/>
              </a:solidFill>
            </a:endParaRPr>
          </a:p>
        </p:txBody>
      </p:sp>
      <p:sp>
        <p:nvSpPr>
          <p:cNvPr id="3" name="İçerik Yer Tutucusu 2"/>
          <p:cNvSpPr>
            <a:spLocks noGrp="1"/>
          </p:cNvSpPr>
          <p:nvPr>
            <p:ph sz="quarter" idx="1"/>
          </p:nvPr>
        </p:nvSpPr>
        <p:spPr>
          <a:xfrm>
            <a:off x="457200" y="2060848"/>
            <a:ext cx="7620000" cy="4339952"/>
          </a:xfrm>
        </p:spPr>
        <p:txBody>
          <a:bodyPr>
            <a:normAutofit/>
          </a:bodyPr>
          <a:lstStyle/>
          <a:p>
            <a:r>
              <a:rPr lang="tr-TR" sz="3200" dirty="0"/>
              <a:t>Çocuğun sevmeyi, kendine güvenmeyi, çevresiyle iletişim kurmayı, başarıyı ya da başarısızlığı tattığı ilk yer aile ortamıdır. Aile, okul ve çevre üçgeninde ailenin rolü ve sorumluluğu oldukça fazladır. </a:t>
            </a:r>
          </a:p>
        </p:txBody>
      </p:sp>
      <p:pic>
        <p:nvPicPr>
          <p:cNvPr id="7197" name="Picture 29" descr="C:\Users\Hp\Desktop\tree-1951473__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4221088"/>
            <a:ext cx="2232776" cy="205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33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3200" dirty="0"/>
              <a:t>Ailenin eğitim sürecine katılımı, öğrencinin akademik başarısını desteklemek için okuldaki öğrenimini tamamlayıcı bir faktördür. Aile okul işbirliğinin amacı ailelerin katılımı ve desteği ile öğrencinin okul başarısını arttırmak ve çocuğun gelişimine katkı sunmaktır. Ailenin katılımı çocuğun okul başarısına birçok yönden etki etmektedir.</a:t>
            </a:r>
          </a:p>
        </p:txBody>
      </p:sp>
    </p:spTree>
    <p:extLst>
      <p:ext uri="{BB962C8B-B14F-4D97-AF65-F5344CB8AC3E}">
        <p14:creationId xmlns:p14="http://schemas.microsoft.com/office/powerpoint/2010/main" val="3461372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16632"/>
            <a:ext cx="7609656" cy="1152128"/>
          </a:xfrm>
        </p:spPr>
        <p:txBody>
          <a:bodyPr>
            <a:normAutofit fontScale="90000"/>
          </a:bodyPr>
          <a:lstStyle/>
          <a:p>
            <a:pPr algn="ctr"/>
            <a:r>
              <a:rPr lang="sv-SE" dirty="0">
                <a:solidFill>
                  <a:srgbClr val="FF0000"/>
                </a:solidFill>
              </a:rPr>
              <a:t>ÇOCUKLARIN OKUL BAŞARILARINDA ANNE- BABALARA ÖNERİLER</a:t>
            </a:r>
            <a:endParaRPr lang="tr-TR" dirty="0">
              <a:solidFill>
                <a:srgbClr val="FF0000"/>
              </a:solidFill>
            </a:endParaRPr>
          </a:p>
        </p:txBody>
      </p:sp>
      <p:sp>
        <p:nvSpPr>
          <p:cNvPr id="3" name="İçerik Yer Tutucusu 2"/>
          <p:cNvSpPr>
            <a:spLocks noGrp="1"/>
          </p:cNvSpPr>
          <p:nvPr>
            <p:ph sz="quarter" idx="1"/>
          </p:nvPr>
        </p:nvSpPr>
        <p:spPr>
          <a:xfrm>
            <a:off x="251520" y="2132856"/>
            <a:ext cx="7825680" cy="4267944"/>
          </a:xfrm>
        </p:spPr>
        <p:txBody>
          <a:bodyPr>
            <a:normAutofit/>
          </a:bodyPr>
          <a:lstStyle/>
          <a:p>
            <a:r>
              <a:rPr lang="tr-TR" sz="3200" dirty="0"/>
              <a:t>Anne babaların doğru eleştiri yaparak, ilişkilerinde itaat yerine saygıyı egemen kılarak, doğru bir disiplin anlayışıyla ve </a:t>
            </a:r>
            <a:r>
              <a:rPr lang="tr-TR" sz="3200" dirty="0" err="1"/>
              <a:t>empatik</a:t>
            </a:r>
            <a:r>
              <a:rPr lang="tr-TR" sz="3200" dirty="0"/>
              <a:t> davranarak çocuklarına destek olabilecekleri unutulmamalıdır.</a:t>
            </a:r>
          </a:p>
        </p:txBody>
      </p:sp>
      <p:pic>
        <p:nvPicPr>
          <p:cNvPr id="4126" name="Picture 30" descr="C:\Users\Hp\Desktop\discipline-4145087__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4293096"/>
            <a:ext cx="1935519" cy="2341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249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ctr"/>
            <a:r>
              <a:rPr lang="tr-TR" sz="3200" b="1" dirty="0" smtClean="0"/>
              <a:t>Çocuklarınızı </a:t>
            </a:r>
            <a:r>
              <a:rPr lang="tr-TR" sz="3200" b="1" dirty="0"/>
              <a:t>Tanımaya </a:t>
            </a:r>
            <a:r>
              <a:rPr lang="tr-TR" sz="3200" b="1" dirty="0" smtClean="0"/>
              <a:t>Çalışın</a:t>
            </a:r>
            <a:endParaRPr lang="tr-TR" sz="3200" dirty="0" smtClean="0"/>
          </a:p>
          <a:p>
            <a:pPr marL="114300" indent="0">
              <a:buNone/>
            </a:pPr>
            <a:r>
              <a:rPr lang="tr-TR" sz="3200" dirty="0" smtClean="0"/>
              <a:t>Aileler </a:t>
            </a:r>
            <a:r>
              <a:rPr lang="tr-TR" sz="3200" dirty="0"/>
              <a:t>çocuklarını tanımaya çalışırken hem üstün hem de zayıf yönleriyle, sınırlılıklarıyla bir bütün olarak tanımaya çalışmalı, onu üstünlükleri ve sınırlılıklarıyla sevmeli ve olduğu gibi kabul etmelidir.</a:t>
            </a:r>
          </a:p>
        </p:txBody>
      </p:sp>
      <p:graphicFrame>
        <p:nvGraphicFramePr>
          <p:cNvPr id="4" name="Nesne 3"/>
          <p:cNvGraphicFramePr>
            <a:graphicFrameLocks noChangeAspect="1"/>
          </p:cNvGraphicFramePr>
          <p:nvPr>
            <p:extLst>
              <p:ext uri="{D42A27DB-BD31-4B8C-83A1-F6EECF244321}">
                <p14:modId xmlns:p14="http://schemas.microsoft.com/office/powerpoint/2010/main" val="1446561509"/>
              </p:ext>
            </p:extLst>
          </p:nvPr>
        </p:nvGraphicFramePr>
        <p:xfrm>
          <a:off x="2555776" y="4437112"/>
          <a:ext cx="4248472" cy="1800200"/>
        </p:xfrm>
        <a:graphic>
          <a:graphicData uri="http://schemas.openxmlformats.org/presentationml/2006/ole">
            <mc:AlternateContent xmlns:mc="http://schemas.openxmlformats.org/markup-compatibility/2006">
              <mc:Choice xmlns:v="urn:schemas-microsoft-com:vml" Requires="v">
                <p:oleObj spid="_x0000_s5154" name="Bit Eşlem Resmi" r:id="rId3" imgW="0" imgH="0" progId="Paint.Picture">
                  <p:embed/>
                </p:oleObj>
              </mc:Choice>
              <mc:Fallback>
                <p:oleObj name="Bit Eşlem Resmi" r:id="rId3" imgW="0" imgH="0" progId="Paint.Picture">
                  <p:embed/>
                  <p:pic>
                    <p:nvPicPr>
                      <p:cNvPr id="0" name="Nesn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4437112"/>
                        <a:ext cx="4248472" cy="1800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70130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154</TotalTime>
  <Words>772</Words>
  <Application>Microsoft Office PowerPoint</Application>
  <PresentationFormat>Ekran Gösterisi (4:3)</PresentationFormat>
  <Paragraphs>58</Paragraphs>
  <Slides>30</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30</vt:i4>
      </vt:variant>
    </vt:vector>
  </HeadingPairs>
  <TitlesOfParts>
    <vt:vector size="32" baseType="lpstr">
      <vt:lpstr>Kaynak</vt:lpstr>
      <vt:lpstr>Bit Eşlem Resmi</vt:lpstr>
      <vt:lpstr>PowerPoint Sunusu</vt:lpstr>
      <vt:lpstr>PowerPoint Sunusu</vt:lpstr>
      <vt:lpstr>PowerPoint Sunusu</vt:lpstr>
      <vt:lpstr>OKUL BAŞARISI</vt:lpstr>
      <vt:lpstr>AİLENİN EĞİTİM SÜRECİNE KATILIMI</vt:lpstr>
      <vt:lpstr>AİLENİN EĞİTİM SÜRECİNE KATILIMI</vt:lpstr>
      <vt:lpstr>PowerPoint Sunusu</vt:lpstr>
      <vt:lpstr>ÇOCUKLARIN OKUL BAŞARILARINDA ANNE- BABALARA ÖNERİLER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AİLE DESTEĞİNİN ÖNEMİ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BAŞARISINDA AİLENİN ROLÜ</dc:title>
  <dc:creator>Hp</dc:creator>
  <cp:lastModifiedBy>Windows Kullanıcısı</cp:lastModifiedBy>
  <cp:revision>44</cp:revision>
  <dcterms:created xsi:type="dcterms:W3CDTF">2021-09-21T17:11:46Z</dcterms:created>
  <dcterms:modified xsi:type="dcterms:W3CDTF">2021-10-04T12:13:09Z</dcterms:modified>
</cp:coreProperties>
</file>