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94" r:id="rId2"/>
    <p:sldId id="295" r:id="rId3"/>
    <p:sldId id="290" r:id="rId4"/>
    <p:sldId id="291" r:id="rId5"/>
    <p:sldId id="292" r:id="rId6"/>
    <p:sldId id="29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96" r:id="rId4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54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29158464567032E-2"/>
          <c:y val="0.17586336270525574"/>
          <c:w val="0.88897084153543371"/>
          <c:h val="0.7674865423544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BAŞVURAN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elete val="1"/>
          </c:dLbls>
          <c:trendline>
            <c:spPr>
              <a:ln w="41275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val>
            <c:numRef>
              <c:f>Sayfa1!$B$2:$B$7</c:f>
              <c:numCache>
                <c:formatCode>General</c:formatCode>
                <c:ptCount val="6"/>
                <c:pt idx="0">
                  <c:v>2216670</c:v>
                </c:pt>
                <c:pt idx="1">
                  <c:v>2256377</c:v>
                </c:pt>
                <c:pt idx="2">
                  <c:v>2265844</c:v>
                </c:pt>
                <c:pt idx="3">
                  <c:v>2381412</c:v>
                </c:pt>
                <c:pt idx="4">
                  <c:v>2528031</c:v>
                </c:pt>
                <c:pt idx="5">
                  <c:v>2436958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Sayfa1!$A$2:$A$7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C67E-4D8F-BA6D-F2F4032A0C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1395968"/>
        <c:axId val="184939008"/>
      </c:barChart>
      <c:catAx>
        <c:axId val="14139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4939008"/>
        <c:crosses val="autoZero"/>
        <c:auto val="1"/>
        <c:lblAlgn val="ctr"/>
        <c:lblOffset val="100"/>
        <c:noMultiLvlLbl val="0"/>
      </c:catAx>
      <c:valAx>
        <c:axId val="18493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413959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29158464567004E-2"/>
          <c:y val="0.17586336270525574"/>
          <c:w val="0.88897084153543304"/>
          <c:h val="0.7674865423544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BAŞVURAN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elete val="1"/>
          </c:dLbls>
          <c:trendline>
            <c:spPr>
              <a:ln w="41275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numRef>
              <c:f>Sayfa1!$A$2:$A$7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Sayfa1!$B$2:$B$7</c:f>
              <c:numCache>
                <c:formatCode>General</c:formatCode>
                <c:ptCount val="6"/>
                <c:pt idx="0">
                  <c:v>891090</c:v>
                </c:pt>
                <c:pt idx="1">
                  <c:v>950156</c:v>
                </c:pt>
                <c:pt idx="2">
                  <c:v>960410</c:v>
                </c:pt>
                <c:pt idx="3">
                  <c:v>954353</c:v>
                </c:pt>
                <c:pt idx="4">
                  <c:v>983701</c:v>
                </c:pt>
                <c:pt idx="5">
                  <c:v>894178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7E-4D8F-BA6D-F2F4032A0C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1393920"/>
        <c:axId val="46442752"/>
      </c:barChart>
      <c:catAx>
        <c:axId val="14139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6442752"/>
        <c:crosses val="autoZero"/>
        <c:auto val="1"/>
        <c:lblAlgn val="ctr"/>
        <c:lblOffset val="100"/>
        <c:noMultiLvlLbl val="0"/>
      </c:catAx>
      <c:valAx>
        <c:axId val="4644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413939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29158464567004E-2"/>
          <c:y val="0.17586336270525574"/>
          <c:w val="0.88897084153543304"/>
          <c:h val="0.7674865423544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BAŞVURAN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elete val="1"/>
          </c:dLbls>
          <c:trendline>
            <c:spPr>
              <a:ln w="41275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numRef>
              <c:f>Sayfa1!$A$2:$A$7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Sayfa1!$B$2:$B$7</c:f>
              <c:numCache>
                <c:formatCode>General</c:formatCode>
                <c:ptCount val="6"/>
                <c:pt idx="0">
                  <c:v>2076</c:v>
                </c:pt>
                <c:pt idx="1">
                  <c:v>2266</c:v>
                </c:pt>
                <c:pt idx="2">
                  <c:v>2344</c:v>
                </c:pt>
                <c:pt idx="3">
                  <c:v>3150</c:v>
                </c:pt>
                <c:pt idx="4">
                  <c:v>7838</c:v>
                </c:pt>
                <c:pt idx="5">
                  <c:v>10085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7E-4D8F-BA6D-F2F4032A0C77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LİSANS YERLEŞEN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Sayfa1!$C$2:$C$7</c:f>
              <c:numCache>
                <c:formatCode>General</c:formatCode>
                <c:ptCount val="6"/>
                <c:pt idx="0">
                  <c:v>1548</c:v>
                </c:pt>
                <c:pt idx="1">
                  <c:v>1533</c:v>
                </c:pt>
                <c:pt idx="2">
                  <c:v>1553</c:v>
                </c:pt>
                <c:pt idx="3">
                  <c:v>2031</c:v>
                </c:pt>
                <c:pt idx="4">
                  <c:v>4561</c:v>
                </c:pt>
                <c:pt idx="5">
                  <c:v>5491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3C-4157-B477-6F0AD5E8D9B7}"/>
            </c:ext>
          </c:extLst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ÖNLİSANS YERLEŞEN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Sayfa1!$D$2:$D$7</c:f>
              <c:numCache>
                <c:formatCode>General</c:formatCode>
                <c:ptCount val="6"/>
                <c:pt idx="0">
                  <c:v>22</c:v>
                </c:pt>
                <c:pt idx="1">
                  <c:v>16</c:v>
                </c:pt>
                <c:pt idx="2">
                  <c:v>38</c:v>
                </c:pt>
                <c:pt idx="3">
                  <c:v>59</c:v>
                </c:pt>
                <c:pt idx="4">
                  <c:v>203</c:v>
                </c:pt>
                <c:pt idx="5">
                  <c:v>460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3C-4157-B477-6F0AD5E8D9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1397504"/>
        <c:axId val="134144576"/>
      </c:barChart>
      <c:catAx>
        <c:axId val="14139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4144576"/>
        <c:crosses val="autoZero"/>
        <c:auto val="1"/>
        <c:lblAlgn val="ctr"/>
        <c:lblOffset val="100"/>
        <c:noMultiLvlLbl val="0"/>
      </c:catAx>
      <c:valAx>
        <c:axId val="13414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413975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29158464567004E-2"/>
          <c:y val="0.17586336270525574"/>
          <c:w val="0.88897084153543304"/>
          <c:h val="0.7674865423544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KONTENJAN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elete val="1"/>
          </c:dLbls>
          <c:trendline>
            <c:spPr>
              <a:ln w="41275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numRef>
              <c:f>Sayfa1!$A$2:$A$7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Sayfa1!$B$2:$B$7</c:f>
              <c:numCache>
                <c:formatCode>General</c:formatCode>
                <c:ptCount val="6"/>
                <c:pt idx="0">
                  <c:v>436484</c:v>
                </c:pt>
                <c:pt idx="1">
                  <c:v>449018</c:v>
                </c:pt>
                <c:pt idx="2">
                  <c:v>473767</c:v>
                </c:pt>
                <c:pt idx="3">
                  <c:v>484631</c:v>
                </c:pt>
                <c:pt idx="4">
                  <c:v>447754</c:v>
                </c:pt>
                <c:pt idx="5">
                  <c:v>458049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7E-4D8F-BA6D-F2F4032A0C77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YERLEŞEN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Sayfa1!$C$2:$C$7</c:f>
              <c:numCache>
                <c:formatCode>General</c:formatCode>
                <c:ptCount val="6"/>
                <c:pt idx="0">
                  <c:v>417714</c:v>
                </c:pt>
                <c:pt idx="1">
                  <c:v>423479</c:v>
                </c:pt>
                <c:pt idx="2">
                  <c:v>422946</c:v>
                </c:pt>
                <c:pt idx="3">
                  <c:v>394945</c:v>
                </c:pt>
                <c:pt idx="4">
                  <c:v>409587</c:v>
                </c:pt>
                <c:pt idx="5">
                  <c:v>431380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3C-4157-B477-6F0AD5E8D9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8474112"/>
        <c:axId val="134146880"/>
      </c:barChart>
      <c:catAx>
        <c:axId val="16847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4146880"/>
        <c:crosses val="autoZero"/>
        <c:auto val="1"/>
        <c:lblAlgn val="ctr"/>
        <c:lblOffset val="100"/>
        <c:noMultiLvlLbl val="0"/>
      </c:catAx>
      <c:valAx>
        <c:axId val="13414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68474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29158464567004E-2"/>
          <c:y val="0.17586336270525574"/>
          <c:w val="0.88897084153543304"/>
          <c:h val="0.7674865423544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KONTENJAN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elete val="1"/>
          </c:dLbls>
          <c:trendline>
            <c:spPr>
              <a:ln w="41275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numRef>
              <c:f>Sayfa1!$A$2:$A$7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Sayfa1!$B$2:$B$7</c:f>
              <c:numCache>
                <c:formatCode>General</c:formatCode>
                <c:ptCount val="6"/>
                <c:pt idx="0">
                  <c:v>387255</c:v>
                </c:pt>
                <c:pt idx="1">
                  <c:v>403378</c:v>
                </c:pt>
                <c:pt idx="2">
                  <c:v>436904</c:v>
                </c:pt>
                <c:pt idx="3">
                  <c:v>354859</c:v>
                </c:pt>
                <c:pt idx="4">
                  <c:v>376940</c:v>
                </c:pt>
                <c:pt idx="5">
                  <c:v>380172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7E-4D8F-BA6D-F2F4032A0C77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YERLEŞEN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Sayfa1!$C$2:$C$7</c:f>
              <c:numCache>
                <c:formatCode>General</c:formatCode>
                <c:ptCount val="6"/>
                <c:pt idx="0">
                  <c:v>367236</c:v>
                </c:pt>
                <c:pt idx="1">
                  <c:v>368770</c:v>
                </c:pt>
                <c:pt idx="2">
                  <c:v>273342</c:v>
                </c:pt>
                <c:pt idx="3">
                  <c:v>316037</c:v>
                </c:pt>
                <c:pt idx="4">
                  <c:v>343874</c:v>
                </c:pt>
                <c:pt idx="5">
                  <c:v>349785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3C-4157-B477-6F0AD5E8D9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8475648"/>
        <c:axId val="134149184"/>
      </c:barChart>
      <c:catAx>
        <c:axId val="16847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4149184"/>
        <c:crosses val="autoZero"/>
        <c:auto val="1"/>
        <c:lblAlgn val="ctr"/>
        <c:lblOffset val="100"/>
        <c:noMultiLvlLbl val="0"/>
      </c:catAx>
      <c:valAx>
        <c:axId val="13414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68475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7067F-5BFD-4EDE-B749-4FBEC5FD277B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13197-340A-455E-9997-18E193BD83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08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13197-340A-455E-9997-18E193BD8323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35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7FF646-298A-4D2D-808B-2901AC1F1C37}" type="datetimeFigureOut">
              <a:rPr lang="tr-TR" smtClean="0"/>
              <a:pPr/>
              <a:t>6.10.2021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C5E958-2A8C-4AE2-AAF2-6A8EA1C7686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Relationship Id="rId9" Type="http://schemas.openxmlformats.org/officeDocument/2006/relationships/image" Target="../media/image2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image" Target="../media/image42.emf"/><Relationship Id="rId7" Type="http://schemas.openxmlformats.org/officeDocument/2006/relationships/image" Target="../media/image46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emf"/><Relationship Id="rId11" Type="http://schemas.openxmlformats.org/officeDocument/2006/relationships/image" Target="../media/image50.emf"/><Relationship Id="rId5" Type="http://schemas.openxmlformats.org/officeDocument/2006/relationships/image" Target="../media/image44.emf"/><Relationship Id="rId10" Type="http://schemas.openxmlformats.org/officeDocument/2006/relationships/image" Target="../media/image49.emf"/><Relationship Id="rId4" Type="http://schemas.openxmlformats.org/officeDocument/2006/relationships/image" Target="../media/image43.emf"/><Relationship Id="rId9" Type="http://schemas.openxmlformats.org/officeDocument/2006/relationships/image" Target="../media/image4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emf"/><Relationship Id="rId3" Type="http://schemas.openxmlformats.org/officeDocument/2006/relationships/image" Target="../media/image54.emf"/><Relationship Id="rId7" Type="http://schemas.openxmlformats.org/officeDocument/2006/relationships/image" Target="../media/image58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emf"/><Relationship Id="rId5" Type="http://schemas.openxmlformats.org/officeDocument/2006/relationships/image" Target="../media/image56.emf"/><Relationship Id="rId4" Type="http://schemas.openxmlformats.org/officeDocument/2006/relationships/image" Target="../media/image55.emf"/><Relationship Id="rId9" Type="http://schemas.openxmlformats.org/officeDocument/2006/relationships/image" Target="../media/image60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3" Type="http://schemas.openxmlformats.org/officeDocument/2006/relationships/image" Target="../media/image58.emf"/><Relationship Id="rId7" Type="http://schemas.openxmlformats.org/officeDocument/2006/relationships/image" Target="../media/image67.emf"/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emf"/><Relationship Id="rId5" Type="http://schemas.openxmlformats.org/officeDocument/2006/relationships/image" Target="../media/image65.emf"/><Relationship Id="rId4" Type="http://schemas.openxmlformats.org/officeDocument/2006/relationships/image" Target="../media/image64.emf"/><Relationship Id="rId9" Type="http://schemas.openxmlformats.org/officeDocument/2006/relationships/image" Target="../media/image69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emf"/><Relationship Id="rId3" Type="http://schemas.openxmlformats.org/officeDocument/2006/relationships/image" Target="../media/image75.emf"/><Relationship Id="rId7" Type="http://schemas.openxmlformats.org/officeDocument/2006/relationships/image" Target="../media/image79.emf"/><Relationship Id="rId12" Type="http://schemas.openxmlformats.org/officeDocument/2006/relationships/image" Target="../media/image84.emf"/><Relationship Id="rId2" Type="http://schemas.openxmlformats.org/officeDocument/2006/relationships/image" Target="../media/image7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emf"/><Relationship Id="rId11" Type="http://schemas.openxmlformats.org/officeDocument/2006/relationships/image" Target="../media/image83.emf"/><Relationship Id="rId5" Type="http://schemas.openxmlformats.org/officeDocument/2006/relationships/image" Target="../media/image77.emf"/><Relationship Id="rId10" Type="http://schemas.openxmlformats.org/officeDocument/2006/relationships/image" Target="../media/image82.emf"/><Relationship Id="rId4" Type="http://schemas.openxmlformats.org/officeDocument/2006/relationships/image" Target="../media/image76.emf"/><Relationship Id="rId9" Type="http://schemas.openxmlformats.org/officeDocument/2006/relationships/image" Target="../media/image8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emf"/><Relationship Id="rId7" Type="http://schemas.openxmlformats.org/officeDocument/2006/relationships/image" Target="../media/image84.emf"/><Relationship Id="rId2" Type="http://schemas.openxmlformats.org/officeDocument/2006/relationships/image" Target="../media/image8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emf"/><Relationship Id="rId5" Type="http://schemas.openxmlformats.org/officeDocument/2006/relationships/image" Target="../media/image88.emf"/><Relationship Id="rId4" Type="http://schemas.openxmlformats.org/officeDocument/2006/relationships/image" Target="../media/image87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emf"/><Relationship Id="rId2" Type="http://schemas.openxmlformats.org/officeDocument/2006/relationships/image" Target="../media/image8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emf"/><Relationship Id="rId2" Type="http://schemas.openxmlformats.org/officeDocument/2006/relationships/image" Target="../media/image8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emf"/><Relationship Id="rId2" Type="http://schemas.openxmlformats.org/officeDocument/2006/relationships/image" Target="../media/image8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emf"/><Relationship Id="rId2" Type="http://schemas.openxmlformats.org/officeDocument/2006/relationships/image" Target="../media/image9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emf"/><Relationship Id="rId2" Type="http://schemas.openxmlformats.org/officeDocument/2006/relationships/image" Target="../media/image9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78" y="1916832"/>
            <a:ext cx="8754301" cy="265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08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028013" y="134912"/>
            <a:ext cx="740514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LİSANS KONTENJAN VE YERLEŞEN ADAY VERİLERİ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Grafik 7"/>
          <p:cNvGraphicFramePr/>
          <p:nvPr>
            <p:extLst>
              <p:ext uri="{D42A27DB-BD31-4B8C-83A1-F6EECF244321}">
                <p14:modId xmlns:p14="http://schemas.microsoft.com/office/powerpoint/2010/main" val="856936781"/>
              </p:ext>
            </p:extLst>
          </p:nvPr>
        </p:nvGraphicFramePr>
        <p:xfrm>
          <a:off x="1462374" y="779626"/>
          <a:ext cx="8128000" cy="5902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21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ÖNLİSANS KONTENJAN VE YERLEŞEN ADAY VERİLERİ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Grafik 7"/>
          <p:cNvGraphicFramePr/>
          <p:nvPr>
            <p:extLst>
              <p:ext uri="{D42A27DB-BD31-4B8C-83A1-F6EECF244321}">
                <p14:modId xmlns:p14="http://schemas.microsoft.com/office/powerpoint/2010/main" val="1322493945"/>
              </p:ext>
            </p:extLst>
          </p:nvPr>
        </p:nvGraphicFramePr>
        <p:xfrm>
          <a:off x="1462374" y="779626"/>
          <a:ext cx="8128000" cy="5902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894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68249" y="59962"/>
            <a:ext cx="776490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YKS NET ORTALAMALARI VERİLERİ</a:t>
            </a:r>
            <a:endParaRPr lang="tr-TR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5" y="1321768"/>
            <a:ext cx="2080665" cy="5944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4" y="1981267"/>
            <a:ext cx="2080665" cy="59447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4" y="2640766"/>
            <a:ext cx="2080665" cy="59447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4" y="3300265"/>
            <a:ext cx="2080665" cy="59447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4" y="3959764"/>
            <a:ext cx="2080665" cy="594475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3" y="5278762"/>
            <a:ext cx="2080665" cy="594475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3" y="5938261"/>
            <a:ext cx="2080665" cy="594475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4" y="4619263"/>
            <a:ext cx="2080665" cy="59447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0148" y="1981267"/>
            <a:ext cx="1359128" cy="594475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0148" y="3300265"/>
            <a:ext cx="1359128" cy="594475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0148" y="4619263"/>
            <a:ext cx="1359128" cy="594475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0148" y="5938261"/>
            <a:ext cx="1359128" cy="594475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0149" y="1321767"/>
            <a:ext cx="1359128" cy="594475"/>
          </a:xfrm>
          <a:prstGeom prst="rect">
            <a:avLst/>
          </a:prstGeom>
        </p:spPr>
      </p:pic>
      <p:pic>
        <p:nvPicPr>
          <p:cNvPr id="23" name="Resim 2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0148" y="2640766"/>
            <a:ext cx="1359128" cy="594475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0148" y="3959764"/>
            <a:ext cx="1359128" cy="594475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0148" y="5278762"/>
            <a:ext cx="1359128" cy="594475"/>
          </a:xfrm>
          <a:prstGeom prst="rect">
            <a:avLst/>
          </a:prstGeom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6149" y="1983628"/>
            <a:ext cx="1359128" cy="594475"/>
          </a:xfrm>
          <a:prstGeom prst="rect">
            <a:avLst/>
          </a:prstGeom>
        </p:spPr>
      </p:pic>
      <p:pic>
        <p:nvPicPr>
          <p:cNvPr id="27" name="Resim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4245" y="3302626"/>
            <a:ext cx="1359128" cy="594475"/>
          </a:xfrm>
          <a:prstGeom prst="rect">
            <a:avLst/>
          </a:prstGeom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4245" y="4621624"/>
            <a:ext cx="1359128" cy="594475"/>
          </a:xfrm>
          <a:prstGeom prst="rect">
            <a:avLst/>
          </a:prstGeom>
        </p:spPr>
      </p:pic>
      <p:pic>
        <p:nvPicPr>
          <p:cNvPr id="29" name="Resim 2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4245" y="5940622"/>
            <a:ext cx="1359128" cy="594475"/>
          </a:xfrm>
          <a:prstGeom prst="rect">
            <a:avLst/>
          </a:prstGeom>
        </p:spPr>
      </p:pic>
      <p:pic>
        <p:nvPicPr>
          <p:cNvPr id="30" name="Resim 2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64246" y="1324128"/>
            <a:ext cx="1359128" cy="594475"/>
          </a:xfrm>
          <a:prstGeom prst="rect">
            <a:avLst/>
          </a:prstGeom>
        </p:spPr>
      </p:pic>
      <p:pic>
        <p:nvPicPr>
          <p:cNvPr id="31" name="Resim 3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64245" y="2643127"/>
            <a:ext cx="1359128" cy="594475"/>
          </a:xfrm>
          <a:prstGeom prst="rect">
            <a:avLst/>
          </a:prstGeom>
        </p:spPr>
      </p:pic>
      <p:pic>
        <p:nvPicPr>
          <p:cNvPr id="32" name="Resim 3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64245" y="3962125"/>
            <a:ext cx="1359128" cy="594475"/>
          </a:xfrm>
          <a:prstGeom prst="rect">
            <a:avLst/>
          </a:prstGeom>
        </p:spPr>
      </p:pic>
      <p:pic>
        <p:nvPicPr>
          <p:cNvPr id="33" name="Resim 3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64245" y="5281123"/>
            <a:ext cx="1359128" cy="594475"/>
          </a:xfrm>
          <a:prstGeom prst="rect">
            <a:avLst/>
          </a:prstGeom>
        </p:spPr>
      </p:pic>
      <p:pic>
        <p:nvPicPr>
          <p:cNvPr id="34" name="Resim 3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8342" y="1981267"/>
            <a:ext cx="1359128" cy="594475"/>
          </a:xfrm>
          <a:prstGeom prst="rect">
            <a:avLst/>
          </a:prstGeom>
        </p:spPr>
      </p:pic>
      <p:pic>
        <p:nvPicPr>
          <p:cNvPr id="35" name="Resim 3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8342" y="3300265"/>
            <a:ext cx="1359128" cy="594475"/>
          </a:xfrm>
          <a:prstGeom prst="rect">
            <a:avLst/>
          </a:prstGeom>
        </p:spPr>
      </p:pic>
      <p:pic>
        <p:nvPicPr>
          <p:cNvPr id="36" name="Resim 3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8342" y="4619263"/>
            <a:ext cx="1359128" cy="594475"/>
          </a:xfrm>
          <a:prstGeom prst="rect">
            <a:avLst/>
          </a:prstGeom>
        </p:spPr>
      </p:pic>
      <p:pic>
        <p:nvPicPr>
          <p:cNvPr id="37" name="Resim 3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8342" y="5938261"/>
            <a:ext cx="1359128" cy="594475"/>
          </a:xfrm>
          <a:prstGeom prst="rect">
            <a:avLst/>
          </a:prstGeom>
        </p:spPr>
      </p:pic>
      <p:pic>
        <p:nvPicPr>
          <p:cNvPr id="38" name="Resim 3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8343" y="1321767"/>
            <a:ext cx="1359128" cy="594475"/>
          </a:xfrm>
          <a:prstGeom prst="rect">
            <a:avLst/>
          </a:prstGeom>
        </p:spPr>
      </p:pic>
      <p:pic>
        <p:nvPicPr>
          <p:cNvPr id="39" name="Resim 3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8342" y="2640766"/>
            <a:ext cx="1359128" cy="594475"/>
          </a:xfrm>
          <a:prstGeom prst="rect">
            <a:avLst/>
          </a:prstGeom>
        </p:spPr>
      </p:pic>
      <p:pic>
        <p:nvPicPr>
          <p:cNvPr id="40" name="Resim 3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8342" y="3959764"/>
            <a:ext cx="1359128" cy="594475"/>
          </a:xfrm>
          <a:prstGeom prst="rect">
            <a:avLst/>
          </a:prstGeom>
        </p:spPr>
      </p:pic>
      <p:pic>
        <p:nvPicPr>
          <p:cNvPr id="41" name="Resim 4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8342" y="5278762"/>
            <a:ext cx="1359128" cy="594475"/>
          </a:xfrm>
          <a:prstGeom prst="rect">
            <a:avLst/>
          </a:prstGeom>
        </p:spPr>
      </p:pic>
      <p:pic>
        <p:nvPicPr>
          <p:cNvPr id="42" name="Resim 4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2439" y="1981267"/>
            <a:ext cx="1359128" cy="594475"/>
          </a:xfrm>
          <a:prstGeom prst="rect">
            <a:avLst/>
          </a:prstGeom>
        </p:spPr>
      </p:pic>
      <p:pic>
        <p:nvPicPr>
          <p:cNvPr id="43" name="Resim 4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2439" y="3300265"/>
            <a:ext cx="1359128" cy="594475"/>
          </a:xfrm>
          <a:prstGeom prst="rect">
            <a:avLst/>
          </a:prstGeom>
        </p:spPr>
      </p:pic>
      <p:pic>
        <p:nvPicPr>
          <p:cNvPr id="44" name="Resim 4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2439" y="4619263"/>
            <a:ext cx="1359128" cy="594475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2439" y="5938261"/>
            <a:ext cx="1359128" cy="594475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72440" y="1321767"/>
            <a:ext cx="1359128" cy="594475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72439" y="2640766"/>
            <a:ext cx="1359128" cy="594475"/>
          </a:xfrm>
          <a:prstGeom prst="rect">
            <a:avLst/>
          </a:prstGeom>
        </p:spPr>
      </p:pic>
      <p:pic>
        <p:nvPicPr>
          <p:cNvPr id="48" name="Resim 4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72439" y="3959764"/>
            <a:ext cx="1359128" cy="594475"/>
          </a:xfrm>
          <a:prstGeom prst="rect">
            <a:avLst/>
          </a:prstGeom>
        </p:spPr>
      </p:pic>
      <p:pic>
        <p:nvPicPr>
          <p:cNvPr id="49" name="Resim 4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72439" y="5278762"/>
            <a:ext cx="1359128" cy="594475"/>
          </a:xfrm>
          <a:prstGeom prst="rect">
            <a:avLst/>
          </a:prstGeom>
        </p:spPr>
      </p:pic>
      <p:pic>
        <p:nvPicPr>
          <p:cNvPr id="50" name="Resim 4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76536" y="1981267"/>
            <a:ext cx="1359128" cy="594475"/>
          </a:xfrm>
          <a:prstGeom prst="rect">
            <a:avLst/>
          </a:prstGeom>
        </p:spPr>
      </p:pic>
      <p:pic>
        <p:nvPicPr>
          <p:cNvPr id="51" name="Resim 5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76536" y="3300265"/>
            <a:ext cx="1359128" cy="594475"/>
          </a:xfrm>
          <a:prstGeom prst="rect">
            <a:avLst/>
          </a:prstGeom>
        </p:spPr>
      </p:pic>
      <p:pic>
        <p:nvPicPr>
          <p:cNvPr id="52" name="Resim 5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76536" y="4619263"/>
            <a:ext cx="1359128" cy="594475"/>
          </a:xfrm>
          <a:prstGeom prst="rect">
            <a:avLst/>
          </a:prstGeom>
        </p:spPr>
      </p:pic>
      <p:pic>
        <p:nvPicPr>
          <p:cNvPr id="53" name="Resim 5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76536" y="5938261"/>
            <a:ext cx="1359128" cy="594475"/>
          </a:xfrm>
          <a:prstGeom prst="rect">
            <a:avLst/>
          </a:prstGeom>
        </p:spPr>
      </p:pic>
      <p:pic>
        <p:nvPicPr>
          <p:cNvPr id="54" name="Resim 5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6537" y="1321767"/>
            <a:ext cx="1359128" cy="594475"/>
          </a:xfrm>
          <a:prstGeom prst="rect">
            <a:avLst/>
          </a:prstGeom>
        </p:spPr>
      </p:pic>
      <p:pic>
        <p:nvPicPr>
          <p:cNvPr id="55" name="Resim 5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6536" y="2640766"/>
            <a:ext cx="1359128" cy="594475"/>
          </a:xfrm>
          <a:prstGeom prst="rect">
            <a:avLst/>
          </a:prstGeom>
        </p:spPr>
      </p:pic>
      <p:pic>
        <p:nvPicPr>
          <p:cNvPr id="56" name="Resim 5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6536" y="3959764"/>
            <a:ext cx="1359128" cy="594475"/>
          </a:xfrm>
          <a:prstGeom prst="rect">
            <a:avLst/>
          </a:prstGeom>
        </p:spPr>
      </p:pic>
      <p:pic>
        <p:nvPicPr>
          <p:cNvPr id="57" name="Resim 5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6536" y="5278762"/>
            <a:ext cx="1359128" cy="594475"/>
          </a:xfrm>
          <a:prstGeom prst="rect">
            <a:avLst/>
          </a:prstGeom>
        </p:spPr>
      </p:pic>
      <p:pic>
        <p:nvPicPr>
          <p:cNvPr id="58" name="Resim 5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80633" y="1981267"/>
            <a:ext cx="1359128" cy="594475"/>
          </a:xfrm>
          <a:prstGeom prst="rect">
            <a:avLst/>
          </a:prstGeom>
        </p:spPr>
      </p:pic>
      <p:pic>
        <p:nvPicPr>
          <p:cNvPr id="59" name="Resim 5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80633" y="3300265"/>
            <a:ext cx="1359128" cy="594475"/>
          </a:xfrm>
          <a:prstGeom prst="rect">
            <a:avLst/>
          </a:prstGeom>
        </p:spPr>
      </p:pic>
      <p:pic>
        <p:nvPicPr>
          <p:cNvPr id="60" name="Resim 5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80633" y="4619263"/>
            <a:ext cx="1359128" cy="594475"/>
          </a:xfrm>
          <a:prstGeom prst="rect">
            <a:avLst/>
          </a:prstGeom>
        </p:spPr>
      </p:pic>
      <p:pic>
        <p:nvPicPr>
          <p:cNvPr id="61" name="Resim 6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80633" y="5938261"/>
            <a:ext cx="1359128" cy="594475"/>
          </a:xfrm>
          <a:prstGeom prst="rect">
            <a:avLst/>
          </a:prstGeom>
        </p:spPr>
      </p:pic>
      <p:pic>
        <p:nvPicPr>
          <p:cNvPr id="62" name="Resim 6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80634" y="1321767"/>
            <a:ext cx="1359128" cy="594475"/>
          </a:xfrm>
          <a:prstGeom prst="rect">
            <a:avLst/>
          </a:prstGeom>
        </p:spPr>
      </p:pic>
      <p:pic>
        <p:nvPicPr>
          <p:cNvPr id="63" name="Resim 6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80633" y="2640766"/>
            <a:ext cx="1359128" cy="594475"/>
          </a:xfrm>
          <a:prstGeom prst="rect">
            <a:avLst/>
          </a:prstGeom>
        </p:spPr>
      </p:pic>
      <p:pic>
        <p:nvPicPr>
          <p:cNvPr id="64" name="Resim 6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80633" y="3959764"/>
            <a:ext cx="1359128" cy="594475"/>
          </a:xfrm>
          <a:prstGeom prst="rect">
            <a:avLst/>
          </a:prstGeom>
        </p:spPr>
      </p:pic>
      <p:pic>
        <p:nvPicPr>
          <p:cNvPr id="65" name="Resim 6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80633" y="5278762"/>
            <a:ext cx="1359128" cy="594475"/>
          </a:xfrm>
          <a:prstGeom prst="rect">
            <a:avLst/>
          </a:prstGeom>
        </p:spPr>
      </p:pic>
      <p:sp>
        <p:nvSpPr>
          <p:cNvPr id="66" name="Metin kutusu 65"/>
          <p:cNvSpPr txBox="1"/>
          <p:nvPr/>
        </p:nvSpPr>
        <p:spPr>
          <a:xfrm>
            <a:off x="760669" y="1388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TÜRKÇE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Metin kutusu 66"/>
          <p:cNvSpPr txBox="1"/>
          <p:nvPr/>
        </p:nvSpPr>
        <p:spPr>
          <a:xfrm>
            <a:off x="760668" y="205275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SOSYAL BİL.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Metin kutusu 67"/>
          <p:cNvSpPr txBox="1"/>
          <p:nvPr/>
        </p:nvSpPr>
        <p:spPr>
          <a:xfrm>
            <a:off x="697186" y="2707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MAT-1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Metin kutusu 68"/>
          <p:cNvSpPr txBox="1"/>
          <p:nvPr/>
        </p:nvSpPr>
        <p:spPr>
          <a:xfrm>
            <a:off x="760667" y="336666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FEN BİL.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Metin kutusu 69"/>
          <p:cNvSpPr txBox="1"/>
          <p:nvPr/>
        </p:nvSpPr>
        <p:spPr>
          <a:xfrm>
            <a:off x="760667" y="4026168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EDEBİYAT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Metin kutusu 70"/>
          <p:cNvSpPr txBox="1"/>
          <p:nvPr/>
        </p:nvSpPr>
        <p:spPr>
          <a:xfrm>
            <a:off x="697186" y="468566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TARİH-1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2" name="Metin kutusu 71"/>
          <p:cNvSpPr txBox="1"/>
          <p:nvPr/>
        </p:nvSpPr>
        <p:spPr>
          <a:xfrm>
            <a:off x="760667" y="534775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COĞ.-1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Metin kutusu 72"/>
          <p:cNvSpPr txBox="1"/>
          <p:nvPr/>
        </p:nvSpPr>
        <p:spPr>
          <a:xfrm>
            <a:off x="697185" y="6004665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TARİH-2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Metin kutusu 73"/>
          <p:cNvSpPr txBox="1"/>
          <p:nvPr/>
        </p:nvSpPr>
        <p:spPr>
          <a:xfrm>
            <a:off x="2525536" y="86009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2015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Metin kutusu 75"/>
          <p:cNvSpPr txBox="1"/>
          <p:nvPr/>
        </p:nvSpPr>
        <p:spPr>
          <a:xfrm>
            <a:off x="3929633" y="86009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Metin kutusu 76"/>
          <p:cNvSpPr txBox="1"/>
          <p:nvPr/>
        </p:nvSpPr>
        <p:spPr>
          <a:xfrm>
            <a:off x="5330732" y="86009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8" name="Metin kutusu 77"/>
          <p:cNvSpPr txBox="1"/>
          <p:nvPr/>
        </p:nvSpPr>
        <p:spPr>
          <a:xfrm>
            <a:off x="6737830" y="857735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Metin kutusu 78"/>
          <p:cNvSpPr txBox="1"/>
          <p:nvPr/>
        </p:nvSpPr>
        <p:spPr>
          <a:xfrm>
            <a:off x="8135928" y="857735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2019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0" name="Metin kutusu 79"/>
          <p:cNvSpPr txBox="1"/>
          <p:nvPr/>
        </p:nvSpPr>
        <p:spPr>
          <a:xfrm>
            <a:off x="9518978" y="857735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1" name="Metin kutusu 80"/>
          <p:cNvSpPr txBox="1"/>
          <p:nvPr/>
        </p:nvSpPr>
        <p:spPr>
          <a:xfrm>
            <a:off x="2582860" y="1388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15,8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2" name="Metin kutusu 81"/>
          <p:cNvSpPr txBox="1"/>
          <p:nvPr/>
        </p:nvSpPr>
        <p:spPr>
          <a:xfrm>
            <a:off x="2582859" y="205275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3" name="Metin kutusu 82"/>
          <p:cNvSpPr txBox="1"/>
          <p:nvPr/>
        </p:nvSpPr>
        <p:spPr>
          <a:xfrm>
            <a:off x="2582858" y="271429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4" name="Metin kutusu 83"/>
          <p:cNvSpPr txBox="1"/>
          <p:nvPr/>
        </p:nvSpPr>
        <p:spPr>
          <a:xfrm>
            <a:off x="2582858" y="334011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3,9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5" name="Metin kutusu 84"/>
          <p:cNvSpPr txBox="1"/>
          <p:nvPr/>
        </p:nvSpPr>
        <p:spPr>
          <a:xfrm>
            <a:off x="2525534" y="402386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20,9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6" name="Metin kutusu 85"/>
          <p:cNvSpPr txBox="1"/>
          <p:nvPr/>
        </p:nvSpPr>
        <p:spPr>
          <a:xfrm>
            <a:off x="2516155" y="465329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7" name="Metin kutusu 86"/>
          <p:cNvSpPr txBox="1"/>
          <p:nvPr/>
        </p:nvSpPr>
        <p:spPr>
          <a:xfrm>
            <a:off x="2516154" y="531733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10,2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8" name="Metin kutusu 87"/>
          <p:cNvSpPr txBox="1"/>
          <p:nvPr/>
        </p:nvSpPr>
        <p:spPr>
          <a:xfrm>
            <a:off x="2516153" y="597447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13,1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9" name="Metin kutusu 88"/>
          <p:cNvSpPr txBox="1"/>
          <p:nvPr/>
        </p:nvSpPr>
        <p:spPr>
          <a:xfrm>
            <a:off x="3991648" y="1388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19,1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Metin kutusu 89"/>
          <p:cNvSpPr txBox="1"/>
          <p:nvPr/>
        </p:nvSpPr>
        <p:spPr>
          <a:xfrm>
            <a:off x="3934323" y="205275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1" name="Metin kutusu 90"/>
          <p:cNvSpPr txBox="1"/>
          <p:nvPr/>
        </p:nvSpPr>
        <p:spPr>
          <a:xfrm>
            <a:off x="3991646" y="271429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7,8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Metin kutusu 91"/>
          <p:cNvSpPr txBox="1"/>
          <p:nvPr/>
        </p:nvSpPr>
        <p:spPr>
          <a:xfrm>
            <a:off x="3991646" y="334011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3" name="Metin kutusu 92"/>
          <p:cNvSpPr txBox="1"/>
          <p:nvPr/>
        </p:nvSpPr>
        <p:spPr>
          <a:xfrm>
            <a:off x="3934322" y="402386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27,3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4" name="Metin kutusu 93"/>
          <p:cNvSpPr txBox="1"/>
          <p:nvPr/>
        </p:nvSpPr>
        <p:spPr>
          <a:xfrm>
            <a:off x="3924943" y="465329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5" name="Metin kutusu 94"/>
          <p:cNvSpPr txBox="1"/>
          <p:nvPr/>
        </p:nvSpPr>
        <p:spPr>
          <a:xfrm>
            <a:off x="3924942" y="531733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7,8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6" name="Metin kutusu 95"/>
          <p:cNvSpPr txBox="1"/>
          <p:nvPr/>
        </p:nvSpPr>
        <p:spPr>
          <a:xfrm>
            <a:off x="3924941" y="597447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14,8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7" name="Metin kutusu 96"/>
          <p:cNvSpPr txBox="1"/>
          <p:nvPr/>
        </p:nvSpPr>
        <p:spPr>
          <a:xfrm>
            <a:off x="5371043" y="139062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17,2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5330731" y="1985566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12,3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5371041" y="271674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371041" y="334256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5313717" y="402631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21,8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5304338" y="465574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5304337" y="531978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9,3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" name="Metin kutusu 103"/>
          <p:cNvSpPr txBox="1"/>
          <p:nvPr/>
        </p:nvSpPr>
        <p:spPr>
          <a:xfrm>
            <a:off x="5304336" y="597692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17,7</a:t>
            </a:r>
          </a:p>
        </p:txBody>
      </p:sp>
      <p:sp>
        <p:nvSpPr>
          <p:cNvPr id="105" name="Metin kutusu 104"/>
          <p:cNvSpPr txBox="1"/>
          <p:nvPr/>
        </p:nvSpPr>
        <p:spPr>
          <a:xfrm>
            <a:off x="6770450" y="1388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16,1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6" name="Metin kutusu 105"/>
          <p:cNvSpPr txBox="1"/>
          <p:nvPr/>
        </p:nvSpPr>
        <p:spPr>
          <a:xfrm>
            <a:off x="6770449" y="205275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6,0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7" name="Metin kutusu 106"/>
          <p:cNvSpPr txBox="1"/>
          <p:nvPr/>
        </p:nvSpPr>
        <p:spPr>
          <a:xfrm>
            <a:off x="6770448" y="271429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8" name="Metin kutusu 107"/>
          <p:cNvSpPr txBox="1"/>
          <p:nvPr/>
        </p:nvSpPr>
        <p:spPr>
          <a:xfrm>
            <a:off x="6770448" y="334011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9" name="Metin kutusu 108"/>
          <p:cNvSpPr txBox="1"/>
          <p:nvPr/>
        </p:nvSpPr>
        <p:spPr>
          <a:xfrm>
            <a:off x="6713124" y="402386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0" name="Metin kutusu 109"/>
          <p:cNvSpPr txBox="1"/>
          <p:nvPr/>
        </p:nvSpPr>
        <p:spPr>
          <a:xfrm>
            <a:off x="6703745" y="465329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1" name="Metin kutusu 110"/>
          <p:cNvSpPr txBox="1"/>
          <p:nvPr/>
        </p:nvSpPr>
        <p:spPr>
          <a:xfrm>
            <a:off x="6703744" y="531733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" name="Metin kutusu 111"/>
          <p:cNvSpPr txBox="1"/>
          <p:nvPr/>
        </p:nvSpPr>
        <p:spPr>
          <a:xfrm>
            <a:off x="6703743" y="597447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1,4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3" name="Metin kutusu 112"/>
          <p:cNvSpPr txBox="1"/>
          <p:nvPr/>
        </p:nvSpPr>
        <p:spPr>
          <a:xfrm>
            <a:off x="8171613" y="1388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14,6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4" name="Metin kutusu 113"/>
          <p:cNvSpPr txBox="1"/>
          <p:nvPr/>
        </p:nvSpPr>
        <p:spPr>
          <a:xfrm>
            <a:off x="8171612" y="205275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5" name="Metin kutusu 114"/>
          <p:cNvSpPr txBox="1"/>
          <p:nvPr/>
        </p:nvSpPr>
        <p:spPr>
          <a:xfrm>
            <a:off x="8171611" y="271429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6,6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6" name="Metin kutusu 115"/>
          <p:cNvSpPr txBox="1"/>
          <p:nvPr/>
        </p:nvSpPr>
        <p:spPr>
          <a:xfrm>
            <a:off x="8171611" y="334011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7" name="Metin kutusu 116"/>
          <p:cNvSpPr txBox="1"/>
          <p:nvPr/>
        </p:nvSpPr>
        <p:spPr>
          <a:xfrm>
            <a:off x="8114287" y="402386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4,9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8" name="Metin kutusu 117"/>
          <p:cNvSpPr txBox="1"/>
          <p:nvPr/>
        </p:nvSpPr>
        <p:spPr>
          <a:xfrm>
            <a:off x="8104908" y="465329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2,0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9" name="Metin kutusu 118"/>
          <p:cNvSpPr txBox="1"/>
          <p:nvPr/>
        </p:nvSpPr>
        <p:spPr>
          <a:xfrm>
            <a:off x="8104907" y="531733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0" name="Metin kutusu 119"/>
          <p:cNvSpPr txBox="1"/>
          <p:nvPr/>
        </p:nvSpPr>
        <p:spPr>
          <a:xfrm>
            <a:off x="8104906" y="597447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1,9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1" name="Metin kutusu 120"/>
          <p:cNvSpPr txBox="1"/>
          <p:nvPr/>
        </p:nvSpPr>
        <p:spPr>
          <a:xfrm>
            <a:off x="9518978" y="138442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14,2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2" name="Metin kutusu 121"/>
          <p:cNvSpPr txBox="1"/>
          <p:nvPr/>
        </p:nvSpPr>
        <p:spPr>
          <a:xfrm>
            <a:off x="9518977" y="204901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3" name="Metin kutusu 122"/>
          <p:cNvSpPr txBox="1"/>
          <p:nvPr/>
        </p:nvSpPr>
        <p:spPr>
          <a:xfrm>
            <a:off x="9518976" y="271054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5,5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4" name="Metin kutusu 123"/>
          <p:cNvSpPr txBox="1"/>
          <p:nvPr/>
        </p:nvSpPr>
        <p:spPr>
          <a:xfrm>
            <a:off x="9461652" y="333636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5" name="Metin kutusu 124"/>
          <p:cNvSpPr txBox="1"/>
          <p:nvPr/>
        </p:nvSpPr>
        <p:spPr>
          <a:xfrm>
            <a:off x="9461652" y="402012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6" name="Metin kutusu 125"/>
          <p:cNvSpPr txBox="1"/>
          <p:nvPr/>
        </p:nvSpPr>
        <p:spPr>
          <a:xfrm>
            <a:off x="9452273" y="464955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1,4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7" name="Metin kutusu 126"/>
          <p:cNvSpPr txBox="1"/>
          <p:nvPr/>
        </p:nvSpPr>
        <p:spPr>
          <a:xfrm>
            <a:off x="9452272" y="5313585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1,5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8" name="Metin kutusu 127"/>
          <p:cNvSpPr txBox="1"/>
          <p:nvPr/>
        </p:nvSpPr>
        <p:spPr>
          <a:xfrm>
            <a:off x="9452271" y="5970723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1,4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279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68249" y="59962"/>
            <a:ext cx="776490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YKS NET ORTALAMALARI VERİLERİ</a:t>
            </a:r>
            <a:endParaRPr lang="tr-TR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5" y="1321768"/>
            <a:ext cx="2080665" cy="5944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4" y="1981267"/>
            <a:ext cx="2080665" cy="59447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4" y="2640766"/>
            <a:ext cx="2080665" cy="59447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4" y="3300265"/>
            <a:ext cx="2080665" cy="59447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4" y="3959764"/>
            <a:ext cx="2080665" cy="594475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3" y="5278762"/>
            <a:ext cx="2080665" cy="594475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3" y="5938261"/>
            <a:ext cx="2080665" cy="594475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514" y="4619263"/>
            <a:ext cx="2080665" cy="59447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0148" y="1981267"/>
            <a:ext cx="1359128" cy="594475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0148" y="3300265"/>
            <a:ext cx="1359128" cy="594475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0148" y="4619263"/>
            <a:ext cx="1359128" cy="594475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0148" y="5938261"/>
            <a:ext cx="1359128" cy="594475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0149" y="1321767"/>
            <a:ext cx="1359128" cy="594475"/>
          </a:xfrm>
          <a:prstGeom prst="rect">
            <a:avLst/>
          </a:prstGeom>
        </p:spPr>
      </p:pic>
      <p:pic>
        <p:nvPicPr>
          <p:cNvPr id="23" name="Resim 2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0148" y="2640766"/>
            <a:ext cx="1359128" cy="594475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0148" y="3959764"/>
            <a:ext cx="1359128" cy="594475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0148" y="5278762"/>
            <a:ext cx="1359128" cy="594475"/>
          </a:xfrm>
          <a:prstGeom prst="rect">
            <a:avLst/>
          </a:prstGeom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4245" y="1983628"/>
            <a:ext cx="1359128" cy="594475"/>
          </a:xfrm>
          <a:prstGeom prst="rect">
            <a:avLst/>
          </a:prstGeom>
        </p:spPr>
      </p:pic>
      <p:pic>
        <p:nvPicPr>
          <p:cNvPr id="27" name="Resim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4245" y="3302626"/>
            <a:ext cx="1359128" cy="594475"/>
          </a:xfrm>
          <a:prstGeom prst="rect">
            <a:avLst/>
          </a:prstGeom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4245" y="4621624"/>
            <a:ext cx="1359128" cy="594475"/>
          </a:xfrm>
          <a:prstGeom prst="rect">
            <a:avLst/>
          </a:prstGeom>
        </p:spPr>
      </p:pic>
      <p:pic>
        <p:nvPicPr>
          <p:cNvPr id="29" name="Resim 2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4245" y="5940622"/>
            <a:ext cx="1359128" cy="594475"/>
          </a:xfrm>
          <a:prstGeom prst="rect">
            <a:avLst/>
          </a:prstGeom>
        </p:spPr>
      </p:pic>
      <p:pic>
        <p:nvPicPr>
          <p:cNvPr id="30" name="Resim 2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64246" y="1324128"/>
            <a:ext cx="1359128" cy="594475"/>
          </a:xfrm>
          <a:prstGeom prst="rect">
            <a:avLst/>
          </a:prstGeom>
        </p:spPr>
      </p:pic>
      <p:pic>
        <p:nvPicPr>
          <p:cNvPr id="31" name="Resim 3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64245" y="2643127"/>
            <a:ext cx="1359128" cy="594475"/>
          </a:xfrm>
          <a:prstGeom prst="rect">
            <a:avLst/>
          </a:prstGeom>
        </p:spPr>
      </p:pic>
      <p:pic>
        <p:nvPicPr>
          <p:cNvPr id="32" name="Resim 3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64245" y="3962125"/>
            <a:ext cx="1359128" cy="594475"/>
          </a:xfrm>
          <a:prstGeom prst="rect">
            <a:avLst/>
          </a:prstGeom>
        </p:spPr>
      </p:pic>
      <p:pic>
        <p:nvPicPr>
          <p:cNvPr id="33" name="Resim 3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64245" y="5281123"/>
            <a:ext cx="1359128" cy="594475"/>
          </a:xfrm>
          <a:prstGeom prst="rect">
            <a:avLst/>
          </a:prstGeom>
        </p:spPr>
      </p:pic>
      <p:pic>
        <p:nvPicPr>
          <p:cNvPr id="34" name="Resim 3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8342" y="1981267"/>
            <a:ext cx="1359128" cy="594475"/>
          </a:xfrm>
          <a:prstGeom prst="rect">
            <a:avLst/>
          </a:prstGeom>
        </p:spPr>
      </p:pic>
      <p:pic>
        <p:nvPicPr>
          <p:cNvPr id="35" name="Resim 3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8342" y="3300265"/>
            <a:ext cx="1359128" cy="594475"/>
          </a:xfrm>
          <a:prstGeom prst="rect">
            <a:avLst/>
          </a:prstGeom>
        </p:spPr>
      </p:pic>
      <p:pic>
        <p:nvPicPr>
          <p:cNvPr id="36" name="Resim 3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8342" y="4619263"/>
            <a:ext cx="1359128" cy="594475"/>
          </a:xfrm>
          <a:prstGeom prst="rect">
            <a:avLst/>
          </a:prstGeom>
        </p:spPr>
      </p:pic>
      <p:pic>
        <p:nvPicPr>
          <p:cNvPr id="37" name="Resim 3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8342" y="5938261"/>
            <a:ext cx="1359128" cy="594475"/>
          </a:xfrm>
          <a:prstGeom prst="rect">
            <a:avLst/>
          </a:prstGeom>
        </p:spPr>
      </p:pic>
      <p:pic>
        <p:nvPicPr>
          <p:cNvPr id="38" name="Resim 3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8343" y="1321767"/>
            <a:ext cx="1359128" cy="594475"/>
          </a:xfrm>
          <a:prstGeom prst="rect">
            <a:avLst/>
          </a:prstGeom>
        </p:spPr>
      </p:pic>
      <p:pic>
        <p:nvPicPr>
          <p:cNvPr id="39" name="Resim 3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8342" y="2640766"/>
            <a:ext cx="1359128" cy="594475"/>
          </a:xfrm>
          <a:prstGeom prst="rect">
            <a:avLst/>
          </a:prstGeom>
        </p:spPr>
      </p:pic>
      <p:pic>
        <p:nvPicPr>
          <p:cNvPr id="40" name="Resim 3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8342" y="3959764"/>
            <a:ext cx="1359128" cy="594475"/>
          </a:xfrm>
          <a:prstGeom prst="rect">
            <a:avLst/>
          </a:prstGeom>
        </p:spPr>
      </p:pic>
      <p:pic>
        <p:nvPicPr>
          <p:cNvPr id="41" name="Resim 4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8342" y="5278762"/>
            <a:ext cx="1359128" cy="594475"/>
          </a:xfrm>
          <a:prstGeom prst="rect">
            <a:avLst/>
          </a:prstGeom>
        </p:spPr>
      </p:pic>
      <p:pic>
        <p:nvPicPr>
          <p:cNvPr id="42" name="Resim 4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2439" y="1981267"/>
            <a:ext cx="1359128" cy="594475"/>
          </a:xfrm>
          <a:prstGeom prst="rect">
            <a:avLst/>
          </a:prstGeom>
        </p:spPr>
      </p:pic>
      <p:pic>
        <p:nvPicPr>
          <p:cNvPr id="43" name="Resim 4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2439" y="3300265"/>
            <a:ext cx="1359128" cy="594475"/>
          </a:xfrm>
          <a:prstGeom prst="rect">
            <a:avLst/>
          </a:prstGeom>
        </p:spPr>
      </p:pic>
      <p:pic>
        <p:nvPicPr>
          <p:cNvPr id="44" name="Resim 4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2439" y="4619263"/>
            <a:ext cx="1359128" cy="594475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2439" y="5938261"/>
            <a:ext cx="1359128" cy="594475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72440" y="1321767"/>
            <a:ext cx="1359128" cy="594475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72439" y="2640766"/>
            <a:ext cx="1359128" cy="594475"/>
          </a:xfrm>
          <a:prstGeom prst="rect">
            <a:avLst/>
          </a:prstGeom>
        </p:spPr>
      </p:pic>
      <p:pic>
        <p:nvPicPr>
          <p:cNvPr id="48" name="Resim 4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72439" y="3959764"/>
            <a:ext cx="1359128" cy="594475"/>
          </a:xfrm>
          <a:prstGeom prst="rect">
            <a:avLst/>
          </a:prstGeom>
        </p:spPr>
      </p:pic>
      <p:pic>
        <p:nvPicPr>
          <p:cNvPr id="49" name="Resim 4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72439" y="5278762"/>
            <a:ext cx="1359128" cy="594475"/>
          </a:xfrm>
          <a:prstGeom prst="rect">
            <a:avLst/>
          </a:prstGeom>
        </p:spPr>
      </p:pic>
      <p:pic>
        <p:nvPicPr>
          <p:cNvPr id="50" name="Resim 4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76536" y="1981267"/>
            <a:ext cx="1359128" cy="594475"/>
          </a:xfrm>
          <a:prstGeom prst="rect">
            <a:avLst/>
          </a:prstGeom>
        </p:spPr>
      </p:pic>
      <p:pic>
        <p:nvPicPr>
          <p:cNvPr id="51" name="Resim 5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76536" y="3300265"/>
            <a:ext cx="1359128" cy="594475"/>
          </a:xfrm>
          <a:prstGeom prst="rect">
            <a:avLst/>
          </a:prstGeom>
        </p:spPr>
      </p:pic>
      <p:pic>
        <p:nvPicPr>
          <p:cNvPr id="52" name="Resim 5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76536" y="4619263"/>
            <a:ext cx="1359128" cy="594475"/>
          </a:xfrm>
          <a:prstGeom prst="rect">
            <a:avLst/>
          </a:prstGeom>
        </p:spPr>
      </p:pic>
      <p:pic>
        <p:nvPicPr>
          <p:cNvPr id="53" name="Resim 5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76536" y="5938261"/>
            <a:ext cx="1359128" cy="594475"/>
          </a:xfrm>
          <a:prstGeom prst="rect">
            <a:avLst/>
          </a:prstGeom>
        </p:spPr>
      </p:pic>
      <p:pic>
        <p:nvPicPr>
          <p:cNvPr id="54" name="Resim 5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6537" y="1321767"/>
            <a:ext cx="1359128" cy="594475"/>
          </a:xfrm>
          <a:prstGeom prst="rect">
            <a:avLst/>
          </a:prstGeom>
        </p:spPr>
      </p:pic>
      <p:pic>
        <p:nvPicPr>
          <p:cNvPr id="55" name="Resim 5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6536" y="2640766"/>
            <a:ext cx="1359128" cy="594475"/>
          </a:xfrm>
          <a:prstGeom prst="rect">
            <a:avLst/>
          </a:prstGeom>
        </p:spPr>
      </p:pic>
      <p:pic>
        <p:nvPicPr>
          <p:cNvPr id="56" name="Resim 5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6536" y="3959764"/>
            <a:ext cx="1359128" cy="594475"/>
          </a:xfrm>
          <a:prstGeom prst="rect">
            <a:avLst/>
          </a:prstGeom>
        </p:spPr>
      </p:pic>
      <p:pic>
        <p:nvPicPr>
          <p:cNvPr id="57" name="Resim 5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6536" y="5278762"/>
            <a:ext cx="1359128" cy="594475"/>
          </a:xfrm>
          <a:prstGeom prst="rect">
            <a:avLst/>
          </a:prstGeom>
        </p:spPr>
      </p:pic>
      <p:pic>
        <p:nvPicPr>
          <p:cNvPr id="58" name="Resim 5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80633" y="1981267"/>
            <a:ext cx="1359128" cy="594475"/>
          </a:xfrm>
          <a:prstGeom prst="rect">
            <a:avLst/>
          </a:prstGeom>
        </p:spPr>
      </p:pic>
      <p:pic>
        <p:nvPicPr>
          <p:cNvPr id="59" name="Resim 5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80633" y="3300265"/>
            <a:ext cx="1359128" cy="594475"/>
          </a:xfrm>
          <a:prstGeom prst="rect">
            <a:avLst/>
          </a:prstGeom>
        </p:spPr>
      </p:pic>
      <p:pic>
        <p:nvPicPr>
          <p:cNvPr id="60" name="Resim 5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80633" y="4619263"/>
            <a:ext cx="1359128" cy="594475"/>
          </a:xfrm>
          <a:prstGeom prst="rect">
            <a:avLst/>
          </a:prstGeom>
        </p:spPr>
      </p:pic>
      <p:pic>
        <p:nvPicPr>
          <p:cNvPr id="61" name="Resim 6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80633" y="5938261"/>
            <a:ext cx="1359128" cy="594475"/>
          </a:xfrm>
          <a:prstGeom prst="rect">
            <a:avLst/>
          </a:prstGeom>
        </p:spPr>
      </p:pic>
      <p:pic>
        <p:nvPicPr>
          <p:cNvPr id="62" name="Resim 6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80634" y="1321767"/>
            <a:ext cx="1359128" cy="594475"/>
          </a:xfrm>
          <a:prstGeom prst="rect">
            <a:avLst/>
          </a:prstGeom>
        </p:spPr>
      </p:pic>
      <p:pic>
        <p:nvPicPr>
          <p:cNvPr id="63" name="Resim 6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80633" y="2640766"/>
            <a:ext cx="1359128" cy="594475"/>
          </a:xfrm>
          <a:prstGeom prst="rect">
            <a:avLst/>
          </a:prstGeom>
        </p:spPr>
      </p:pic>
      <p:pic>
        <p:nvPicPr>
          <p:cNvPr id="64" name="Resim 6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80633" y="3959764"/>
            <a:ext cx="1359128" cy="594475"/>
          </a:xfrm>
          <a:prstGeom prst="rect">
            <a:avLst/>
          </a:prstGeom>
        </p:spPr>
      </p:pic>
      <p:pic>
        <p:nvPicPr>
          <p:cNvPr id="65" name="Resim 6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80633" y="5278762"/>
            <a:ext cx="1359128" cy="594475"/>
          </a:xfrm>
          <a:prstGeom prst="rect">
            <a:avLst/>
          </a:prstGeom>
        </p:spPr>
      </p:pic>
      <p:sp>
        <p:nvSpPr>
          <p:cNvPr id="66" name="Metin kutusu 65"/>
          <p:cNvSpPr txBox="1"/>
          <p:nvPr/>
        </p:nvSpPr>
        <p:spPr>
          <a:xfrm>
            <a:off x="760669" y="1388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COĞ-2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Metin kutusu 66"/>
          <p:cNvSpPr txBox="1"/>
          <p:nvPr/>
        </p:nvSpPr>
        <p:spPr>
          <a:xfrm>
            <a:off x="760668" y="205275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FEL. GRB.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Metin kutusu 67"/>
          <p:cNvSpPr txBox="1"/>
          <p:nvPr/>
        </p:nvSpPr>
        <p:spPr>
          <a:xfrm>
            <a:off x="697186" y="2707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DİN KÜL.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Metin kutusu 68"/>
          <p:cNvSpPr txBox="1"/>
          <p:nvPr/>
        </p:nvSpPr>
        <p:spPr>
          <a:xfrm>
            <a:off x="760667" y="336666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MAT-2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Metin kutusu 69"/>
          <p:cNvSpPr txBox="1"/>
          <p:nvPr/>
        </p:nvSpPr>
        <p:spPr>
          <a:xfrm>
            <a:off x="760667" y="4026168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FİZİK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Metin kutusu 70"/>
          <p:cNvSpPr txBox="1"/>
          <p:nvPr/>
        </p:nvSpPr>
        <p:spPr>
          <a:xfrm>
            <a:off x="697186" y="468566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KİMYA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2" name="Metin kutusu 71"/>
          <p:cNvSpPr txBox="1"/>
          <p:nvPr/>
        </p:nvSpPr>
        <p:spPr>
          <a:xfrm>
            <a:off x="760667" y="534775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BİYOLOJİ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Metin kutusu 72"/>
          <p:cNvSpPr txBox="1"/>
          <p:nvPr/>
        </p:nvSpPr>
        <p:spPr>
          <a:xfrm>
            <a:off x="697185" y="6004665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İNGİLİZCE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Metin kutusu 73"/>
          <p:cNvSpPr txBox="1"/>
          <p:nvPr/>
        </p:nvSpPr>
        <p:spPr>
          <a:xfrm>
            <a:off x="2525536" y="86009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2015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Metin kutusu 75"/>
          <p:cNvSpPr txBox="1"/>
          <p:nvPr/>
        </p:nvSpPr>
        <p:spPr>
          <a:xfrm>
            <a:off x="3929633" y="86009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Metin kutusu 76"/>
          <p:cNvSpPr txBox="1"/>
          <p:nvPr/>
        </p:nvSpPr>
        <p:spPr>
          <a:xfrm>
            <a:off x="5330732" y="86009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8" name="Metin kutusu 77"/>
          <p:cNvSpPr txBox="1"/>
          <p:nvPr/>
        </p:nvSpPr>
        <p:spPr>
          <a:xfrm>
            <a:off x="6737830" y="857735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Metin kutusu 78"/>
          <p:cNvSpPr txBox="1"/>
          <p:nvPr/>
        </p:nvSpPr>
        <p:spPr>
          <a:xfrm>
            <a:off x="8135928" y="857735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2019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0" name="Metin kutusu 79"/>
          <p:cNvSpPr txBox="1"/>
          <p:nvPr/>
        </p:nvSpPr>
        <p:spPr>
          <a:xfrm>
            <a:off x="9518978" y="857735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5" name="Resim 7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2294" y="1983628"/>
            <a:ext cx="1359128" cy="594475"/>
          </a:xfrm>
          <a:prstGeom prst="rect">
            <a:avLst/>
          </a:prstGeom>
        </p:spPr>
      </p:pic>
      <p:sp>
        <p:nvSpPr>
          <p:cNvPr id="81" name="Metin kutusu 80"/>
          <p:cNvSpPr txBox="1"/>
          <p:nvPr/>
        </p:nvSpPr>
        <p:spPr>
          <a:xfrm>
            <a:off x="2582860" y="1388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2" name="Metin kutusu 81"/>
          <p:cNvSpPr txBox="1"/>
          <p:nvPr/>
        </p:nvSpPr>
        <p:spPr>
          <a:xfrm>
            <a:off x="2582859" y="205275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10,8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3" name="Metin kutusu 82"/>
          <p:cNvSpPr txBox="1"/>
          <p:nvPr/>
        </p:nvSpPr>
        <p:spPr>
          <a:xfrm>
            <a:off x="2582858" y="271429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4" name="Metin kutusu 83"/>
          <p:cNvSpPr txBox="1"/>
          <p:nvPr/>
        </p:nvSpPr>
        <p:spPr>
          <a:xfrm>
            <a:off x="2582858" y="334011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13,5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5" name="Metin kutusu 84"/>
          <p:cNvSpPr txBox="1"/>
          <p:nvPr/>
        </p:nvSpPr>
        <p:spPr>
          <a:xfrm>
            <a:off x="2525534" y="402386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6,4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6" name="Metin kutusu 85"/>
          <p:cNvSpPr txBox="1"/>
          <p:nvPr/>
        </p:nvSpPr>
        <p:spPr>
          <a:xfrm>
            <a:off x="2516155" y="465329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7" name="Metin kutusu 86"/>
          <p:cNvSpPr txBox="1"/>
          <p:nvPr/>
        </p:nvSpPr>
        <p:spPr>
          <a:xfrm>
            <a:off x="2516154" y="531733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8" name="Metin kutusu 87"/>
          <p:cNvSpPr txBox="1"/>
          <p:nvPr/>
        </p:nvSpPr>
        <p:spPr>
          <a:xfrm>
            <a:off x="2516153" y="597447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20,0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9" name="Metin kutusu 88"/>
          <p:cNvSpPr txBox="1"/>
          <p:nvPr/>
        </p:nvSpPr>
        <p:spPr>
          <a:xfrm>
            <a:off x="3991648" y="1388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5,0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Metin kutusu 89"/>
          <p:cNvSpPr txBox="1"/>
          <p:nvPr/>
        </p:nvSpPr>
        <p:spPr>
          <a:xfrm>
            <a:off x="3991646" y="271429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1" name="Metin kutusu 90"/>
          <p:cNvSpPr txBox="1"/>
          <p:nvPr/>
        </p:nvSpPr>
        <p:spPr>
          <a:xfrm>
            <a:off x="3991646" y="334011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14,0</a:t>
            </a:r>
          </a:p>
        </p:txBody>
      </p:sp>
      <p:sp>
        <p:nvSpPr>
          <p:cNvPr id="92" name="Metin kutusu 91"/>
          <p:cNvSpPr txBox="1"/>
          <p:nvPr/>
        </p:nvSpPr>
        <p:spPr>
          <a:xfrm>
            <a:off x="3934322" y="402386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5,0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3" name="Metin kutusu 92"/>
          <p:cNvSpPr txBox="1"/>
          <p:nvPr/>
        </p:nvSpPr>
        <p:spPr>
          <a:xfrm>
            <a:off x="3924943" y="465329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9,5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4" name="Metin kutusu 93"/>
          <p:cNvSpPr txBox="1"/>
          <p:nvPr/>
        </p:nvSpPr>
        <p:spPr>
          <a:xfrm>
            <a:off x="3924942" y="531733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5" name="Metin kutusu 94"/>
          <p:cNvSpPr txBox="1"/>
          <p:nvPr/>
        </p:nvSpPr>
        <p:spPr>
          <a:xfrm>
            <a:off x="3924941" y="597447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20,0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6" name="Metin kutusu 95"/>
          <p:cNvSpPr txBox="1"/>
          <p:nvPr/>
        </p:nvSpPr>
        <p:spPr>
          <a:xfrm>
            <a:off x="5371043" y="139062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7" name="Metin kutusu 96"/>
          <p:cNvSpPr txBox="1"/>
          <p:nvPr/>
        </p:nvSpPr>
        <p:spPr>
          <a:xfrm>
            <a:off x="5371042" y="205520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11,9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5371041" y="271674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5371041" y="334256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15,6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313717" y="402631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6,8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5304338" y="465574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10,2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5304337" y="531978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10,1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5304336" y="597692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" name="Metin kutusu 103"/>
          <p:cNvSpPr txBox="1"/>
          <p:nvPr/>
        </p:nvSpPr>
        <p:spPr>
          <a:xfrm>
            <a:off x="6770450" y="1388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5" name="Metin kutusu 104"/>
          <p:cNvSpPr txBox="1"/>
          <p:nvPr/>
        </p:nvSpPr>
        <p:spPr>
          <a:xfrm>
            <a:off x="6770449" y="205275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4,11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6" name="Metin kutusu 105"/>
          <p:cNvSpPr txBox="1"/>
          <p:nvPr/>
        </p:nvSpPr>
        <p:spPr>
          <a:xfrm>
            <a:off x="6770448" y="271429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2,9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7" name="Metin kutusu 106"/>
          <p:cNvSpPr txBox="1"/>
          <p:nvPr/>
        </p:nvSpPr>
        <p:spPr>
          <a:xfrm>
            <a:off x="6770448" y="334011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3,9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8" name="Metin kutusu 107"/>
          <p:cNvSpPr txBox="1"/>
          <p:nvPr/>
        </p:nvSpPr>
        <p:spPr>
          <a:xfrm>
            <a:off x="6713124" y="402386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0,4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9" name="Metin kutusu 108"/>
          <p:cNvSpPr txBox="1"/>
          <p:nvPr/>
        </p:nvSpPr>
        <p:spPr>
          <a:xfrm>
            <a:off x="6703745" y="465329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1,1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0" name="Metin kutusu 109"/>
          <p:cNvSpPr txBox="1"/>
          <p:nvPr/>
        </p:nvSpPr>
        <p:spPr>
          <a:xfrm>
            <a:off x="6703744" y="531733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1" name="Metin kutusu 110"/>
          <p:cNvSpPr txBox="1"/>
          <p:nvPr/>
        </p:nvSpPr>
        <p:spPr>
          <a:xfrm>
            <a:off x="6703743" y="597447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24,8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" name="Metin kutusu 111"/>
          <p:cNvSpPr txBox="1"/>
          <p:nvPr/>
        </p:nvSpPr>
        <p:spPr>
          <a:xfrm>
            <a:off x="8171613" y="138817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2,3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3" name="Metin kutusu 112"/>
          <p:cNvSpPr txBox="1"/>
          <p:nvPr/>
        </p:nvSpPr>
        <p:spPr>
          <a:xfrm>
            <a:off x="8171612" y="205275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2,4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4" name="Metin kutusu 113"/>
          <p:cNvSpPr txBox="1"/>
          <p:nvPr/>
        </p:nvSpPr>
        <p:spPr>
          <a:xfrm>
            <a:off x="8171611" y="271429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1,0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5" name="Metin kutusu 114"/>
          <p:cNvSpPr txBox="1"/>
          <p:nvPr/>
        </p:nvSpPr>
        <p:spPr>
          <a:xfrm>
            <a:off x="8171611" y="3340111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6" name="Metin kutusu 115"/>
          <p:cNvSpPr txBox="1"/>
          <p:nvPr/>
        </p:nvSpPr>
        <p:spPr>
          <a:xfrm>
            <a:off x="8114287" y="4023869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1,0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7" name="Metin kutusu 116"/>
          <p:cNvSpPr txBox="1"/>
          <p:nvPr/>
        </p:nvSpPr>
        <p:spPr>
          <a:xfrm>
            <a:off x="8104908" y="465329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0,9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8" name="Metin kutusu 117"/>
          <p:cNvSpPr txBox="1"/>
          <p:nvPr/>
        </p:nvSpPr>
        <p:spPr>
          <a:xfrm>
            <a:off x="8104907" y="531733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9" name="Metin kutusu 118"/>
          <p:cNvSpPr txBox="1"/>
          <p:nvPr/>
        </p:nvSpPr>
        <p:spPr>
          <a:xfrm>
            <a:off x="8104906" y="597447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29,7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0" name="Metin kutusu 119"/>
          <p:cNvSpPr txBox="1"/>
          <p:nvPr/>
        </p:nvSpPr>
        <p:spPr>
          <a:xfrm>
            <a:off x="9518978" y="138442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2,7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1" name="Metin kutusu 120"/>
          <p:cNvSpPr txBox="1"/>
          <p:nvPr/>
        </p:nvSpPr>
        <p:spPr>
          <a:xfrm>
            <a:off x="9518977" y="204901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2,2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2" name="Metin kutusu 121"/>
          <p:cNvSpPr txBox="1"/>
          <p:nvPr/>
        </p:nvSpPr>
        <p:spPr>
          <a:xfrm>
            <a:off x="9518976" y="2710547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0,6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3" name="Metin kutusu 122"/>
          <p:cNvSpPr txBox="1"/>
          <p:nvPr/>
        </p:nvSpPr>
        <p:spPr>
          <a:xfrm>
            <a:off x="9461652" y="3336364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7,5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4" name="Metin kutusu 123"/>
          <p:cNvSpPr txBox="1"/>
          <p:nvPr/>
        </p:nvSpPr>
        <p:spPr>
          <a:xfrm>
            <a:off x="9461652" y="4020122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1,0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5" name="Metin kutusu 124"/>
          <p:cNvSpPr txBox="1"/>
          <p:nvPr/>
        </p:nvSpPr>
        <p:spPr>
          <a:xfrm>
            <a:off x="9452273" y="4649550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1,4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6" name="Metin kutusu 125"/>
          <p:cNvSpPr txBox="1"/>
          <p:nvPr/>
        </p:nvSpPr>
        <p:spPr>
          <a:xfrm>
            <a:off x="9452272" y="5313585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1,3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7" name="Metin kutusu 126"/>
          <p:cNvSpPr txBox="1"/>
          <p:nvPr/>
        </p:nvSpPr>
        <p:spPr>
          <a:xfrm>
            <a:off x="9452271" y="5970723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31,4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8" name="Metin kutusu 127"/>
          <p:cNvSpPr txBox="1"/>
          <p:nvPr/>
        </p:nvSpPr>
        <p:spPr>
          <a:xfrm>
            <a:off x="3924941" y="2025393"/>
            <a:ext cx="182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9,5</a:t>
            </a:r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477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560618" y="107203"/>
            <a:ext cx="6318354" cy="523220"/>
          </a:xfrm>
          <a:prstGeom prst="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YÜKSEKÖĞRETİME GEÇİŞ SINAVI NEDİR?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6924" y="1041395"/>
            <a:ext cx="9763540" cy="4929914"/>
          </a:xfrm>
          <a:prstGeom prst="rect">
            <a:avLst/>
          </a:prstGeom>
        </p:spPr>
      </p:pic>
      <p:sp>
        <p:nvSpPr>
          <p:cNvPr id="16" name="Metin kutusu 15"/>
          <p:cNvSpPr txBox="1"/>
          <p:nvPr/>
        </p:nvSpPr>
        <p:spPr>
          <a:xfrm>
            <a:off x="4559330" y="4647870"/>
            <a:ext cx="2978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2021-2022 eğitim </a:t>
            </a:r>
            <a:r>
              <a:rPr lang="tr-TR" sz="2000" b="1" dirty="0"/>
              <a:t>öğretim yılında uygulanacak sınavdır.</a:t>
            </a:r>
            <a:r>
              <a:rPr lang="tr-TR" sz="2000" b="1" dirty="0">
                <a:solidFill>
                  <a:srgbClr val="FF0000"/>
                </a:solidFill>
              </a:rPr>
              <a:t> Sınav 3 OTURUM Şeklinde uygulanacaktır.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166924" y="3865417"/>
            <a:ext cx="20504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TYT Sınavı Cumartesi günü</a:t>
            </a:r>
          </a:p>
          <a:p>
            <a:pPr algn="ctr"/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3355942" y="1773380"/>
            <a:ext cx="20504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AYT Sınavı </a:t>
            </a:r>
          </a:p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Pazar günü</a:t>
            </a:r>
          </a:p>
          <a:p>
            <a:pPr algn="ctr"/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6719795" y="1658253"/>
            <a:ext cx="2050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DİL  Sınavı pazar günü öğleden </a:t>
            </a:r>
          </a:p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sonra</a:t>
            </a:r>
          </a:p>
          <a:p>
            <a:pPr algn="ctr"/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8810716" y="3766948"/>
            <a:ext cx="2050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1.OTURUM: TYT</a:t>
            </a:r>
          </a:p>
          <a:p>
            <a:pPr algn="ctr"/>
            <a:r>
              <a:rPr lang="tr-TR" sz="2000" b="1" dirty="0" smtClean="0"/>
              <a:t>2.OTURUM:AYT</a:t>
            </a:r>
          </a:p>
          <a:p>
            <a:pPr algn="ctr"/>
            <a:r>
              <a:rPr lang="tr-TR" sz="2000" b="1" dirty="0" smtClean="0"/>
              <a:t>3.OTURUM:DİL</a:t>
            </a:r>
          </a:p>
          <a:p>
            <a:pPr algn="ctr"/>
            <a:endParaRPr lang="tr-TR" sz="2000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1166924" y="6218835"/>
            <a:ext cx="8271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/>
              <a:t>Yabancı Dil Testi, Alan Yeterlilik Testi ile aynı gün olup, Alan Yeterlilik Testi Sabah oturumunda, Yabancı Dil Testi Öğleden Sonra yapılmaktadır.</a:t>
            </a:r>
          </a:p>
          <a:p>
            <a:pPr algn="ctr"/>
            <a:endParaRPr lang="tr-TR" sz="1400" dirty="0"/>
          </a:p>
        </p:txBody>
      </p:sp>
      <p:pic>
        <p:nvPicPr>
          <p:cNvPr id="23" name="Resim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1504" y="6204980"/>
            <a:ext cx="307816" cy="31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8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TYT SORU SAYILARI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8249" y="768969"/>
            <a:ext cx="5884489" cy="5965375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6112" y="2370881"/>
            <a:ext cx="304800" cy="383822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6112" y="5391172"/>
            <a:ext cx="304800" cy="383822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90005" y="2041678"/>
            <a:ext cx="381704" cy="462062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90005" y="5121021"/>
            <a:ext cx="381704" cy="462062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429491" y="2370881"/>
            <a:ext cx="169928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t" anchorCtr="1">
            <a:spAutoFit/>
          </a:bodyPr>
          <a:lstStyle/>
          <a:p>
            <a:pPr algn="ctr"/>
            <a:r>
              <a:rPr lang="tr-TR" b="1" dirty="0"/>
              <a:t>FEN </a:t>
            </a:r>
            <a:r>
              <a:rPr lang="tr-TR" b="1" dirty="0" smtClean="0"/>
              <a:t>BİLGİSİ</a:t>
            </a:r>
            <a:endParaRPr lang="tr-TR" b="1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429491" y="5352052"/>
            <a:ext cx="169928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t" anchorCtr="1">
            <a:spAutoFit/>
          </a:bodyPr>
          <a:lstStyle/>
          <a:p>
            <a:pPr algn="ctr"/>
            <a:r>
              <a:rPr lang="tr-TR" b="1" dirty="0" smtClean="0"/>
              <a:t>MATEMATİK</a:t>
            </a:r>
            <a:endParaRPr lang="tr-TR" b="1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9212457" y="2088043"/>
            <a:ext cx="199587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t" anchorCtr="1">
            <a:spAutoFit/>
          </a:bodyPr>
          <a:lstStyle/>
          <a:p>
            <a:pPr algn="ctr"/>
            <a:r>
              <a:rPr lang="tr-TR" b="1" dirty="0" smtClean="0"/>
              <a:t>SOSYAL BİLGİLER</a:t>
            </a:r>
            <a:endParaRPr lang="tr-TR" b="1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9212457" y="5167386"/>
            <a:ext cx="199587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t" anchorCtr="1">
            <a:spAutoFit/>
          </a:bodyPr>
          <a:lstStyle/>
          <a:p>
            <a:pPr algn="ctr"/>
            <a:r>
              <a:rPr lang="tr-TR" b="1" dirty="0" smtClean="0"/>
              <a:t>TÜRKÇE</a:t>
            </a:r>
            <a:endParaRPr lang="tr-TR" b="1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3560618" y="1893827"/>
            <a:ext cx="1510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20 </a:t>
            </a:r>
          </a:p>
          <a:p>
            <a:pPr algn="ctr"/>
            <a:r>
              <a:rPr lang="tr-TR" sz="2800" b="1" dirty="0" smtClean="0"/>
              <a:t>SORU</a:t>
            </a:r>
            <a:endParaRPr lang="tr-TR" sz="2800" b="1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6650182" y="1893826"/>
            <a:ext cx="1510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20 </a:t>
            </a:r>
          </a:p>
          <a:p>
            <a:pPr algn="ctr"/>
            <a:r>
              <a:rPr lang="tr-TR" sz="2800" b="1" dirty="0" smtClean="0"/>
              <a:t>SORU</a:t>
            </a:r>
            <a:endParaRPr lang="tr-TR" sz="2800" b="1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3560618" y="5059501"/>
            <a:ext cx="1510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40 </a:t>
            </a:r>
          </a:p>
          <a:p>
            <a:pPr algn="ctr"/>
            <a:r>
              <a:rPr lang="tr-TR" sz="2800" b="1" dirty="0" smtClean="0"/>
              <a:t>SORU</a:t>
            </a:r>
            <a:endParaRPr lang="tr-TR" sz="2800" b="1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6578410" y="5059500"/>
            <a:ext cx="1510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40 </a:t>
            </a:r>
          </a:p>
          <a:p>
            <a:pPr algn="ctr"/>
            <a:r>
              <a:rPr lang="tr-TR" sz="2800" b="1" dirty="0" smtClean="0"/>
              <a:t>SORU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24222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YKS SOSYAL VE FEN TESTİ SORU SAYILARI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1853" y="910539"/>
            <a:ext cx="5705157" cy="5781206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2431" y="2820291"/>
            <a:ext cx="2009422" cy="33867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5695" y="2478455"/>
            <a:ext cx="1038707" cy="406767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5087" y="5266671"/>
            <a:ext cx="2009422" cy="33867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5733" y="4931313"/>
            <a:ext cx="1038707" cy="406767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2412" y="6620336"/>
            <a:ext cx="2009422" cy="33867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3058" y="6284978"/>
            <a:ext cx="1038707" cy="406767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55661" y="5232804"/>
            <a:ext cx="2009422" cy="33867"/>
          </a:xfrm>
          <a:prstGeom prst="rect">
            <a:avLst/>
          </a:prstGeom>
        </p:spPr>
      </p:pic>
      <p:pic>
        <p:nvPicPr>
          <p:cNvPr id="23" name="Resim 2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972" y="4899206"/>
            <a:ext cx="1038707" cy="406767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51843" y="2916985"/>
            <a:ext cx="2009422" cy="33867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3154" y="2583387"/>
            <a:ext cx="1038707" cy="406767"/>
          </a:xfrm>
          <a:prstGeom prst="rect">
            <a:avLst/>
          </a:prstGeom>
        </p:spPr>
      </p:pic>
      <p:sp>
        <p:nvSpPr>
          <p:cNvPr id="27" name="Metin kutusu 26"/>
          <p:cNvSpPr txBox="1"/>
          <p:nvPr/>
        </p:nvSpPr>
        <p:spPr>
          <a:xfrm>
            <a:off x="4646738" y="3740730"/>
            <a:ext cx="2452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SOSYAL VE FEN BİL. TESTİ SORU SAYILARI</a:t>
            </a:r>
            <a:endParaRPr lang="tr-TR" sz="1600" b="1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1566670" y="2506687"/>
            <a:ext cx="1454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TARİH</a:t>
            </a:r>
            <a:endParaRPr lang="tr-TR" sz="2000" b="1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1770216" y="4951126"/>
            <a:ext cx="1454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COĞRAFYA</a:t>
            </a:r>
            <a:endParaRPr lang="tr-TR" sz="2000" b="1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3784452" y="6298832"/>
            <a:ext cx="1454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FİZİK</a:t>
            </a:r>
            <a:endParaRPr lang="tr-TR" sz="2000" b="1" dirty="0"/>
          </a:p>
        </p:txBody>
      </p:sp>
      <p:sp>
        <p:nvSpPr>
          <p:cNvPr id="32" name="Metin kutusu 31"/>
          <p:cNvSpPr txBox="1"/>
          <p:nvPr/>
        </p:nvSpPr>
        <p:spPr>
          <a:xfrm>
            <a:off x="8833315" y="4866561"/>
            <a:ext cx="1454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KİMYA</a:t>
            </a:r>
            <a:endParaRPr lang="tr-TR" sz="2000" b="1" dirty="0"/>
          </a:p>
        </p:txBody>
      </p:sp>
      <p:pic>
        <p:nvPicPr>
          <p:cNvPr id="33" name="Resim 3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8243" y="1378736"/>
            <a:ext cx="2009422" cy="33867"/>
          </a:xfrm>
          <a:prstGeom prst="rect">
            <a:avLst/>
          </a:prstGeom>
        </p:spPr>
      </p:pic>
      <p:pic>
        <p:nvPicPr>
          <p:cNvPr id="34" name="Resim 3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99554" y="1045138"/>
            <a:ext cx="1038707" cy="406767"/>
          </a:xfrm>
          <a:prstGeom prst="rect">
            <a:avLst/>
          </a:prstGeom>
        </p:spPr>
      </p:pic>
      <p:sp>
        <p:nvSpPr>
          <p:cNvPr id="35" name="Metin kutusu 34"/>
          <p:cNvSpPr txBox="1"/>
          <p:nvPr/>
        </p:nvSpPr>
        <p:spPr>
          <a:xfrm>
            <a:off x="8833315" y="2583387"/>
            <a:ext cx="1454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BİYOLOJİ</a:t>
            </a:r>
            <a:endParaRPr lang="tr-TR" sz="2000" b="1" dirty="0"/>
          </a:p>
        </p:txBody>
      </p:sp>
      <p:sp>
        <p:nvSpPr>
          <p:cNvPr id="36" name="Metin kutusu 35"/>
          <p:cNvSpPr txBox="1"/>
          <p:nvPr/>
        </p:nvSpPr>
        <p:spPr>
          <a:xfrm>
            <a:off x="6070359" y="1061269"/>
            <a:ext cx="2696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FELSEFE VE DİN</a:t>
            </a:r>
            <a:endParaRPr lang="tr-TR" sz="2000" b="1" dirty="0"/>
          </a:p>
        </p:txBody>
      </p:sp>
      <p:sp>
        <p:nvSpPr>
          <p:cNvPr id="37" name="Metin kutusu 36"/>
          <p:cNvSpPr txBox="1"/>
          <p:nvPr/>
        </p:nvSpPr>
        <p:spPr>
          <a:xfrm>
            <a:off x="3150546" y="2606391"/>
            <a:ext cx="1454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5 SORU</a:t>
            </a:r>
            <a:endParaRPr lang="tr-TR" sz="2400" b="1" dirty="0"/>
          </a:p>
        </p:txBody>
      </p:sp>
      <p:sp>
        <p:nvSpPr>
          <p:cNvPr id="38" name="Metin kutusu 37"/>
          <p:cNvSpPr txBox="1"/>
          <p:nvPr/>
        </p:nvSpPr>
        <p:spPr>
          <a:xfrm>
            <a:off x="3224942" y="4754308"/>
            <a:ext cx="1454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5 SORU</a:t>
            </a:r>
            <a:endParaRPr lang="tr-TR" sz="2400" b="1" dirty="0"/>
          </a:p>
        </p:txBody>
      </p:sp>
      <p:sp>
        <p:nvSpPr>
          <p:cNvPr id="39" name="Metin kutusu 38"/>
          <p:cNvSpPr txBox="1"/>
          <p:nvPr/>
        </p:nvSpPr>
        <p:spPr>
          <a:xfrm>
            <a:off x="5187068" y="1665010"/>
            <a:ext cx="1454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5 SORU FEL.</a:t>
            </a:r>
          </a:p>
          <a:p>
            <a:pPr algn="ctr"/>
            <a:r>
              <a:rPr lang="tr-TR" b="1" dirty="0" smtClean="0"/>
              <a:t>5 SORU DİN</a:t>
            </a:r>
            <a:endParaRPr lang="tr-TR" b="1" dirty="0"/>
          </a:p>
        </p:txBody>
      </p:sp>
      <p:sp>
        <p:nvSpPr>
          <p:cNvPr id="40" name="Metin kutusu 39"/>
          <p:cNvSpPr txBox="1"/>
          <p:nvPr/>
        </p:nvSpPr>
        <p:spPr>
          <a:xfrm>
            <a:off x="5145502" y="5896731"/>
            <a:ext cx="1454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7 SORU</a:t>
            </a:r>
            <a:endParaRPr lang="tr-TR" sz="2400" b="1" dirty="0"/>
          </a:p>
        </p:txBody>
      </p:sp>
      <p:sp>
        <p:nvSpPr>
          <p:cNvPr id="41" name="Metin kutusu 40"/>
          <p:cNvSpPr txBox="1"/>
          <p:nvPr/>
        </p:nvSpPr>
        <p:spPr>
          <a:xfrm>
            <a:off x="7345077" y="4784612"/>
            <a:ext cx="1454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7 SORU</a:t>
            </a:r>
            <a:endParaRPr lang="tr-TR" sz="2400" b="1" dirty="0"/>
          </a:p>
        </p:txBody>
      </p:sp>
      <p:sp>
        <p:nvSpPr>
          <p:cNvPr id="42" name="Metin kutusu 41"/>
          <p:cNvSpPr txBox="1"/>
          <p:nvPr/>
        </p:nvSpPr>
        <p:spPr>
          <a:xfrm>
            <a:off x="7295356" y="2552609"/>
            <a:ext cx="1454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6 SORU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35477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TYT SORU TARZLARI NASIL OLACAK?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52400" y="157862"/>
            <a:ext cx="65" cy="4462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r-TR" alt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0" name="Resim 4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2907" y="1246705"/>
            <a:ext cx="9300247" cy="5117649"/>
          </a:xfrm>
          <a:prstGeom prst="rect">
            <a:avLst/>
          </a:prstGeom>
        </p:spPr>
      </p:pic>
      <p:sp>
        <p:nvSpPr>
          <p:cNvPr id="51" name="Metin kutusu 50"/>
          <p:cNvSpPr txBox="1"/>
          <p:nvPr/>
        </p:nvSpPr>
        <p:spPr>
          <a:xfrm>
            <a:off x="1231905" y="1403269"/>
            <a:ext cx="270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SORULAR ORTAK MÜFREDATTAN ÇIKACAKTIR.</a:t>
            </a:r>
          </a:p>
          <a:p>
            <a:pPr algn="ctr"/>
            <a:endParaRPr lang="tr-TR" dirty="0"/>
          </a:p>
        </p:txBody>
      </p:sp>
      <p:sp>
        <p:nvSpPr>
          <p:cNvPr id="52" name="Metin kutusu 51"/>
          <p:cNvSpPr txBox="1"/>
          <p:nvPr/>
        </p:nvSpPr>
        <p:spPr>
          <a:xfrm>
            <a:off x="1139037" y="3981115"/>
            <a:ext cx="2886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OKUDUĞUNU DOĞRU ANLAMA VE YORUMLAMA BECERİLERİNİ ÖLÇECEK SORULAR OLACAK…</a:t>
            </a:r>
          </a:p>
          <a:p>
            <a:pPr algn="ctr"/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53" name="Metin kutusu 52"/>
          <p:cNvSpPr txBox="1"/>
          <p:nvPr/>
        </p:nvSpPr>
        <p:spPr>
          <a:xfrm>
            <a:off x="7650370" y="1403270"/>
            <a:ext cx="2771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OKUDUĞUNU DOĞRU ANLAMA VE YORUMLAMA BECERİLERİNİ ÖLÇECEK SORULAR OLACAK…</a:t>
            </a:r>
          </a:p>
          <a:p>
            <a:pPr algn="ctr"/>
            <a:endParaRPr lang="tr-TR" dirty="0"/>
          </a:p>
        </p:txBody>
      </p:sp>
      <p:sp>
        <p:nvSpPr>
          <p:cNvPr id="54" name="Metin kutusu 53"/>
          <p:cNvSpPr txBox="1"/>
          <p:nvPr/>
        </p:nvSpPr>
        <p:spPr>
          <a:xfrm>
            <a:off x="4671491" y="2491775"/>
            <a:ext cx="2391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MATEMATİK KAVRAMLARINI KULLANMA VE TEMEL MATEMATİK İŞLEMLERİ İLE SOYUT İŞLEMLER YAPMA BECERİSİ  ÖLÇÜLECEK…</a:t>
            </a:r>
          </a:p>
          <a:p>
            <a:pPr algn="ctr"/>
            <a:endParaRPr lang="tr-TR" dirty="0"/>
          </a:p>
        </p:txBody>
      </p:sp>
      <p:sp>
        <p:nvSpPr>
          <p:cNvPr id="55" name="Metin kutusu 54"/>
          <p:cNvSpPr txBox="1"/>
          <p:nvPr/>
        </p:nvSpPr>
        <p:spPr>
          <a:xfrm>
            <a:off x="7709855" y="4199935"/>
            <a:ext cx="2608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FEN BİLİMLERİ ALANINA YATKINLIĞI VE MUHAKEME BECERİLERİ ÖLÇÜLECEK…</a:t>
            </a:r>
          </a:p>
          <a:p>
            <a:pPr algn="ctr"/>
            <a:endParaRPr lang="tr-TR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8" name="Resim 5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4463" y="5400264"/>
            <a:ext cx="1112462" cy="822018"/>
          </a:xfrm>
          <a:prstGeom prst="rect">
            <a:avLst/>
          </a:prstGeom>
        </p:spPr>
      </p:pic>
      <p:pic>
        <p:nvPicPr>
          <p:cNvPr id="56" name="Resim 5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75062" y="4749539"/>
            <a:ext cx="1472743" cy="1472743"/>
          </a:xfrm>
          <a:prstGeom prst="rect">
            <a:avLst/>
          </a:prstGeom>
        </p:spPr>
      </p:pic>
      <p:pic>
        <p:nvPicPr>
          <p:cNvPr id="57" name="Resim 5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69279" y="5260228"/>
            <a:ext cx="931105" cy="931105"/>
          </a:xfrm>
          <a:prstGeom prst="rect">
            <a:avLst/>
          </a:prstGeom>
        </p:spPr>
      </p:pic>
      <p:pic>
        <p:nvPicPr>
          <p:cNvPr id="59" name="Resim 5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1464" y="2386619"/>
            <a:ext cx="1054849" cy="1054849"/>
          </a:xfrm>
          <a:prstGeom prst="rect">
            <a:avLst/>
          </a:prstGeom>
        </p:spPr>
      </p:pic>
      <p:pic>
        <p:nvPicPr>
          <p:cNvPr id="60" name="Resim 5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6855" y="1189553"/>
            <a:ext cx="930736" cy="930736"/>
          </a:xfrm>
          <a:prstGeom prst="rect">
            <a:avLst/>
          </a:prstGeom>
        </p:spPr>
      </p:pic>
      <p:pic>
        <p:nvPicPr>
          <p:cNvPr id="61" name="Resim 6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34925" y="1189553"/>
            <a:ext cx="937363" cy="930736"/>
          </a:xfrm>
          <a:prstGeom prst="rect">
            <a:avLst/>
          </a:prstGeom>
        </p:spPr>
      </p:pic>
      <p:pic>
        <p:nvPicPr>
          <p:cNvPr id="62" name="Resim 6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603039" y="2586651"/>
            <a:ext cx="883862" cy="88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TYT PUAN TÜRÜ NEDİR VE NEREDE KULLANILIR?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399" y="1387958"/>
            <a:ext cx="5875690" cy="4943569"/>
          </a:xfrm>
          <a:prstGeom prst="rect">
            <a:avLst/>
          </a:prstGeom>
        </p:spPr>
      </p:pic>
      <p:sp>
        <p:nvSpPr>
          <p:cNvPr id="43" name="Metin kutusu 42"/>
          <p:cNvSpPr txBox="1"/>
          <p:nvPr/>
        </p:nvSpPr>
        <p:spPr>
          <a:xfrm>
            <a:off x="879763" y="2916877"/>
            <a:ext cx="22721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Üniversiteye girişte için yapılan Temel Yeterlilik Testi sonucu oluşan puandır. </a:t>
            </a:r>
            <a:r>
              <a:rPr lang="tr-TR" sz="2000" b="1" dirty="0" smtClean="0">
                <a:solidFill>
                  <a:srgbClr val="FF0000"/>
                </a:solidFill>
              </a:rPr>
              <a:t>Tek puan türüdür.</a:t>
            </a:r>
            <a:endParaRPr lang="tr-TR" sz="2000" b="1" dirty="0">
              <a:solidFill>
                <a:srgbClr val="FF0000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884448">
            <a:off x="5628458" y="1621978"/>
            <a:ext cx="748081" cy="504954"/>
          </a:xfrm>
          <a:prstGeom prst="rect">
            <a:avLst/>
          </a:prstGeom>
        </p:spPr>
      </p:pic>
      <p:pic>
        <p:nvPicPr>
          <p:cNvPr id="44" name="Resim 4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60519">
            <a:off x="6536987" y="3301877"/>
            <a:ext cx="1531589" cy="1033821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06363">
            <a:off x="5657088" y="5466502"/>
            <a:ext cx="919923" cy="62094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37027" y="817083"/>
            <a:ext cx="2114744" cy="2114744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26453" y="2587002"/>
            <a:ext cx="2475713" cy="2475713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71563" y="4715546"/>
            <a:ext cx="2114744" cy="2114744"/>
          </a:xfrm>
          <a:prstGeom prst="rect">
            <a:avLst/>
          </a:prstGeom>
        </p:spPr>
      </p:pic>
      <p:sp>
        <p:nvSpPr>
          <p:cNvPr id="48" name="Metin kutusu 47"/>
          <p:cNvSpPr txBox="1"/>
          <p:nvPr/>
        </p:nvSpPr>
        <p:spPr>
          <a:xfrm>
            <a:off x="6494872" y="1411902"/>
            <a:ext cx="1946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Ön </a:t>
            </a:r>
            <a:r>
              <a:rPr lang="tr-TR" b="1" dirty="0"/>
              <a:t>Lisans Bölümlerini tercih </a:t>
            </a:r>
            <a:r>
              <a:rPr lang="tr-TR" b="1" dirty="0" smtClean="0"/>
              <a:t>ederken</a:t>
            </a:r>
            <a:endParaRPr lang="tr-TR" b="1" dirty="0"/>
          </a:p>
        </p:txBody>
      </p:sp>
      <p:sp>
        <p:nvSpPr>
          <p:cNvPr id="49" name="Metin kutusu 48"/>
          <p:cNvSpPr txBox="1"/>
          <p:nvPr/>
        </p:nvSpPr>
        <p:spPr>
          <a:xfrm>
            <a:off x="6970459" y="5166273"/>
            <a:ext cx="15267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Özel Yetenek Sınavına başvuru yaparken</a:t>
            </a:r>
          </a:p>
          <a:p>
            <a:pPr algn="ctr"/>
            <a:endParaRPr lang="tr-TR" b="1" dirty="0" smtClean="0"/>
          </a:p>
        </p:txBody>
      </p:sp>
      <p:sp>
        <p:nvSpPr>
          <p:cNvPr id="50" name="Metin kutusu 49"/>
          <p:cNvSpPr txBox="1"/>
          <p:nvPr/>
        </p:nvSpPr>
        <p:spPr>
          <a:xfrm>
            <a:off x="8660987" y="3351910"/>
            <a:ext cx="1606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 smtClean="0"/>
              <a:t>Açıköğretim</a:t>
            </a:r>
            <a:r>
              <a:rPr lang="tr-TR" sz="2000" b="1" dirty="0" smtClean="0"/>
              <a:t>  </a:t>
            </a:r>
          </a:p>
          <a:p>
            <a:pPr algn="ctr"/>
            <a:r>
              <a:rPr lang="tr-TR" sz="2000" b="1" dirty="0" err="1" smtClean="0"/>
              <a:t>Önlisans</a:t>
            </a:r>
            <a:endParaRPr lang="tr-TR" sz="2000" b="1" dirty="0" smtClean="0"/>
          </a:p>
          <a:p>
            <a:pPr algn="ctr"/>
            <a:r>
              <a:rPr lang="tr-TR" sz="2000" b="1" dirty="0" smtClean="0"/>
              <a:t>tercihlerinde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700622" y="1519469"/>
            <a:ext cx="543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</a:t>
            </a:r>
            <a:endParaRPr lang="tr-T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1" name="Dikdörtgen 50"/>
          <p:cNvSpPr/>
          <p:nvPr/>
        </p:nvSpPr>
        <p:spPr>
          <a:xfrm>
            <a:off x="5476329" y="3270820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</a:t>
            </a:r>
            <a:endParaRPr lang="tr-T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2" name="Dikdörtgen 51"/>
          <p:cNvSpPr/>
          <p:nvPr/>
        </p:nvSpPr>
        <p:spPr>
          <a:xfrm>
            <a:off x="4716650" y="5253182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</a:t>
            </a:r>
            <a:endParaRPr lang="tr-T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035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AYT SORU SAYILARI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52400" y="157862"/>
            <a:ext cx="65" cy="4462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r-TR" alt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8916" y="1887603"/>
            <a:ext cx="2151661" cy="4041793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3417" y="2474625"/>
            <a:ext cx="2151661" cy="3423637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7918" y="1819870"/>
            <a:ext cx="2151661" cy="4113120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02419" y="1097381"/>
            <a:ext cx="2151661" cy="4873927"/>
          </a:xfrm>
          <a:prstGeom prst="rect">
            <a:avLst/>
          </a:prstGeom>
        </p:spPr>
      </p:pic>
      <p:sp>
        <p:nvSpPr>
          <p:cNvPr id="22" name="Metin kutusu 21"/>
          <p:cNvSpPr txBox="1"/>
          <p:nvPr/>
        </p:nvSpPr>
        <p:spPr>
          <a:xfrm>
            <a:off x="1294685" y="1592469"/>
            <a:ext cx="2078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AYT 202</a:t>
            </a:r>
            <a:r>
              <a:rPr lang="tr-TR" sz="2000" b="1" dirty="0" smtClean="0">
                <a:solidFill>
                  <a:schemeClr val="bg1"/>
                </a:solidFill>
              </a:rPr>
              <a:t>2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1587450" y="4754572"/>
            <a:ext cx="14926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MATEMAT</a:t>
            </a:r>
            <a:r>
              <a:rPr lang="tr-TR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İK</a:t>
            </a:r>
          </a:p>
          <a:p>
            <a:pPr algn="ctr"/>
            <a:r>
              <a:rPr lang="tr-T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 SORU</a:t>
            </a:r>
            <a:endParaRPr lang="tr-TR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Dikdörtgen 36"/>
          <p:cNvSpPr/>
          <p:nvPr/>
        </p:nvSpPr>
        <p:spPr>
          <a:xfrm>
            <a:off x="3639119" y="4092852"/>
            <a:ext cx="230651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FİZİK: </a:t>
            </a:r>
            <a:r>
              <a:rPr lang="tr-T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 SORU</a:t>
            </a:r>
          </a:p>
          <a:p>
            <a:r>
              <a:rPr lang="tr-TR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KİMYA: 13 SORU</a:t>
            </a:r>
          </a:p>
          <a:p>
            <a:r>
              <a:rPr lang="tr-T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BİYOLOJİ: 13 SORU</a:t>
            </a:r>
            <a:endParaRPr lang="tr-TR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Dikdörtgen 37"/>
          <p:cNvSpPr/>
          <p:nvPr/>
        </p:nvSpPr>
        <p:spPr>
          <a:xfrm>
            <a:off x="6045628" y="3808131"/>
            <a:ext cx="230651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T.D.EDEB: </a:t>
            </a:r>
            <a:r>
              <a:rPr lang="tr-TR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tr-T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SORU</a:t>
            </a:r>
          </a:p>
          <a:p>
            <a:r>
              <a:rPr lang="tr-TR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TARİH-1: 10 SORU</a:t>
            </a:r>
          </a:p>
          <a:p>
            <a:r>
              <a:rPr lang="tr-T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COĞ-1: 6 SORU</a:t>
            </a:r>
            <a:endParaRPr lang="tr-TR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Dikdörtgen 38"/>
          <p:cNvSpPr/>
          <p:nvPr/>
        </p:nvSpPr>
        <p:spPr>
          <a:xfrm>
            <a:off x="8430129" y="2992523"/>
            <a:ext cx="230651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TARİH-2</a:t>
            </a:r>
            <a:r>
              <a:rPr lang="tr-TR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tr-T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SORU</a:t>
            </a:r>
          </a:p>
          <a:p>
            <a:r>
              <a:rPr lang="tr-TR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COĞ-2: 11 SORU</a:t>
            </a:r>
          </a:p>
          <a:p>
            <a:r>
              <a:rPr lang="tr-T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FEL.GRB.: 12 SORU</a:t>
            </a:r>
          </a:p>
          <a:p>
            <a:r>
              <a:rPr lang="tr-TR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DİN KÜL.: 6 SORU</a:t>
            </a:r>
            <a:endParaRPr lang="tr-TR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8562977" y="4386209"/>
            <a:ext cx="1815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(Felsefe </a:t>
            </a:r>
            <a:r>
              <a:rPr lang="tr-TR" sz="1400" dirty="0" smtClean="0"/>
              <a:t>grubunda</a:t>
            </a:r>
          </a:p>
          <a:p>
            <a:pPr algn="ctr"/>
            <a:r>
              <a:rPr lang="tr-TR" sz="1400" b="1" dirty="0" smtClean="0"/>
              <a:t>Sosyoloji mantık psikoloji ve felsefe soruları yer alacaktır.)</a:t>
            </a:r>
            <a:endParaRPr lang="tr-TR" sz="1400" b="1" dirty="0"/>
          </a:p>
        </p:txBody>
      </p:sp>
      <p:pic>
        <p:nvPicPr>
          <p:cNvPr id="25" name="Resim 2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94685" y="2025428"/>
            <a:ext cx="1049867" cy="1196622"/>
          </a:xfrm>
          <a:prstGeom prst="rect">
            <a:avLst/>
          </a:prstGeom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47770" y="5929396"/>
            <a:ext cx="745057" cy="816392"/>
          </a:xfrm>
          <a:prstGeom prst="rect">
            <a:avLst/>
          </a:prstGeom>
        </p:spPr>
      </p:pic>
      <p:sp>
        <p:nvSpPr>
          <p:cNvPr id="28" name="Metin kutusu 27"/>
          <p:cNvSpPr txBox="1"/>
          <p:nvPr/>
        </p:nvSpPr>
        <p:spPr>
          <a:xfrm>
            <a:off x="4709247" y="6200187"/>
            <a:ext cx="32260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tr-TR" b="1" dirty="0"/>
              <a:t>YABANCI </a:t>
            </a:r>
            <a:r>
              <a:rPr lang="tr-TR" b="1" dirty="0" smtClean="0"/>
              <a:t>DİL 80 SORU</a:t>
            </a:r>
            <a:endParaRPr lang="tr-TR" b="1" dirty="0"/>
          </a:p>
        </p:txBody>
      </p:sp>
      <p:pic>
        <p:nvPicPr>
          <p:cNvPr id="47" name="Resim 4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58354" y="5927406"/>
            <a:ext cx="745057" cy="816392"/>
          </a:xfrm>
          <a:prstGeom prst="rect">
            <a:avLst/>
          </a:prstGeom>
        </p:spPr>
      </p:pic>
      <p:sp>
        <p:nvSpPr>
          <p:cNvPr id="29" name="Metin kutusu 28"/>
          <p:cNvSpPr txBox="1"/>
          <p:nvPr/>
        </p:nvSpPr>
        <p:spPr>
          <a:xfrm>
            <a:off x="1698521" y="5532458"/>
            <a:ext cx="125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MATEMATİK TESTİ</a:t>
            </a:r>
            <a:endParaRPr lang="tr-TR" sz="1200" b="1" dirty="0"/>
          </a:p>
        </p:txBody>
      </p:sp>
      <p:sp>
        <p:nvSpPr>
          <p:cNvPr id="49" name="Metin kutusu 48"/>
          <p:cNvSpPr txBox="1"/>
          <p:nvPr/>
        </p:nvSpPr>
        <p:spPr>
          <a:xfrm>
            <a:off x="4098270" y="5492123"/>
            <a:ext cx="125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FEN BİLGİSİ TESTİ</a:t>
            </a:r>
            <a:endParaRPr lang="tr-TR" sz="1200" b="1" dirty="0"/>
          </a:p>
        </p:txBody>
      </p:sp>
      <p:sp>
        <p:nvSpPr>
          <p:cNvPr id="63" name="Metin kutusu 62"/>
          <p:cNvSpPr txBox="1"/>
          <p:nvPr/>
        </p:nvSpPr>
        <p:spPr>
          <a:xfrm>
            <a:off x="6483870" y="5528791"/>
            <a:ext cx="125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TDE-SOS. BİL.</a:t>
            </a:r>
          </a:p>
          <a:p>
            <a:pPr algn="ctr"/>
            <a:r>
              <a:rPr lang="tr-TR" sz="1200" b="1" dirty="0" smtClean="0"/>
              <a:t>TESTİ</a:t>
            </a:r>
            <a:endParaRPr lang="tr-TR" sz="1200" b="1" dirty="0"/>
          </a:p>
        </p:txBody>
      </p:sp>
      <p:sp>
        <p:nvSpPr>
          <p:cNvPr id="64" name="Metin kutusu 63"/>
          <p:cNvSpPr txBox="1"/>
          <p:nvPr/>
        </p:nvSpPr>
        <p:spPr>
          <a:xfrm>
            <a:off x="8861333" y="5559385"/>
            <a:ext cx="125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SOS.BİL-2</a:t>
            </a:r>
          </a:p>
          <a:p>
            <a:pPr algn="ctr"/>
            <a:r>
              <a:rPr lang="tr-TR" sz="1200" b="1" dirty="0" smtClean="0"/>
              <a:t>TESTİ</a:t>
            </a:r>
            <a:endParaRPr lang="tr-TR" sz="1200" b="1" dirty="0"/>
          </a:p>
        </p:txBody>
      </p:sp>
    </p:spTree>
    <p:extLst>
      <p:ext uri="{BB962C8B-B14F-4D97-AF65-F5344CB8AC3E}">
        <p14:creationId xmlns:p14="http://schemas.microsoft.com/office/powerpoint/2010/main" val="406714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6991" y="1285730"/>
            <a:ext cx="10738019" cy="480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1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AYT PUAN TÜRÜ NEDİR ?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9307" y="1291128"/>
            <a:ext cx="9736898" cy="200670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3782" y="3930832"/>
            <a:ext cx="9742423" cy="1990387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6495281" y="1832772"/>
            <a:ext cx="3823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ALAN YETERLİLİK TESTİ SONUCU OLUŞAN PUANDIR.</a:t>
            </a:r>
            <a:endParaRPr lang="tr-TR" sz="2400" b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3117273" y="1986660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PUAN TÜRÜ</a:t>
            </a:r>
            <a:endParaRPr lang="tr-TR" sz="2800" b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3144983" y="4581285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D20000"/>
                </a:solidFill>
              </a:rPr>
              <a:t>PUAN TÜRÜ</a:t>
            </a:r>
            <a:endParaRPr lang="tr-TR" sz="2800" b="1" dirty="0">
              <a:solidFill>
                <a:srgbClr val="D20000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495281" y="4407355"/>
            <a:ext cx="4141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LİSANS PROGRAMLARINI TERCİH EDERKEN KULLANILIR.</a:t>
            </a:r>
          </a:p>
          <a:p>
            <a:pPr algn="ctr"/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09160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3782" y="3937818"/>
            <a:ext cx="9742423" cy="2005782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3782" y="1604803"/>
            <a:ext cx="9742423" cy="2012494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AYT PUAN TÜRÜ NEDİR ?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6550701" y="2010885"/>
            <a:ext cx="3823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AÇIKÖĞRETİM İSANS PROGRAMLARINI TERCİH EDERKEN KULLANILIR.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144982" y="2248270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PUAN TÜRÜ</a:t>
            </a:r>
            <a:endParaRPr lang="tr-TR" sz="2800" b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3144981" y="4563968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PUAN TÜRÜ</a:t>
            </a:r>
            <a:endParaRPr lang="tr-TR" sz="28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6495281" y="4407355"/>
            <a:ext cx="4141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E.A, SAYISAL, SÖZEL VE DİL OLMAK ÜZERE 4 E AYRILIR…</a:t>
            </a:r>
          </a:p>
          <a:p>
            <a:pPr algn="ctr"/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61895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AYT PUAN TÜRLERİ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3974" y="1100178"/>
            <a:ext cx="7886364" cy="5500768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3069874" y="3430411"/>
            <a:ext cx="1093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EŞİT AĞIRLIK</a:t>
            </a:r>
            <a:endParaRPr lang="tr-TR" sz="20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323634" y="2902590"/>
            <a:ext cx="1118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SAYISAL</a:t>
            </a:r>
            <a:endParaRPr lang="tr-TR" sz="2000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4535774" y="4142656"/>
            <a:ext cx="101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SÖZEL</a:t>
            </a:r>
            <a:endParaRPr lang="tr-TR" sz="2400" b="1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6985346" y="3752624"/>
            <a:ext cx="101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DİL</a:t>
            </a:r>
            <a:endParaRPr lang="tr-TR" sz="2400" b="1" dirty="0"/>
          </a:p>
        </p:txBody>
      </p:sp>
      <p:pic>
        <p:nvPicPr>
          <p:cNvPr id="28" name="Resim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529" y="1973167"/>
            <a:ext cx="1062445" cy="1062445"/>
          </a:xfrm>
          <a:prstGeom prst="rect">
            <a:avLst/>
          </a:prstGeom>
        </p:spPr>
      </p:pic>
      <p:pic>
        <p:nvPicPr>
          <p:cNvPr id="29" name="Resim 2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1964" y="1973168"/>
            <a:ext cx="1047389" cy="1054916"/>
          </a:xfrm>
          <a:prstGeom prst="rect">
            <a:avLst/>
          </a:prstGeom>
        </p:spPr>
      </p:pic>
      <p:pic>
        <p:nvPicPr>
          <p:cNvPr id="30" name="Resim 2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53896" y="2943944"/>
            <a:ext cx="1038706" cy="1052372"/>
          </a:xfrm>
          <a:prstGeom prst="rect">
            <a:avLst/>
          </a:prstGeom>
        </p:spPr>
      </p:pic>
      <p:pic>
        <p:nvPicPr>
          <p:cNvPr id="31" name="Resim 3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81781" y="1980695"/>
            <a:ext cx="1062445" cy="1062445"/>
          </a:xfrm>
          <a:prstGeom prst="rect">
            <a:avLst/>
          </a:prstGeom>
        </p:spPr>
      </p:pic>
      <p:pic>
        <p:nvPicPr>
          <p:cNvPr id="32" name="Resim 3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92216" y="1980696"/>
            <a:ext cx="1047389" cy="1054916"/>
          </a:xfrm>
          <a:prstGeom prst="rect">
            <a:avLst/>
          </a:prstGeom>
        </p:spPr>
      </p:pic>
      <p:pic>
        <p:nvPicPr>
          <p:cNvPr id="33" name="Resim 3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594148" y="2951472"/>
            <a:ext cx="1038706" cy="1052372"/>
          </a:xfrm>
          <a:prstGeom prst="rect">
            <a:avLst/>
          </a:prstGeom>
        </p:spPr>
      </p:pic>
      <p:pic>
        <p:nvPicPr>
          <p:cNvPr id="34" name="Resim 3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529" y="5937063"/>
            <a:ext cx="833861" cy="849401"/>
          </a:xfrm>
          <a:prstGeom prst="rect">
            <a:avLst/>
          </a:prstGeom>
        </p:spPr>
      </p:pic>
      <p:pic>
        <p:nvPicPr>
          <p:cNvPr id="35" name="Resim 3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0164" y="5943765"/>
            <a:ext cx="843340" cy="849401"/>
          </a:xfrm>
          <a:prstGeom prst="rect">
            <a:avLst/>
          </a:prstGeom>
        </p:spPr>
      </p:pic>
      <p:pic>
        <p:nvPicPr>
          <p:cNvPr id="36" name="Resim 3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26460" y="5937063"/>
            <a:ext cx="848531" cy="856883"/>
          </a:xfrm>
          <a:prstGeom prst="rect">
            <a:avLst/>
          </a:prstGeom>
        </p:spPr>
      </p:pic>
      <p:pic>
        <p:nvPicPr>
          <p:cNvPr id="37" name="Resim 3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8802" y="5943766"/>
            <a:ext cx="746944" cy="760864"/>
          </a:xfrm>
          <a:prstGeom prst="rect">
            <a:avLst/>
          </a:prstGeom>
        </p:spPr>
      </p:pic>
      <p:pic>
        <p:nvPicPr>
          <p:cNvPr id="38" name="Resim 3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27436" y="5950468"/>
            <a:ext cx="755435" cy="760864"/>
          </a:xfrm>
          <a:prstGeom prst="rect">
            <a:avLst/>
          </a:prstGeom>
        </p:spPr>
      </p:pic>
      <p:sp>
        <p:nvSpPr>
          <p:cNvPr id="39" name="Metin kutusu 38"/>
          <p:cNvSpPr txBox="1"/>
          <p:nvPr/>
        </p:nvSpPr>
        <p:spPr>
          <a:xfrm>
            <a:off x="723965" y="2212649"/>
            <a:ext cx="104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TYT</a:t>
            </a:r>
            <a:endParaRPr lang="tr-TR" sz="2800" b="1" dirty="0"/>
          </a:p>
        </p:txBody>
      </p:sp>
      <p:sp>
        <p:nvSpPr>
          <p:cNvPr id="42" name="Metin kutusu 41"/>
          <p:cNvSpPr txBox="1"/>
          <p:nvPr/>
        </p:nvSpPr>
        <p:spPr>
          <a:xfrm>
            <a:off x="1762394" y="2166169"/>
            <a:ext cx="1045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EDEB.</a:t>
            </a:r>
          </a:p>
          <a:p>
            <a:pPr algn="ctr"/>
            <a:r>
              <a:rPr lang="tr-TR" sz="1600" b="1" dirty="0" smtClean="0"/>
              <a:t>SOS BİL-1</a:t>
            </a:r>
            <a:endParaRPr lang="tr-TR" sz="1600" b="1" dirty="0"/>
          </a:p>
        </p:txBody>
      </p:sp>
      <p:sp>
        <p:nvSpPr>
          <p:cNvPr id="43" name="Metin kutusu 42"/>
          <p:cNvSpPr txBox="1"/>
          <p:nvPr/>
        </p:nvSpPr>
        <p:spPr>
          <a:xfrm>
            <a:off x="1146715" y="3212530"/>
            <a:ext cx="1045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MATEMATİK</a:t>
            </a:r>
          </a:p>
        </p:txBody>
      </p:sp>
      <p:sp>
        <p:nvSpPr>
          <p:cNvPr id="44" name="Metin kutusu 43"/>
          <p:cNvSpPr txBox="1"/>
          <p:nvPr/>
        </p:nvSpPr>
        <p:spPr>
          <a:xfrm>
            <a:off x="10192216" y="2181871"/>
            <a:ext cx="1045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FEN</a:t>
            </a:r>
          </a:p>
          <a:p>
            <a:pPr algn="ctr"/>
            <a:r>
              <a:rPr lang="tr-TR" sz="1600" b="1" dirty="0" smtClean="0"/>
              <a:t>BİLİMLERİ</a:t>
            </a:r>
            <a:endParaRPr lang="tr-TR" sz="1600" b="1" dirty="0"/>
          </a:p>
        </p:txBody>
      </p:sp>
      <p:sp>
        <p:nvSpPr>
          <p:cNvPr id="45" name="Metin kutusu 44"/>
          <p:cNvSpPr txBox="1"/>
          <p:nvPr/>
        </p:nvSpPr>
        <p:spPr>
          <a:xfrm>
            <a:off x="9175917" y="2249682"/>
            <a:ext cx="104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TYT</a:t>
            </a:r>
            <a:endParaRPr lang="tr-TR" sz="2800" b="1" dirty="0"/>
          </a:p>
        </p:txBody>
      </p:sp>
      <p:sp>
        <p:nvSpPr>
          <p:cNvPr id="46" name="Metin kutusu 45"/>
          <p:cNvSpPr txBox="1"/>
          <p:nvPr/>
        </p:nvSpPr>
        <p:spPr>
          <a:xfrm>
            <a:off x="542894" y="6055886"/>
            <a:ext cx="104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TYT</a:t>
            </a:r>
            <a:endParaRPr lang="tr-TR" sz="2800" b="1" dirty="0"/>
          </a:p>
        </p:txBody>
      </p:sp>
      <p:sp>
        <p:nvSpPr>
          <p:cNvPr id="47" name="Metin kutusu 46"/>
          <p:cNvSpPr txBox="1"/>
          <p:nvPr/>
        </p:nvSpPr>
        <p:spPr>
          <a:xfrm>
            <a:off x="7472171" y="6064526"/>
            <a:ext cx="104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TYT</a:t>
            </a:r>
            <a:endParaRPr lang="tr-TR" sz="2800" b="1" dirty="0"/>
          </a:p>
        </p:txBody>
      </p:sp>
      <p:sp>
        <p:nvSpPr>
          <p:cNvPr id="48" name="Metin kutusu 47"/>
          <p:cNvSpPr txBox="1"/>
          <p:nvPr/>
        </p:nvSpPr>
        <p:spPr>
          <a:xfrm>
            <a:off x="9594148" y="3227340"/>
            <a:ext cx="1045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MATEMATİK</a:t>
            </a:r>
          </a:p>
        </p:txBody>
      </p:sp>
      <p:sp>
        <p:nvSpPr>
          <p:cNvPr id="51" name="Metin kutusu 50"/>
          <p:cNvSpPr txBox="1"/>
          <p:nvPr/>
        </p:nvSpPr>
        <p:spPr>
          <a:xfrm>
            <a:off x="1391193" y="6065861"/>
            <a:ext cx="104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EDEB.</a:t>
            </a:r>
          </a:p>
          <a:p>
            <a:pPr algn="ctr"/>
            <a:r>
              <a:rPr lang="tr-TR" sz="1400" b="1" dirty="0" smtClean="0"/>
              <a:t>SOS BİL-1</a:t>
            </a:r>
            <a:endParaRPr lang="tr-TR" sz="1400" b="1" dirty="0"/>
          </a:p>
        </p:txBody>
      </p:sp>
      <p:sp>
        <p:nvSpPr>
          <p:cNvPr id="52" name="Metin kutusu 51"/>
          <p:cNvSpPr txBox="1"/>
          <p:nvPr/>
        </p:nvSpPr>
        <p:spPr>
          <a:xfrm>
            <a:off x="2336504" y="6090692"/>
            <a:ext cx="104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SOS</a:t>
            </a:r>
          </a:p>
          <a:p>
            <a:pPr algn="ctr"/>
            <a:r>
              <a:rPr lang="tr-TR" sz="1400" b="1" dirty="0" smtClean="0"/>
              <a:t>BİL.-2</a:t>
            </a:r>
            <a:endParaRPr lang="tr-TR" sz="1400" b="1" dirty="0"/>
          </a:p>
        </p:txBody>
      </p:sp>
      <p:sp>
        <p:nvSpPr>
          <p:cNvPr id="53" name="Metin kutusu 52"/>
          <p:cNvSpPr txBox="1"/>
          <p:nvPr/>
        </p:nvSpPr>
        <p:spPr>
          <a:xfrm>
            <a:off x="8156536" y="6097493"/>
            <a:ext cx="125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DİL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67261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SINAV SÜRELERİ İLE İLGİLİ BİLGİLENDİRME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573" y="1914616"/>
            <a:ext cx="4029133" cy="380300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779" y="2180740"/>
            <a:ext cx="3652862" cy="3430351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37714" y="2404357"/>
            <a:ext cx="3188856" cy="2994611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21629" y="3475401"/>
            <a:ext cx="690152" cy="681632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42963" y="3419981"/>
            <a:ext cx="718018" cy="815047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829569" y="3562658"/>
            <a:ext cx="573545" cy="658515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015183" y="3239942"/>
            <a:ext cx="2313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/>
              <a:t>TOPLAM 120 SORU 135 DAKİKA SÜRE BULUNMAKTADIR…</a:t>
            </a:r>
          </a:p>
          <a:p>
            <a:pPr algn="ctr"/>
            <a:endParaRPr lang="tr-TR" sz="2000" dirty="0"/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73618" y="5731479"/>
            <a:ext cx="424865" cy="445423"/>
          </a:xfrm>
          <a:prstGeom prst="rect">
            <a:avLst/>
          </a:prstGeom>
        </p:spPr>
      </p:pic>
      <p:sp>
        <p:nvSpPr>
          <p:cNvPr id="21" name="Metin kutusu 20"/>
          <p:cNvSpPr txBox="1"/>
          <p:nvPr/>
        </p:nvSpPr>
        <p:spPr>
          <a:xfrm>
            <a:off x="5203019" y="3475401"/>
            <a:ext cx="2069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smtClean="0"/>
              <a:t>TOPLAM 160 SORU 180 DAKİKA SÜRE BULUNMAKTADIR…</a:t>
            </a:r>
          </a:p>
          <a:p>
            <a:endParaRPr lang="tr-TR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8931124" y="3486162"/>
            <a:ext cx="1898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TOPLAM 80 SORU 120 DAKİKA SÜRE </a:t>
            </a:r>
            <a:r>
              <a:rPr lang="tr-TR" sz="1600" b="1" dirty="0" smtClean="0"/>
              <a:t>BULUNMAKTADIR</a:t>
            </a:r>
            <a:endParaRPr lang="tr-TR" sz="1600" dirty="0"/>
          </a:p>
        </p:txBody>
      </p:sp>
      <p:pic>
        <p:nvPicPr>
          <p:cNvPr id="23" name="Resim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12857" y="1983458"/>
            <a:ext cx="1068888" cy="1083530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841990" y="2272462"/>
            <a:ext cx="897761" cy="897761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494852" y="2525223"/>
            <a:ext cx="835378" cy="835378"/>
          </a:xfrm>
          <a:prstGeom prst="rect">
            <a:avLst/>
          </a:prstGeom>
        </p:spPr>
      </p:pic>
      <p:sp>
        <p:nvSpPr>
          <p:cNvPr id="26" name="Metin kutusu 25"/>
          <p:cNvSpPr txBox="1"/>
          <p:nvPr/>
        </p:nvSpPr>
        <p:spPr>
          <a:xfrm>
            <a:off x="2106284" y="2213749"/>
            <a:ext cx="1339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TYT</a:t>
            </a:r>
            <a:endParaRPr lang="tr-TR" sz="2400" b="1" dirty="0"/>
          </a:p>
        </p:txBody>
      </p:sp>
      <p:sp>
        <p:nvSpPr>
          <p:cNvPr id="27" name="Dikdörtgen 26"/>
          <p:cNvSpPr/>
          <p:nvPr/>
        </p:nvSpPr>
        <p:spPr>
          <a:xfrm>
            <a:off x="6048922" y="2476893"/>
            <a:ext cx="539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b="1" dirty="0" smtClean="0"/>
              <a:t>AYT</a:t>
            </a:r>
            <a:endParaRPr lang="tr-TR" b="1" dirty="0"/>
          </a:p>
        </p:txBody>
      </p:sp>
      <p:sp>
        <p:nvSpPr>
          <p:cNvPr id="28" name="Dikdörtgen 27"/>
          <p:cNvSpPr/>
          <p:nvPr/>
        </p:nvSpPr>
        <p:spPr>
          <a:xfrm>
            <a:off x="9740153" y="2713847"/>
            <a:ext cx="489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b="1" dirty="0" smtClean="0"/>
              <a:t>DİL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4431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OBP PUANI VE HESAPLAMA SİSTEMİ?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795" y="1235278"/>
            <a:ext cx="1636889" cy="5305778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3491345" y="1440873"/>
            <a:ext cx="7758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OBP HESAPLANMASINDA DİPLOMA NOTU ÖNEMLİDİR. BU NEDENLE SON SINIF ADAYLARININ DİPLOMA NOTLARINA DİKKAT ETMESİ GEREKMEKTEDİR. DİPLOMA PUANI HESAPLAMASI AŞAĞIDAKİ GİBİ YAPILIR;</a:t>
            </a: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3633979" y="2641202"/>
            <a:ext cx="58334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OBP = DİPLOMA NOTU X 5 </a:t>
            </a:r>
            <a:endParaRPr lang="tr-TR" sz="3200" b="1" dirty="0" smtClean="0"/>
          </a:p>
          <a:p>
            <a:pPr algn="ctr"/>
            <a:r>
              <a:rPr lang="tr-TR" sz="3200" b="1" dirty="0"/>
              <a:t>EKLENECEK  PUAN=OBP X 0,12</a:t>
            </a:r>
          </a:p>
          <a:p>
            <a:pPr algn="ctr"/>
            <a:endParaRPr lang="tr-TR" sz="3200" b="1" u="sng" dirty="0" smtClean="0">
              <a:solidFill>
                <a:srgbClr val="FF0000"/>
              </a:solidFill>
            </a:endParaRPr>
          </a:p>
          <a:p>
            <a:pPr algn="ctr"/>
            <a:r>
              <a:rPr lang="tr-TR" sz="3200" b="1" u="sng" dirty="0" smtClean="0">
                <a:solidFill>
                  <a:srgbClr val="FF0000"/>
                </a:solidFill>
              </a:rPr>
              <a:t>KISA YOLU</a:t>
            </a:r>
          </a:p>
          <a:p>
            <a:pPr algn="ctr"/>
            <a:r>
              <a:rPr lang="tr-TR" sz="3200" b="1" dirty="0" smtClean="0">
                <a:solidFill>
                  <a:srgbClr val="FF0000"/>
                </a:solidFill>
              </a:rPr>
              <a:t>DİPLOMA </a:t>
            </a:r>
            <a:r>
              <a:rPr lang="tr-TR" sz="3200" b="1" dirty="0">
                <a:solidFill>
                  <a:srgbClr val="FF0000"/>
                </a:solidFill>
              </a:rPr>
              <a:t>NOTU X 0,6= EKLENECEK PUAN</a:t>
            </a:r>
          </a:p>
          <a:p>
            <a:pPr algn="ctr"/>
            <a:r>
              <a:rPr lang="tr-TR" sz="3200" b="1" dirty="0" smtClean="0"/>
              <a:t> </a:t>
            </a:r>
            <a:endParaRPr lang="tr-TR" sz="3200" b="1" dirty="0"/>
          </a:p>
          <a:p>
            <a:pPr algn="ctr"/>
            <a:endParaRPr lang="tr-TR" sz="3200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929" y="5470107"/>
            <a:ext cx="1645830" cy="1355495"/>
          </a:xfrm>
          <a:prstGeom prst="rect">
            <a:avLst/>
          </a:prstGeom>
        </p:spPr>
      </p:pic>
      <p:sp>
        <p:nvSpPr>
          <p:cNvPr id="10" name="Metin kutusu 9"/>
          <p:cNvSpPr txBox="1"/>
          <p:nvPr/>
        </p:nvSpPr>
        <p:spPr>
          <a:xfrm>
            <a:off x="3356394" y="5842337"/>
            <a:ext cx="59760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/>
              <a:t>DİPLOMA NOTU 50’NİN ALTINDA OLAN ADAYLARIN DİPLOMA PUANLARI 50 OLARAK KABUL EDİLİR.</a:t>
            </a:r>
          </a:p>
          <a:p>
            <a:pPr algn="ctr"/>
            <a:endParaRPr lang="tr-TR" sz="2000" dirty="0"/>
          </a:p>
        </p:txBody>
      </p:sp>
      <p:sp>
        <p:nvSpPr>
          <p:cNvPr id="11" name="10 Dikdörtgen"/>
          <p:cNvSpPr/>
          <p:nvPr/>
        </p:nvSpPr>
        <p:spPr>
          <a:xfrm>
            <a:off x="1795469" y="1748135"/>
            <a:ext cx="543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tr-T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1719590" y="303359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endParaRPr lang="tr-T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2070131" y="4199787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</a:t>
            </a:r>
            <a:endParaRPr lang="tr-TR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1351722" y="5551510"/>
            <a:ext cx="15372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2022</a:t>
            </a:r>
            <a:endParaRPr lang="tr-T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165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BARAJ PUANLARI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6807" y="1540882"/>
            <a:ext cx="1174044" cy="463973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79589" y="1213504"/>
            <a:ext cx="3623733" cy="2449689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34435" y="3719637"/>
            <a:ext cx="3668889" cy="2460978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64334" y="1155093"/>
            <a:ext cx="3804356" cy="2415822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65776" y="3663193"/>
            <a:ext cx="3691467" cy="2517422"/>
          </a:xfrm>
          <a:prstGeom prst="rect">
            <a:avLst/>
          </a:prstGeom>
        </p:spPr>
      </p:pic>
      <p:sp>
        <p:nvSpPr>
          <p:cNvPr id="16" name="Metin kutusu 15"/>
          <p:cNvSpPr txBox="1"/>
          <p:nvPr/>
        </p:nvSpPr>
        <p:spPr>
          <a:xfrm>
            <a:off x="1708971" y="1855172"/>
            <a:ext cx="2564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TYT’ TERCİH YAPABİLMEK İÇİN HAM 150 PUAN ALMAK GEREKİR.</a:t>
            </a:r>
            <a:endParaRPr lang="tr-TR" sz="2000" b="1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7092586" y="1527027"/>
            <a:ext cx="27141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TYT’ DE 150 VE ÜZERİ</a:t>
            </a:r>
          </a:p>
          <a:p>
            <a:pPr algn="ctr"/>
            <a:r>
              <a:rPr lang="tr-TR" sz="2000" b="1" dirty="0" smtClean="0"/>
              <a:t>PUAN ALAMAMIŞ </a:t>
            </a:r>
          </a:p>
          <a:p>
            <a:pPr algn="ctr"/>
            <a:r>
              <a:rPr lang="tr-TR" sz="2000" b="1" dirty="0" smtClean="0"/>
              <a:t>ADAYLARIN AYT</a:t>
            </a:r>
          </a:p>
          <a:p>
            <a:pPr algn="ctr"/>
            <a:r>
              <a:rPr lang="tr-TR" sz="2000" b="1" dirty="0" smtClean="0"/>
              <a:t>PUANLARI HESAPLANMAZ.</a:t>
            </a:r>
            <a:endParaRPr lang="tr-TR" sz="2000" b="1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1649213" y="4218565"/>
            <a:ext cx="26844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AYT’DE TERCİH YAPABİLMEK İÇİN İLGİLİ PUAN TÜRÜNDEN HAM 180 PUAN ALMAK GEREKİR.</a:t>
            </a:r>
            <a:endParaRPr lang="tr-TR" sz="2000" b="1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6784284" y="4260184"/>
            <a:ext cx="31644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TYT DE HAM OLARAK 200 VE ÜZERİ PUAN ALAN ADAYLAR AYT SINAVINA DİREK KATILABİLİRLER.</a:t>
            </a:r>
            <a:endParaRPr lang="tr-TR" sz="2000" b="1" dirty="0"/>
          </a:p>
        </p:txBody>
      </p:sp>
      <p:pic>
        <p:nvPicPr>
          <p:cNvPr id="23" name="Resim 2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00279" y="1785897"/>
            <a:ext cx="702062" cy="718778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32704" y="2867246"/>
            <a:ext cx="649390" cy="730563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18102" y="3960380"/>
            <a:ext cx="627775" cy="72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SIRALAMA BARAJLARI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9471" y="834633"/>
            <a:ext cx="9072055" cy="5909230"/>
          </a:xfrm>
          <a:prstGeom prst="rect">
            <a:avLst/>
          </a:prstGeom>
        </p:spPr>
      </p:pic>
      <p:sp>
        <p:nvSpPr>
          <p:cNvPr id="29" name="Metin kutusu 28"/>
          <p:cNvSpPr txBox="1"/>
          <p:nvPr/>
        </p:nvSpPr>
        <p:spPr>
          <a:xfrm>
            <a:off x="3070951" y="1178250"/>
            <a:ext cx="1628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50 </a:t>
            </a:r>
          </a:p>
          <a:p>
            <a:pPr algn="ctr"/>
            <a:r>
              <a:rPr lang="tr-TR" sz="2400" b="1" dirty="0" smtClean="0"/>
              <a:t>BİN</a:t>
            </a:r>
            <a:endParaRPr lang="tr-TR" sz="24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3602181" y="859167"/>
            <a:ext cx="908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TIP</a:t>
            </a:r>
            <a:endParaRPr lang="tr-TR" sz="2400" b="1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6088555" y="1307495"/>
            <a:ext cx="213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ÖĞRETMENLİK</a:t>
            </a:r>
            <a:endParaRPr lang="tr-TR" sz="2400" b="1" dirty="0"/>
          </a:p>
        </p:txBody>
      </p:sp>
      <p:sp>
        <p:nvSpPr>
          <p:cNvPr id="31" name="Metin kutusu 30"/>
          <p:cNvSpPr txBox="1"/>
          <p:nvPr/>
        </p:nvSpPr>
        <p:spPr>
          <a:xfrm>
            <a:off x="6387666" y="1653676"/>
            <a:ext cx="183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300 BİN</a:t>
            </a:r>
            <a:endParaRPr lang="tr-TR" sz="2800" b="1" dirty="0"/>
          </a:p>
        </p:txBody>
      </p:sp>
      <p:sp>
        <p:nvSpPr>
          <p:cNvPr id="32" name="Metin kutusu 31"/>
          <p:cNvSpPr txBox="1"/>
          <p:nvPr/>
        </p:nvSpPr>
        <p:spPr>
          <a:xfrm>
            <a:off x="1560602" y="3304474"/>
            <a:ext cx="1839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MÜHENDİSLİK</a:t>
            </a:r>
          </a:p>
          <a:p>
            <a:pPr algn="ctr"/>
            <a:r>
              <a:rPr lang="tr-TR" sz="2800" b="1" dirty="0" smtClean="0"/>
              <a:t>300 BİN</a:t>
            </a:r>
            <a:endParaRPr lang="tr-TR" sz="2800" b="1" dirty="0"/>
          </a:p>
        </p:txBody>
      </p:sp>
      <p:sp>
        <p:nvSpPr>
          <p:cNvPr id="33" name="Metin kutusu 32"/>
          <p:cNvSpPr txBox="1"/>
          <p:nvPr/>
        </p:nvSpPr>
        <p:spPr>
          <a:xfrm>
            <a:off x="4188092" y="3462427"/>
            <a:ext cx="1839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MİMARLIK</a:t>
            </a:r>
          </a:p>
          <a:p>
            <a:pPr algn="ctr"/>
            <a:r>
              <a:rPr lang="tr-TR" sz="2800" b="1" dirty="0" smtClean="0"/>
              <a:t>250 BİN</a:t>
            </a:r>
            <a:endParaRPr lang="tr-TR" sz="2800" b="1" dirty="0"/>
          </a:p>
        </p:txBody>
      </p:sp>
      <p:sp>
        <p:nvSpPr>
          <p:cNvPr id="34" name="Metin kutusu 33"/>
          <p:cNvSpPr txBox="1"/>
          <p:nvPr/>
        </p:nvSpPr>
        <p:spPr>
          <a:xfrm>
            <a:off x="4188092" y="5582172"/>
            <a:ext cx="1839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HUKUK</a:t>
            </a:r>
          </a:p>
          <a:p>
            <a:pPr algn="ctr"/>
            <a:r>
              <a:rPr lang="tr-TR" sz="2800" b="1" dirty="0" smtClean="0"/>
              <a:t>125 BİN</a:t>
            </a:r>
            <a:endParaRPr lang="tr-TR" sz="2800" b="1" dirty="0"/>
          </a:p>
        </p:txBody>
      </p:sp>
      <p:sp>
        <p:nvSpPr>
          <p:cNvPr id="35" name="Metin kutusu 34"/>
          <p:cNvSpPr txBox="1"/>
          <p:nvPr/>
        </p:nvSpPr>
        <p:spPr>
          <a:xfrm>
            <a:off x="8413729" y="5618642"/>
            <a:ext cx="1839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ECZACILIK</a:t>
            </a:r>
          </a:p>
          <a:p>
            <a:pPr algn="ctr"/>
            <a:r>
              <a:rPr lang="tr-TR" sz="2800" b="1" dirty="0" smtClean="0"/>
              <a:t>100 BİN</a:t>
            </a:r>
            <a:endParaRPr lang="tr-TR" sz="2800" b="1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1611" y="2523077"/>
            <a:ext cx="1995998" cy="1534179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6815582" y="3046928"/>
            <a:ext cx="1839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DİŞ HEK.</a:t>
            </a:r>
          </a:p>
          <a:p>
            <a:pPr algn="ctr"/>
            <a:r>
              <a:rPr lang="tr-TR" sz="2800" b="1" dirty="0" smtClean="0"/>
              <a:t>80 BİN</a:t>
            </a:r>
            <a:endParaRPr lang="tr-TR" sz="2800" b="1" dirty="0"/>
          </a:p>
        </p:txBody>
      </p:sp>
      <p:sp>
        <p:nvSpPr>
          <p:cNvPr id="37" name="Metin kutusu 36"/>
          <p:cNvSpPr txBox="1"/>
          <p:nvPr/>
        </p:nvSpPr>
        <p:spPr>
          <a:xfrm>
            <a:off x="8556800" y="1202117"/>
            <a:ext cx="33582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Mühendislik Programlarında, Ziraat Mühendisliği, Orman Mühendisliği Ve Su Ürünleri Mühendisliği Sıralama Barajı Dışındadır…</a:t>
            </a:r>
            <a:endParaRPr lang="tr-TR" b="1" dirty="0"/>
          </a:p>
        </p:txBody>
      </p:sp>
      <p:sp>
        <p:nvSpPr>
          <p:cNvPr id="38" name="Metin kutusu 37"/>
          <p:cNvSpPr txBox="1"/>
          <p:nvPr/>
        </p:nvSpPr>
        <p:spPr>
          <a:xfrm>
            <a:off x="8840241" y="4240831"/>
            <a:ext cx="3358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PDR Bölümü de 300 Bin</a:t>
            </a:r>
          </a:p>
          <a:p>
            <a:pPr algn="ctr"/>
            <a:r>
              <a:rPr lang="tr-TR" b="1" dirty="0" smtClean="0"/>
              <a:t>Barajına dahildir.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3501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0,5 NET KURALI NEDİR?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5952" y="983672"/>
            <a:ext cx="2857253" cy="5721928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3006" y="1622543"/>
            <a:ext cx="756285" cy="77429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90087" y="2509651"/>
            <a:ext cx="675573" cy="760019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50517" y="3472012"/>
            <a:ext cx="641261" cy="745248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10184" y="4490923"/>
            <a:ext cx="417689" cy="496711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27873" y="4502212"/>
            <a:ext cx="451556" cy="485422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67313" y="5474596"/>
            <a:ext cx="417689" cy="496711"/>
          </a:xfrm>
          <a:prstGeom prst="rect">
            <a:avLst/>
          </a:prstGeom>
        </p:spPr>
      </p:pic>
      <p:sp>
        <p:nvSpPr>
          <p:cNvPr id="19" name="Metin kutusu 18"/>
          <p:cNvSpPr txBox="1"/>
          <p:nvPr/>
        </p:nvSpPr>
        <p:spPr>
          <a:xfrm>
            <a:off x="615203" y="2443169"/>
            <a:ext cx="42679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TYT PUAN TÜRÜNDE ADAYLARIN PUANLARININ HESAPLANABİLMESİ İÇİN TÜRKÇE DERSİ VEYA MATEMATİK DERSİNİN HERHANGİ BİRİNDEN 0,5 NET(HAM PUAN) YAPMALARI GEREKMETEDİR.EĞER ADAYLAR 0,5 NET YAPMAZLARSA TYT PUANLARI HESAPLANMAYACAKTIR. </a:t>
            </a:r>
            <a:endParaRPr lang="tr-TR" sz="2000" b="1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488373" y="5213158"/>
            <a:ext cx="4267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TYT TESTİNDE 0,5 NET KURALINA TAKILAN ADAYLAR AYT KISMINDA FULL YAPMIŞ OLSALAR DAHİ AYT PUANLARI HESAPLANMAYACAKTIR. </a:t>
            </a:r>
            <a:endParaRPr lang="tr-TR" sz="2000" b="1" dirty="0"/>
          </a:p>
        </p:txBody>
      </p:sp>
      <p:pic>
        <p:nvPicPr>
          <p:cNvPr id="24" name="Resim 2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2294206" y="-160896"/>
            <a:ext cx="1416613" cy="3566878"/>
          </a:xfrm>
          <a:prstGeom prst="rect">
            <a:avLst/>
          </a:prstGeom>
        </p:spPr>
      </p:pic>
      <p:sp>
        <p:nvSpPr>
          <p:cNvPr id="25" name="Metin kutusu 24"/>
          <p:cNvSpPr txBox="1"/>
          <p:nvPr/>
        </p:nvSpPr>
        <p:spPr>
          <a:xfrm>
            <a:off x="1659436" y="1135118"/>
            <a:ext cx="1925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TYT 0,5 NET KURALI</a:t>
            </a:r>
          </a:p>
          <a:p>
            <a:pPr algn="ctr"/>
            <a:endParaRPr lang="tr-TR" sz="2400" dirty="0"/>
          </a:p>
        </p:txBody>
      </p:sp>
      <p:pic>
        <p:nvPicPr>
          <p:cNvPr id="26" name="Resim 25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5400000">
            <a:off x="8637258" y="-79347"/>
            <a:ext cx="1866674" cy="3629257"/>
          </a:xfrm>
          <a:prstGeom prst="rect">
            <a:avLst/>
          </a:prstGeom>
        </p:spPr>
      </p:pic>
      <p:sp>
        <p:nvSpPr>
          <p:cNvPr id="27" name="Metin kutusu 26"/>
          <p:cNvSpPr txBox="1"/>
          <p:nvPr/>
        </p:nvSpPr>
        <p:spPr>
          <a:xfrm>
            <a:off x="7546045" y="2751461"/>
            <a:ext cx="42679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AYT PUAN TÜRÜNDE ADAYLARIN PUANLARININ HESAPLANABİLMESİ İÇİN, PUAN GETİREN TESTLERİN HERHANGİ BİRİNDEN 0,5 NET YAPMIŞ OLMALARI GEREKMEKTEDİR. ÖRNEĞİN; SÖZEL PUAN TÜRÜNÜN HESAPLANABİLMESİ İÇİN T.D.EDEBİYATI -SOSYAL-1 TESTİNDEN VEYA SOSYAL-2 TESTİNİN HERHANGİ BİRİNDEN 0,5 NET YAPMIŞ OLMASI GEREKMETEDİR. AKSİN TAKDİRDE ADAYIN AYT PUANI HESAPLANMAYACAKTIR…</a:t>
            </a:r>
            <a:endParaRPr lang="tr-TR" b="1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8813749" y="1319782"/>
            <a:ext cx="1732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AYT 0,5 NET</a:t>
            </a:r>
          </a:p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KURALI</a:t>
            </a:r>
            <a:endParaRPr lang="tr-TR" sz="2400" b="1" dirty="0">
              <a:solidFill>
                <a:schemeClr val="bg1"/>
              </a:solidFill>
            </a:endParaRPr>
          </a:p>
        </p:txBody>
      </p:sp>
      <p:pic>
        <p:nvPicPr>
          <p:cNvPr id="21" name="Resim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45000" y="5467970"/>
            <a:ext cx="417689" cy="49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4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YERLEŞTİRME PUANLARI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206" y="1413163"/>
            <a:ext cx="10943603" cy="477981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5335" y="2232841"/>
            <a:ext cx="587022" cy="124178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4857583" y="2849107"/>
            <a:ext cx="261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Yerleştirme Puanı Ham Puanın Üstüne Okul </a:t>
            </a:r>
          </a:p>
          <a:p>
            <a:pPr algn="ctr"/>
            <a:r>
              <a:rPr lang="tr-TR" b="1" dirty="0" smtClean="0"/>
              <a:t>Puanın eklenmiş Halidir.</a:t>
            </a:r>
            <a:r>
              <a:rPr lang="tr-TR" b="1" dirty="0"/>
              <a:t> Sınav Sonucunda Y-TYT,     Y-SAY, Y-SÖZ, Y-EA ve Y-DİL diye yazar.</a:t>
            </a:r>
          </a:p>
          <a:p>
            <a:pPr algn="ctr"/>
            <a:endParaRPr lang="tr-TR" b="1" dirty="0" smtClean="0"/>
          </a:p>
          <a:p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1060236" y="1297400"/>
            <a:ext cx="4263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/>
              <a:t>Adayın tercih yapacağı puandır…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1209957" y="2068328"/>
            <a:ext cx="24146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/>
              <a:t>Sınav Sonucunda Y-TYT,     Y-SAY, Y-SÖZ, Y-EA ve Y-DİL diye yazar.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1265658" y="3441712"/>
            <a:ext cx="2805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Yerleştirme Puanı oluşmayan adayların tercih hakları olmayacaktır.</a:t>
            </a: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946" y="3553402"/>
            <a:ext cx="587022" cy="124178"/>
          </a:xfrm>
          <a:prstGeom prst="rect">
            <a:avLst/>
          </a:prstGeom>
        </p:spPr>
      </p:pic>
      <p:sp>
        <p:nvSpPr>
          <p:cNvPr id="17" name="Metin kutusu 16"/>
          <p:cNvSpPr txBox="1"/>
          <p:nvPr/>
        </p:nvSpPr>
        <p:spPr>
          <a:xfrm>
            <a:off x="928254" y="5287935"/>
            <a:ext cx="25353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bg1"/>
                </a:solidFill>
              </a:rPr>
              <a:t>Ham olarak 180 ve üzeri puan alamayan adayların yerleştirme puanı oluşmaz.</a:t>
            </a:r>
          </a:p>
          <a:p>
            <a:pPr algn="ctr"/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2843" y="3679778"/>
            <a:ext cx="587022" cy="124178"/>
          </a:xfrm>
          <a:prstGeom prst="rect">
            <a:avLst/>
          </a:prstGeom>
        </p:spPr>
      </p:pic>
      <p:sp>
        <p:nvSpPr>
          <p:cNvPr id="19" name="Metin kutusu 18"/>
          <p:cNvSpPr txBox="1"/>
          <p:nvPr/>
        </p:nvSpPr>
        <p:spPr>
          <a:xfrm>
            <a:off x="8672880" y="3567257"/>
            <a:ext cx="295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En yüksek Puan 560 Puandır.</a:t>
            </a:r>
            <a:endParaRPr lang="tr-TR" b="1" dirty="0"/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2782" y="5006923"/>
            <a:ext cx="587022" cy="124178"/>
          </a:xfrm>
          <a:prstGeom prst="rect">
            <a:avLst/>
          </a:prstGeom>
        </p:spPr>
      </p:pic>
      <p:sp>
        <p:nvSpPr>
          <p:cNvPr id="21" name="Metin kutusu 20"/>
          <p:cNvSpPr txBox="1"/>
          <p:nvPr/>
        </p:nvSpPr>
        <p:spPr>
          <a:xfrm>
            <a:off x="8703368" y="4880119"/>
            <a:ext cx="2953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Ek puanlı en yüksek Puan 590 Puandır.</a:t>
            </a:r>
            <a:endParaRPr lang="tr-TR" b="1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8672880" y="1522011"/>
            <a:ext cx="2953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EN YÜKSEK </a:t>
            </a:r>
          </a:p>
          <a:p>
            <a:pPr algn="ctr"/>
            <a:r>
              <a:rPr lang="tr-TR" sz="2400" b="1" dirty="0" smtClean="0"/>
              <a:t>PUANLAR</a:t>
            </a:r>
            <a:endParaRPr lang="tr-TR" sz="2400" b="1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7855462" y="5832103"/>
            <a:ext cx="295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YKS 2022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9188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HAM PUAN VE EK PUAN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8249" y="986666"/>
            <a:ext cx="6200775" cy="55626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7703127" y="971064"/>
            <a:ext cx="4003964" cy="64633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HAM PUAN: Yapılan </a:t>
            </a:r>
            <a:r>
              <a:rPr lang="tr-TR" b="1" dirty="0"/>
              <a:t>netler ile elde edilen puandır. OBP ekli değildir.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8506689" y="2342666"/>
            <a:ext cx="3200402" cy="64633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EK PUAN: </a:t>
            </a:r>
            <a:r>
              <a:rPr lang="tr-TR" b="1" dirty="0">
                <a:solidFill>
                  <a:schemeClr val="tx1"/>
                </a:solidFill>
              </a:rPr>
              <a:t>Meslek Lisesi mezunlarına verilen puandır.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8896734" y="4060631"/>
            <a:ext cx="2838067" cy="83099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b="1" dirty="0"/>
              <a:t>Meslek Lisesi mezunları kendi alanlarını tercih ederken ek  puan alırlar.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7606144" y="5970415"/>
            <a:ext cx="2105892" cy="83099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/>
                </a:solidFill>
              </a:rPr>
              <a:t>15 Puan ile 30 Puan aralığında ek puan verilmektedir.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429489" y="5752009"/>
            <a:ext cx="3219399" cy="58477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600" b="1" dirty="0"/>
              <a:t>DİPLOMA NOTU X 0,3 </a:t>
            </a:r>
          </a:p>
          <a:p>
            <a:pPr algn="ctr"/>
            <a:r>
              <a:rPr lang="tr-TR" sz="1600" b="1" dirty="0"/>
              <a:t>Eklenecek ek puanı vermektedir.</a:t>
            </a:r>
          </a:p>
        </p:txBody>
      </p:sp>
      <p:sp>
        <p:nvSpPr>
          <p:cNvPr id="18" name="Metin kutusu 17"/>
          <p:cNvSpPr txBox="1"/>
          <p:nvPr/>
        </p:nvSpPr>
        <p:spPr>
          <a:xfrm>
            <a:off x="429490" y="4319813"/>
            <a:ext cx="2238759" cy="107721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600" b="1" dirty="0"/>
              <a:t>Ek Puan alınacak alanlar başvuru kılavuzunda Tablo 3A ve 3C den bakılabilir.</a:t>
            </a:r>
          </a:p>
        </p:txBody>
      </p:sp>
      <p:sp>
        <p:nvSpPr>
          <p:cNvPr id="19" name="Dikdörtgen 18"/>
          <p:cNvSpPr/>
          <p:nvPr/>
        </p:nvSpPr>
        <p:spPr>
          <a:xfrm>
            <a:off x="5310818" y="2995040"/>
            <a:ext cx="91563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YKS </a:t>
            </a:r>
          </a:p>
          <a:p>
            <a:pPr algn="ctr"/>
            <a:r>
              <a:rPr lang="tr-TR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2022</a:t>
            </a:r>
            <a:endParaRPr lang="tr-T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926763" y="1615659"/>
            <a:ext cx="4017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30.03.2012 tarihinden sonra Meslek Lisesine Kayıt olan adaylar sadece ÖNLİSANS tercihlerinde ek puan alırlar.</a:t>
            </a:r>
          </a:p>
          <a:p>
            <a:endParaRPr lang="tr-TR" dirty="0"/>
          </a:p>
        </p:txBody>
      </p:sp>
      <p:pic>
        <p:nvPicPr>
          <p:cNvPr id="21" name="Resim 2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104" y="1155552"/>
            <a:ext cx="643467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YÜKSEKÖĞRETİM KURUMLARI SINAVI TANITIM SUNUMU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YERLEŞTİRME PUANINA </a:t>
            </a:r>
            <a:r>
              <a:rPr lang="en-US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TESTLER</a:t>
            </a:r>
            <a:r>
              <a:rPr lang="tr-TR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İN % OLARAK ETKİSİ</a:t>
            </a:r>
            <a:endParaRPr lang="tr-TR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54862" y="825049"/>
            <a:ext cx="3108228" cy="2835208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6565" y="3754366"/>
            <a:ext cx="3202735" cy="2919214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53814" y="825049"/>
            <a:ext cx="2793205" cy="3297242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54862" y="3754366"/>
            <a:ext cx="2761703" cy="2919214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07980" y="2473670"/>
            <a:ext cx="2144889" cy="2178756"/>
          </a:xfrm>
          <a:prstGeom prst="rect">
            <a:avLst/>
          </a:prstGeom>
        </p:spPr>
      </p:pic>
      <p:pic>
        <p:nvPicPr>
          <p:cNvPr id="23" name="Resim 2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03788" y="1085945"/>
            <a:ext cx="581025" cy="704850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71328" y="1085945"/>
            <a:ext cx="657225" cy="704850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737913" y="5788857"/>
            <a:ext cx="657225" cy="704850"/>
          </a:xfrm>
          <a:prstGeom prst="rect">
            <a:avLst/>
          </a:prstGeom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627398" y="5788857"/>
            <a:ext cx="666750" cy="704850"/>
          </a:xfrm>
          <a:prstGeom prst="rect">
            <a:avLst/>
          </a:prstGeom>
        </p:spPr>
      </p:pic>
      <p:sp>
        <p:nvSpPr>
          <p:cNvPr id="27" name="Metin kutusu 26"/>
          <p:cNvSpPr txBox="1"/>
          <p:nvPr/>
        </p:nvSpPr>
        <p:spPr>
          <a:xfrm>
            <a:off x="3006355" y="2186917"/>
            <a:ext cx="19088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TYT=%40</a:t>
            </a:r>
          </a:p>
          <a:p>
            <a:pPr algn="ctr"/>
            <a:r>
              <a:rPr lang="tr-TR" sz="3200" b="1" dirty="0" smtClean="0"/>
              <a:t>AYT=%60</a:t>
            </a:r>
            <a:endParaRPr lang="tr-TR" sz="3200" b="1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6824400" y="2186917"/>
            <a:ext cx="19088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TYT=%40</a:t>
            </a:r>
          </a:p>
          <a:p>
            <a:pPr algn="ctr"/>
            <a:r>
              <a:rPr lang="tr-TR" sz="3200" b="1" dirty="0" smtClean="0"/>
              <a:t>AYT=%60</a:t>
            </a:r>
            <a:endParaRPr lang="tr-TR" sz="3200" b="1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3133225" y="4140446"/>
            <a:ext cx="19088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TYT=%40</a:t>
            </a:r>
          </a:p>
          <a:p>
            <a:pPr algn="ctr"/>
            <a:r>
              <a:rPr lang="tr-TR" sz="3200" b="1" dirty="0" smtClean="0"/>
              <a:t>AYT=%60</a:t>
            </a:r>
            <a:endParaRPr lang="tr-TR" sz="3200" b="1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6695998" y="4192471"/>
            <a:ext cx="19088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TYT=%40</a:t>
            </a:r>
          </a:p>
          <a:p>
            <a:pPr algn="ctr"/>
            <a:r>
              <a:rPr lang="tr-TR" sz="3200" b="1" dirty="0" smtClean="0"/>
              <a:t>AYT=%60</a:t>
            </a:r>
            <a:endParaRPr lang="tr-TR" sz="3200" b="1" dirty="0"/>
          </a:p>
        </p:txBody>
      </p:sp>
      <p:pic>
        <p:nvPicPr>
          <p:cNvPr id="32" name="Resim 3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37309" y="1151632"/>
            <a:ext cx="2126829" cy="1035285"/>
          </a:xfrm>
          <a:prstGeom prst="rect">
            <a:avLst/>
          </a:prstGeom>
        </p:spPr>
      </p:pic>
      <p:pic>
        <p:nvPicPr>
          <p:cNvPr id="33" name="Resim 3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37309" y="3738799"/>
            <a:ext cx="2126829" cy="1027165"/>
          </a:xfrm>
          <a:prstGeom prst="rect">
            <a:avLst/>
          </a:prstGeom>
        </p:spPr>
      </p:pic>
      <p:pic>
        <p:nvPicPr>
          <p:cNvPr id="34" name="Resim 33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254609" y="1017213"/>
            <a:ext cx="2133827" cy="963987"/>
          </a:xfrm>
          <a:prstGeom prst="rect">
            <a:avLst/>
          </a:prstGeom>
        </p:spPr>
      </p:pic>
      <p:pic>
        <p:nvPicPr>
          <p:cNvPr id="35" name="Resim 34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274803" y="3563048"/>
            <a:ext cx="2406200" cy="1089378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00609" y="1615382"/>
            <a:ext cx="1357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SAYISAL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733086" y="1438370"/>
            <a:ext cx="1357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SÖZEL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567389" y="4068865"/>
            <a:ext cx="2101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EŞİT AĞIRLIK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694683" y="4190761"/>
            <a:ext cx="2101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DİL</a:t>
            </a:r>
            <a:endParaRPr lang="tr-TR" sz="2400" b="1" dirty="0">
              <a:solidFill>
                <a:schemeClr val="bg1"/>
              </a:solidFill>
            </a:endParaRPr>
          </a:p>
        </p:txBody>
      </p:sp>
      <p:pic>
        <p:nvPicPr>
          <p:cNvPr id="40" name="Resim 39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082" y="2540"/>
            <a:ext cx="248356" cy="237067"/>
          </a:xfrm>
          <a:prstGeom prst="rect">
            <a:avLst/>
          </a:prstGeom>
        </p:spPr>
      </p:pic>
      <p:pic>
        <p:nvPicPr>
          <p:cNvPr id="41" name="Resim 40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09885" y="1727680"/>
            <a:ext cx="248356" cy="237067"/>
          </a:xfrm>
          <a:prstGeom prst="rect">
            <a:avLst/>
          </a:prstGeom>
        </p:spPr>
      </p:pic>
      <p:pic>
        <p:nvPicPr>
          <p:cNvPr id="42" name="Resim 41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608908" y="1560385"/>
            <a:ext cx="248356" cy="237067"/>
          </a:xfrm>
          <a:prstGeom prst="rect">
            <a:avLst/>
          </a:prstGeom>
        </p:spPr>
      </p:pic>
      <p:pic>
        <p:nvPicPr>
          <p:cNvPr id="43" name="Resim 42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34063" y="4303059"/>
            <a:ext cx="248356" cy="237067"/>
          </a:xfrm>
          <a:prstGeom prst="rect">
            <a:avLst/>
          </a:prstGeom>
        </p:spPr>
      </p:pic>
      <p:pic>
        <p:nvPicPr>
          <p:cNvPr id="44" name="Resim 43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402117" y="4184525"/>
            <a:ext cx="248356" cy="23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3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TYT DERSLERİNİN % DAĞILIMI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2538" y="860073"/>
            <a:ext cx="2799070" cy="279907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7156" y="3754580"/>
            <a:ext cx="2907152" cy="290715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0960" y="3861085"/>
            <a:ext cx="2800648" cy="2800648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47156" y="856920"/>
            <a:ext cx="2802223" cy="280222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4909" y="991786"/>
            <a:ext cx="2098921" cy="926153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1966" y="1510282"/>
            <a:ext cx="181755" cy="193829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4909" y="3693422"/>
            <a:ext cx="2098921" cy="926153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1966" y="4228070"/>
            <a:ext cx="198866" cy="212077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>
            <a:off x="9407236" y="991785"/>
            <a:ext cx="2216729" cy="926153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0800000">
            <a:off x="11257305" y="1178784"/>
            <a:ext cx="197975" cy="202686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>
            <a:off x="9407236" y="4050461"/>
            <a:ext cx="2216729" cy="926153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0800000">
            <a:off x="11257305" y="4237460"/>
            <a:ext cx="197975" cy="202686"/>
          </a:xfrm>
          <a:prstGeom prst="rect">
            <a:avLst/>
          </a:prstGeom>
        </p:spPr>
      </p:pic>
      <p:sp>
        <p:nvSpPr>
          <p:cNvPr id="23" name="Metin kutusu 22"/>
          <p:cNvSpPr txBox="1"/>
          <p:nvPr/>
        </p:nvSpPr>
        <p:spPr>
          <a:xfrm>
            <a:off x="1137047" y="1413067"/>
            <a:ext cx="195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bg1"/>
                </a:solidFill>
              </a:rPr>
              <a:t>TÜRKÇE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9723061" y="1096451"/>
            <a:ext cx="195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bg1"/>
                </a:solidFill>
              </a:rPr>
              <a:t>SOSYAL BİL.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9723061" y="4156498"/>
            <a:ext cx="195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bg1"/>
                </a:solidFill>
              </a:rPr>
              <a:t>MATEMATİK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1005067" y="4113428"/>
            <a:ext cx="195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bg1"/>
                </a:solidFill>
              </a:rPr>
              <a:t>FEN BİL.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3813553" y="1913968"/>
            <a:ext cx="2250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%33</a:t>
            </a:r>
            <a:endParaRPr lang="tr-TR" sz="3200" b="1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7231461" y="4915768"/>
            <a:ext cx="2250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%33</a:t>
            </a:r>
            <a:endParaRPr lang="tr-TR" sz="3200" b="1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7231461" y="1909787"/>
            <a:ext cx="2250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%17</a:t>
            </a:r>
            <a:endParaRPr lang="tr-TR" sz="3200" b="1" dirty="0"/>
          </a:p>
        </p:txBody>
      </p:sp>
      <p:sp>
        <p:nvSpPr>
          <p:cNvPr id="31" name="Metin kutusu 30"/>
          <p:cNvSpPr txBox="1"/>
          <p:nvPr/>
        </p:nvSpPr>
        <p:spPr>
          <a:xfrm>
            <a:off x="3867395" y="4914979"/>
            <a:ext cx="2250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</a:rPr>
              <a:t>%17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58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286001" y="134912"/>
            <a:ext cx="814715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SAYISAL PUAN TÜRÜNDE DERSLERİNİN % DAĞILIMI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0760" y="1128632"/>
            <a:ext cx="8102653" cy="2629433"/>
          </a:xfrm>
          <a:prstGeom prst="rect">
            <a:avLst/>
          </a:prstGeom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4866" y="4228567"/>
            <a:ext cx="2543690" cy="2629433"/>
          </a:xfrm>
          <a:prstGeom prst="rect">
            <a:avLst/>
          </a:prstGeom>
        </p:spPr>
      </p:pic>
      <p:pic>
        <p:nvPicPr>
          <p:cNvPr id="32" name="Resim 3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74832" y="4228566"/>
            <a:ext cx="2543690" cy="2629433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3004648" y="731590"/>
            <a:ext cx="748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TYT</a:t>
            </a:r>
            <a:endParaRPr lang="tr-TR" sz="2800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4973510" y="684073"/>
            <a:ext cx="2337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MATEMATİK</a:t>
            </a:r>
            <a:endParaRPr lang="tr-TR" sz="2800" b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8531378" y="684073"/>
            <a:ext cx="1014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FİZİK</a:t>
            </a:r>
            <a:endParaRPr lang="tr-TR" sz="2800" b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4018669" y="3758065"/>
            <a:ext cx="132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KİMYA</a:t>
            </a:r>
            <a:endParaRPr lang="tr-TR" sz="2800" b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6757391" y="3759416"/>
            <a:ext cx="164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BİYOLOJİ</a:t>
            </a:r>
            <a:endParaRPr lang="tr-TR" sz="28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2668249" y="2027849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</a:t>
            </a:r>
            <a:r>
              <a:rPr lang="tr-TR" sz="4400" b="1" dirty="0" smtClean="0"/>
              <a:t>40</a:t>
            </a:r>
            <a:endParaRPr lang="tr-TR" sz="44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477495" y="1942079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</a:t>
            </a:r>
            <a:r>
              <a:rPr lang="tr-TR" sz="4400" b="1" dirty="0" smtClean="0"/>
              <a:t>30</a:t>
            </a:r>
            <a:endParaRPr lang="tr-TR" sz="4400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8216600" y="1942078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%10</a:t>
            </a:r>
            <a:endParaRPr lang="tr-TR" sz="4800" b="1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3817569" y="5072780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%10</a:t>
            </a:r>
            <a:endParaRPr lang="tr-TR" sz="4800" b="1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6917446" y="5072780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%10</a:t>
            </a:r>
            <a:endParaRPr lang="tr-TR" sz="4800" b="1" dirty="0"/>
          </a:p>
        </p:txBody>
      </p:sp>
    </p:spTree>
    <p:extLst>
      <p:ext uri="{BB962C8B-B14F-4D97-AF65-F5344CB8AC3E}">
        <p14:creationId xmlns:p14="http://schemas.microsoft.com/office/powerpoint/2010/main" val="377168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EŞİT AĞIRLIK PUAN TÜRÜNDE DERSLERİNİN % DAĞILIMI</a:t>
            </a:r>
            <a:endParaRPr lang="tr-TR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0760" y="1128632"/>
            <a:ext cx="8102653" cy="2629433"/>
          </a:xfrm>
          <a:prstGeom prst="rect">
            <a:avLst/>
          </a:prstGeom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4866" y="4228567"/>
            <a:ext cx="2543690" cy="2629433"/>
          </a:xfrm>
          <a:prstGeom prst="rect">
            <a:avLst/>
          </a:prstGeom>
        </p:spPr>
      </p:pic>
      <p:pic>
        <p:nvPicPr>
          <p:cNvPr id="32" name="Resim 3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74832" y="4228566"/>
            <a:ext cx="2543690" cy="2629433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3004648" y="731590"/>
            <a:ext cx="748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TYT</a:t>
            </a:r>
            <a:endParaRPr lang="tr-TR" sz="2800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4973510" y="684073"/>
            <a:ext cx="2337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MATEMATİK</a:t>
            </a:r>
            <a:endParaRPr lang="tr-TR" sz="2800" b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8050173" y="668501"/>
            <a:ext cx="166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T.D.EDEB.</a:t>
            </a:r>
            <a:endParaRPr lang="tr-TR" sz="2800" b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3903455" y="3768481"/>
            <a:ext cx="145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TARİH-1</a:t>
            </a:r>
            <a:endParaRPr lang="tr-TR" sz="2800" b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6757391" y="3759416"/>
            <a:ext cx="164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COĞ.-1</a:t>
            </a:r>
            <a:endParaRPr lang="tr-TR" sz="28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2668249" y="2027849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</a:t>
            </a:r>
            <a:r>
              <a:rPr lang="tr-TR" sz="4400" b="1" dirty="0" smtClean="0"/>
              <a:t>40</a:t>
            </a:r>
            <a:endParaRPr lang="tr-TR" sz="44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477495" y="1942079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</a:t>
            </a:r>
            <a:r>
              <a:rPr lang="tr-TR" sz="4400" b="1" dirty="0" smtClean="0"/>
              <a:t>30</a:t>
            </a:r>
            <a:endParaRPr lang="tr-TR" sz="4400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8216600" y="1942078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</a:t>
            </a:r>
            <a:r>
              <a:rPr lang="tr-TR" sz="4400" b="1" dirty="0" smtClean="0"/>
              <a:t>18</a:t>
            </a:r>
            <a:endParaRPr lang="tr-TR" sz="4400" b="1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3903455" y="5072780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%7</a:t>
            </a:r>
            <a:endParaRPr lang="tr-TR" sz="4800" b="1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6917446" y="5072780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%5</a:t>
            </a:r>
            <a:endParaRPr lang="tr-TR" sz="4800" b="1" dirty="0"/>
          </a:p>
        </p:txBody>
      </p:sp>
    </p:spTree>
    <p:extLst>
      <p:ext uri="{BB962C8B-B14F-4D97-AF65-F5344CB8AC3E}">
        <p14:creationId xmlns:p14="http://schemas.microsoft.com/office/powerpoint/2010/main" val="392619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SÖZEL PUAN TÜRÜNDE DERSLERİNİN % DAĞILIMI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124" y="1122002"/>
            <a:ext cx="8102653" cy="2629433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827012" y="724960"/>
            <a:ext cx="748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TYT</a:t>
            </a:r>
            <a:endParaRPr lang="tr-TR" sz="2800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3795874" y="677443"/>
            <a:ext cx="2337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T.D.EDEB.</a:t>
            </a:r>
            <a:endParaRPr lang="tr-TR" sz="2800" b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7038964" y="677443"/>
            <a:ext cx="143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TARİH-1</a:t>
            </a:r>
            <a:endParaRPr lang="tr-TR" sz="2800" b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1456138" y="3654548"/>
            <a:ext cx="1489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TARİH-2</a:t>
            </a:r>
            <a:endParaRPr lang="tr-TR" sz="2800" b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6946465" y="3650926"/>
            <a:ext cx="164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FEL. GRB.</a:t>
            </a:r>
            <a:endParaRPr lang="tr-TR" sz="28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490613" y="2021219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</a:t>
            </a:r>
            <a:r>
              <a:rPr lang="tr-TR" sz="4400" b="1" dirty="0" smtClean="0"/>
              <a:t>40</a:t>
            </a:r>
            <a:endParaRPr lang="tr-TR" sz="44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299859" y="1935449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</a:t>
            </a:r>
            <a:r>
              <a:rPr lang="tr-TR" sz="4400" b="1" dirty="0" smtClean="0"/>
              <a:t>18</a:t>
            </a:r>
            <a:endParaRPr lang="tr-TR" sz="4400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7038964" y="1935448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%7</a:t>
            </a:r>
            <a:endParaRPr lang="tr-TR" sz="4800" b="1" dirty="0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71196" y="1129983"/>
            <a:ext cx="2543690" cy="2629433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8543" y="4133014"/>
            <a:ext cx="8102653" cy="2629433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26615" y="4140995"/>
            <a:ext cx="2543690" cy="2629433"/>
          </a:xfrm>
          <a:prstGeom prst="rect">
            <a:avLst/>
          </a:prstGeom>
        </p:spPr>
      </p:pic>
      <p:sp>
        <p:nvSpPr>
          <p:cNvPr id="19" name="Metin kutusu 18"/>
          <p:cNvSpPr txBox="1"/>
          <p:nvPr/>
        </p:nvSpPr>
        <p:spPr>
          <a:xfrm>
            <a:off x="9680290" y="698760"/>
            <a:ext cx="143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COĞ.-1</a:t>
            </a:r>
            <a:endParaRPr lang="tr-TR" sz="2800" b="1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4299859" y="3650926"/>
            <a:ext cx="1489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COĞ.-2</a:t>
            </a:r>
            <a:endParaRPr lang="tr-TR" sz="2800" b="1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9652581" y="3650926"/>
            <a:ext cx="164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DİN KÜL.</a:t>
            </a:r>
            <a:endParaRPr lang="tr-TR" sz="2800" b="1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1435193" y="4969263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%8</a:t>
            </a:r>
            <a:endParaRPr lang="tr-TR" sz="4800" b="1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4299858" y="4969263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%8</a:t>
            </a:r>
            <a:endParaRPr lang="tr-TR" sz="4800" b="1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7084402" y="4964468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%9</a:t>
            </a:r>
            <a:endParaRPr lang="tr-TR" sz="4800" b="1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9713143" y="4964467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%5</a:t>
            </a:r>
            <a:endParaRPr lang="tr-TR" sz="4800" b="1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9661444" y="1935447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%5</a:t>
            </a:r>
            <a:endParaRPr lang="tr-TR" sz="4800" b="1" dirty="0"/>
          </a:p>
        </p:txBody>
      </p:sp>
    </p:spTree>
    <p:extLst>
      <p:ext uri="{BB962C8B-B14F-4D97-AF65-F5344CB8AC3E}">
        <p14:creationId xmlns:p14="http://schemas.microsoft.com/office/powerpoint/2010/main" val="424487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DİL PUAN TÜRÜNDE DERSLERİNİN % DAĞILIMI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8" name="Resim 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6304" y="1942078"/>
            <a:ext cx="3581058" cy="3701769"/>
          </a:xfrm>
          <a:prstGeom prst="rect">
            <a:avLst/>
          </a:prstGeom>
        </p:spPr>
      </p:pic>
      <p:pic>
        <p:nvPicPr>
          <p:cNvPr id="32" name="Resim 3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8360" y="1942079"/>
            <a:ext cx="3581058" cy="370176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3214542" y="1330442"/>
            <a:ext cx="999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/>
              <a:t>TYT</a:t>
            </a:r>
            <a:endParaRPr lang="tr-TR" sz="4000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5847995" y="1282925"/>
            <a:ext cx="3121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/>
              <a:t>DİL</a:t>
            </a:r>
            <a:endParaRPr lang="tr-TR" sz="40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3004648" y="3274758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</a:t>
            </a:r>
            <a:r>
              <a:rPr lang="tr-TR" sz="4400" b="1" dirty="0" smtClean="0"/>
              <a:t>40</a:t>
            </a:r>
            <a:endParaRPr lang="tr-TR" sz="44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744298" y="3274758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</a:t>
            </a:r>
            <a:r>
              <a:rPr lang="tr-TR" sz="4400" b="1" dirty="0" smtClean="0"/>
              <a:t>60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202808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DİL PUAN TÜRÜNDE DERSLERİNİN % DAĞILIMI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8" name="Resim 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6304" y="1942078"/>
            <a:ext cx="3581058" cy="3701769"/>
          </a:xfrm>
          <a:prstGeom prst="rect">
            <a:avLst/>
          </a:prstGeom>
        </p:spPr>
      </p:pic>
      <p:pic>
        <p:nvPicPr>
          <p:cNvPr id="32" name="Resim 3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8360" y="1942079"/>
            <a:ext cx="3581058" cy="370176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3214542" y="1330442"/>
            <a:ext cx="999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/>
              <a:t>TYT</a:t>
            </a:r>
            <a:endParaRPr lang="tr-TR" sz="4000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5847995" y="1282925"/>
            <a:ext cx="3121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/>
              <a:t>DİL</a:t>
            </a:r>
            <a:endParaRPr lang="tr-TR" sz="40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3004648" y="3274758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</a:t>
            </a:r>
            <a:r>
              <a:rPr lang="tr-TR" sz="4400" b="1" dirty="0" smtClean="0"/>
              <a:t>40</a:t>
            </a:r>
            <a:endParaRPr lang="tr-TR" sz="44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744298" y="3274758"/>
            <a:ext cx="132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%</a:t>
            </a:r>
            <a:r>
              <a:rPr lang="tr-TR" sz="4400" b="1" dirty="0" smtClean="0"/>
              <a:t>60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319272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68249" y="134912"/>
            <a:ext cx="776490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OTURUM TARİHLERİ VE DİĞER BİLGİLER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079" y="1070073"/>
            <a:ext cx="5768622" cy="5655733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4959927" y="1205345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Sınavlar genel olarak Haziran ayının 2. haftası hafta sonu yapılır.</a:t>
            </a:r>
            <a:endParaRPr lang="tr-TR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4502727" y="2229565"/>
            <a:ext cx="6844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Sınava giren adaylar sabah oturumu için saat:10:00’dan öğleden sonra oturumu içinde 15:30’dan sonra sınav salonuna alınmazlar.</a:t>
            </a:r>
            <a:endParaRPr lang="tr-TR" b="1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4959927" y="3389057"/>
            <a:ext cx="6844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Oturum ücreti 2021 yılına ait her bir oturum için 70 TL olup ücretler sonraki yıllar için ÖSYM tarafından yeniden belirlenir. </a:t>
            </a:r>
            <a:endParaRPr lang="tr-TR" b="1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5237017" y="4918932"/>
            <a:ext cx="6844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Sınava katılan adaylar için sınava giriş evrakı ile birlikte fotoğrafı güncel olan Yeni Nüfus cüzdanı veya geçerliliği olan pasaport istenmektedir.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4881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4339" y="1402127"/>
            <a:ext cx="6630498" cy="4921606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 rot="21253061">
            <a:off x="4081555" y="1955953"/>
            <a:ext cx="4112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DİNLEDİĞİNİZ</a:t>
            </a:r>
            <a:endParaRPr lang="tr-T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9" name="Dikdörtgen 8"/>
          <p:cNvSpPr/>
          <p:nvPr/>
        </p:nvSpPr>
        <p:spPr>
          <a:xfrm rot="21253061">
            <a:off x="4111032" y="4848439"/>
            <a:ext cx="43024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TEŞEKKÜR EDERİM.</a:t>
            </a:r>
            <a:endParaRPr lang="tr-TR" sz="40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11" name="Dikdörtgen 10"/>
          <p:cNvSpPr/>
          <p:nvPr/>
        </p:nvSpPr>
        <p:spPr>
          <a:xfrm rot="21228646">
            <a:off x="4449557" y="3111902"/>
            <a:ext cx="212910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88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İÇİN</a:t>
            </a:r>
            <a:endParaRPr lang="tr-TR" sz="88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016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KAYNAKÇA;</a:t>
            </a:r>
          </a:p>
          <a:p>
            <a:r>
              <a:rPr lang="tr-TR" dirty="0" smtClean="0"/>
              <a:t>www.</a:t>
            </a:r>
            <a:r>
              <a:rPr lang="tr-TR" dirty="0" err="1" smtClean="0"/>
              <a:t>rehberlikservisim</a:t>
            </a:r>
            <a:r>
              <a:rPr lang="tr-TR" dirty="0" smtClean="0"/>
              <a:t>.com</a:t>
            </a:r>
          </a:p>
          <a:p>
            <a:r>
              <a:rPr lang="tr-TR" dirty="0"/>
              <a:t>https://www.osym.gov.tr/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2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TYT NEDİR? (BİRİNCİ AŞAMA SINAVI)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TEMEL YETENEK TESTİ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İlk aşama sınavı olup yükseköğretime geçiş yapmak isteyen tüm adayların girmesi gereken bir sınavdır.</a:t>
            </a:r>
          </a:p>
          <a:p>
            <a:r>
              <a:rPr lang="tr-TR" dirty="0" smtClean="0"/>
              <a:t>Temel Yeterlilik, adayların sözel ve sayısal alanlarda sahip olmaları beklenen temel düzeyde bilgi, beceri, </a:t>
            </a:r>
            <a:r>
              <a:rPr lang="tr-TR" dirty="0" err="1" smtClean="0"/>
              <a:t>hazırbulunuşluk</a:t>
            </a:r>
            <a:r>
              <a:rPr lang="tr-TR" dirty="0" smtClean="0"/>
              <a:t> ve yetkinlikleri kapsar.</a:t>
            </a:r>
          </a:p>
          <a:p>
            <a:r>
              <a:rPr lang="tr-TR" dirty="0" err="1" smtClean="0"/>
              <a:t>TYT’de</a:t>
            </a:r>
            <a:r>
              <a:rPr lang="tr-TR" dirty="0" smtClean="0"/>
              <a:t> tüm adaylar sınavda sorulan 4 testin hepsinden (TYT, AYT ve YDT için) puan almaktadır. Bundan dolayı adayların tüm soruları yanıtlamaya çalışmaları önerilir.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AYT İle </a:t>
            </a:r>
            <a:r>
              <a:rPr lang="tr-TR" dirty="0" err="1" smtClean="0"/>
              <a:t>İlgİlİ</a:t>
            </a:r>
            <a:r>
              <a:rPr lang="tr-TR" dirty="0" smtClean="0"/>
              <a:t> Temel </a:t>
            </a:r>
            <a:r>
              <a:rPr lang="tr-TR" dirty="0" err="1" smtClean="0"/>
              <a:t>Bİlgİler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Lisans( 4+ yıllık) isteyen adayların AYT sınavına girmeleri zorunludur.</a:t>
            </a:r>
          </a:p>
          <a:p>
            <a:endParaRPr lang="tr-TR" dirty="0" smtClean="0"/>
          </a:p>
          <a:p>
            <a:r>
              <a:rPr lang="tr-TR" dirty="0" smtClean="0"/>
              <a:t>AYT ve </a:t>
            </a:r>
            <a:r>
              <a:rPr lang="tr-TR" dirty="0" err="1" smtClean="0"/>
              <a:t>YDT’de</a:t>
            </a:r>
            <a:r>
              <a:rPr lang="tr-TR" dirty="0" smtClean="0"/>
              <a:t> puanların hesaplanabilmesi için adayların ilgili testlerin en az</a:t>
            </a:r>
          </a:p>
          <a:p>
            <a:pPr>
              <a:buNone/>
            </a:pPr>
            <a:r>
              <a:rPr lang="tr-TR" dirty="0" smtClean="0"/>
              <a:t>birinden en az 0,5 ham puan almış olmaları gerekmektedir.</a:t>
            </a:r>
          </a:p>
          <a:p>
            <a:endParaRPr lang="tr-TR" dirty="0" smtClean="0"/>
          </a:p>
          <a:p>
            <a:r>
              <a:rPr lang="tr-TR" dirty="0" smtClean="0"/>
              <a:t>TYT puanı olmayan, TYT puanı hesaplanmayan veya TYT puanı 150’nin altında olan adayların, AYT ve/veya </a:t>
            </a:r>
            <a:r>
              <a:rPr lang="tr-TR" dirty="0" err="1" smtClean="0"/>
              <a:t>YDT’ye</a:t>
            </a:r>
            <a:r>
              <a:rPr lang="tr-TR" dirty="0" smtClean="0"/>
              <a:t> girmiş olsalar da SAY, SÖZ, EA, DİL puanları hesaplanmayacaktır.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AYT UYGULANIŞI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AYT’de</a:t>
            </a:r>
            <a:r>
              <a:rPr lang="tr-TR" dirty="0" smtClean="0"/>
              <a:t> adaya tek kitapçık verilecektir. Aday kendi tercih önceliğine göre istediği testten başlayarak, istediği kadar test yanıtlayabilir.</a:t>
            </a:r>
          </a:p>
          <a:p>
            <a:endParaRPr lang="tr-TR" dirty="0" smtClean="0"/>
          </a:p>
          <a:p>
            <a:r>
              <a:rPr lang="tr-TR" dirty="0" smtClean="0"/>
              <a:t>Bu durumda adayın zamanı iyi kullanması açısından 2 veya 3 teste girmesi tavsiye olunur.</a:t>
            </a:r>
          </a:p>
          <a:p>
            <a:endParaRPr lang="tr-TR" dirty="0" smtClean="0"/>
          </a:p>
          <a:p>
            <a:r>
              <a:rPr lang="tr-TR" dirty="0" smtClean="0"/>
              <a:t>4 teste birden hazırlanmanın hiç gereği yoktur, lütfen kazanmak istediğiniz programı önceden seçiniz.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325090" y="110836"/>
            <a:ext cx="649778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YKS SINAVINA BAŞVURU YAPAN ADAY SAYISI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Grafik 7"/>
          <p:cNvGraphicFramePr/>
          <p:nvPr>
            <p:extLst>
              <p:ext uri="{D42A27DB-BD31-4B8C-83A1-F6EECF244321}">
                <p14:modId xmlns:p14="http://schemas.microsoft.com/office/powerpoint/2010/main" val="1183289553"/>
              </p:ext>
            </p:extLst>
          </p:nvPr>
        </p:nvGraphicFramePr>
        <p:xfrm>
          <a:off x="1559961" y="783957"/>
          <a:ext cx="8128000" cy="5902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65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38269" y="110836"/>
            <a:ext cx="828956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YKS SINAVINA BAŞVURU YAPAN SON SINIF ADAY SAYISI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Grafik 7"/>
          <p:cNvGraphicFramePr/>
          <p:nvPr>
            <p:extLst>
              <p:ext uri="{D42A27DB-BD31-4B8C-83A1-F6EECF244321}">
                <p14:modId xmlns:p14="http://schemas.microsoft.com/office/powerpoint/2010/main" val="2151192640"/>
              </p:ext>
            </p:extLst>
          </p:nvPr>
        </p:nvGraphicFramePr>
        <p:xfrm>
          <a:off x="1462374" y="779626"/>
          <a:ext cx="8128000" cy="5902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01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028013" y="134912"/>
            <a:ext cx="740514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YKS SINAVINA BAŞVURU YAPAN SBL ADAY SAYISI</a:t>
            </a:r>
            <a:endParaRPr lang="tr-T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Grafik 7"/>
          <p:cNvGraphicFramePr/>
          <p:nvPr>
            <p:extLst>
              <p:ext uri="{D42A27DB-BD31-4B8C-83A1-F6EECF244321}">
                <p14:modId xmlns:p14="http://schemas.microsoft.com/office/powerpoint/2010/main" val="734497567"/>
              </p:ext>
            </p:extLst>
          </p:nvPr>
        </p:nvGraphicFramePr>
        <p:xfrm>
          <a:off x="1462374" y="779626"/>
          <a:ext cx="8128000" cy="5902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157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1366</TotalTime>
  <Words>1482</Words>
  <Application>Microsoft Office PowerPoint</Application>
  <PresentationFormat>Özel</PresentationFormat>
  <Paragraphs>420</Paragraphs>
  <Slides>39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Gezinti</vt:lpstr>
      <vt:lpstr>PowerPoint Sunusu</vt:lpstr>
      <vt:lpstr>PowerPoint Sunusu</vt:lpstr>
      <vt:lpstr>YÜKSEKÖĞRETİM KURUMLARI SINAVI TANITIM SUNUMU</vt:lpstr>
      <vt:lpstr>TYT NEDİR? (BİRİNCİ AŞAMA SINAVI)  TEMEL YETENEK TESTİ</vt:lpstr>
      <vt:lpstr>AYT İle İlgİlİ Temel Bİlgİler</vt:lpstr>
      <vt:lpstr>AYT UYGULANIŞI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Arıf KOÇAK</dc:creator>
  <cp:lastModifiedBy>Windows Kullanıcısı</cp:lastModifiedBy>
  <cp:revision>119</cp:revision>
  <dcterms:created xsi:type="dcterms:W3CDTF">2020-10-03T17:26:51Z</dcterms:created>
  <dcterms:modified xsi:type="dcterms:W3CDTF">2021-10-06T12:15:52Z</dcterms:modified>
</cp:coreProperties>
</file>