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72" r:id="rId3"/>
    <p:sldId id="257" r:id="rId4"/>
    <p:sldId id="258" r:id="rId5"/>
    <p:sldId id="260" r:id="rId6"/>
    <p:sldId id="262" r:id="rId7"/>
    <p:sldId id="265" r:id="rId8"/>
    <p:sldId id="263" r:id="rId9"/>
    <p:sldId id="264" r:id="rId10"/>
    <p:sldId id="266" r:id="rId11"/>
    <p:sldId id="259" r:id="rId12"/>
    <p:sldId id="268" r:id="rId13"/>
    <p:sldId id="270" r:id="rId14"/>
    <p:sldId id="27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ack by Diakov" initials="RbD" lastIdx="4" clrIdx="0">
    <p:extLst>
      <p:ext uri="{19B8F6BF-5375-455C-9EA6-DF929625EA0E}">
        <p15:presenceInfo xmlns:p15="http://schemas.microsoft.com/office/powerpoint/2012/main" userId="RePack by Diakov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A3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495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0875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66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6573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8050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672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4361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819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96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851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193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7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727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65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046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45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96E8D-ED5F-4895-8B50-54191968DE5A}" type="datetimeFigureOut">
              <a:rPr lang="tr-TR" smtClean="0"/>
              <a:t>6.09.2022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2CC4A8E-334B-4735-81AF-985F91FC95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6535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66000"/>
                    </a14:imgEffect>
                  </a14:imgLayer>
                </a14:imgProps>
              </a:ext>
            </a:extLst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0B50C6-73AB-37D9-4467-3B61D46F8D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31174" y="3638862"/>
            <a:ext cx="6360826" cy="1909763"/>
          </a:xfrm>
        </p:spPr>
        <p:txBody>
          <a:bodyPr>
            <a:normAutofit/>
          </a:bodyPr>
          <a:lstStyle/>
          <a:p>
            <a:r>
              <a:rPr lang="tr-TR" b="1" dirty="0"/>
              <a:t>HEDEF BELİRLEME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5833" y="0"/>
            <a:ext cx="3379167" cy="1295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69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şlık 4">
            <a:extLst>
              <a:ext uri="{FF2B5EF4-FFF2-40B4-BE49-F238E27FC236}">
                <a16:creationId xmlns:a16="http://schemas.microsoft.com/office/drawing/2014/main" id="{44193AEB-D9F4-7C14-E9C1-F296E2DBE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 Hedef belirlenirken kısa, orta ve uzun süreli olarak üç gruba ayrılmalıdır.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47FB4C6-FF2D-5A7C-8B36-08F51F3BF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154" y="2613285"/>
            <a:ext cx="10215458" cy="3937417"/>
          </a:xfrm>
        </p:spPr>
        <p:txBody>
          <a:bodyPr numCol="3">
            <a:normAutofit/>
          </a:bodyPr>
          <a:lstStyle/>
          <a:p>
            <a:r>
              <a:rPr lang="tr-TR" sz="2000" b="1" i="1" dirty="0">
                <a:gradFill>
                  <a:gsLst>
                    <a:gs pos="0">
                      <a:srgbClr val="FF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Kısa Vadeli Hedefler</a:t>
            </a:r>
          </a:p>
          <a:p>
            <a:pPr marL="0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Günlük veya haftalık  olarak belirlenen hedeflerdir. Haftalık ders çalışma planı yapmak kısa vadeli hedefe örnektir.</a:t>
            </a:r>
            <a:endParaRPr lang="tr-TR" sz="2000" dirty="0"/>
          </a:p>
          <a:p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b="1" i="1" dirty="0">
                <a:gradFill>
                  <a:gsLst>
                    <a:gs pos="0">
                      <a:srgbClr val="FF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Orta Vadeli Hedefler</a:t>
            </a:r>
          </a:p>
          <a:p>
            <a:pPr marL="0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Aylık olarak belirlenen hedeflerdir. Belirli zaman içinde konu bitirmek, test kitabının tamamını   çözmek orta vadeli hedeflere örnektir.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endParaRPr lang="tr-TR" sz="2000" dirty="0"/>
          </a:p>
          <a:p>
            <a:r>
              <a:rPr lang="tr-TR" sz="2000" b="1" i="1" dirty="0">
                <a:gradFill>
                  <a:gsLst>
                    <a:gs pos="0">
                      <a:srgbClr val="FF0000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</a:rPr>
              <a:t>Uzun Vadeli Hedefler</a:t>
            </a:r>
          </a:p>
          <a:p>
            <a:pPr marL="0" indent="0">
              <a:buNone/>
            </a:pPr>
            <a:r>
              <a:rPr lang="tr-TR" sz="2000" dirty="0">
                <a:solidFill>
                  <a:schemeClr val="tx1"/>
                </a:solidFill>
              </a:rPr>
              <a:t>Gelecek ile ilgili planlan ve yıllık olarak belirlenen hedeflerdir. Üniversite kazanmak, meslek edinmek, iş bulmak uzun vadeli hedeflere örnektir. </a:t>
            </a:r>
          </a:p>
        </p:txBody>
      </p:sp>
    </p:spTree>
    <p:extLst>
      <p:ext uri="{BB962C8B-B14F-4D97-AF65-F5344CB8AC3E}">
        <p14:creationId xmlns:p14="http://schemas.microsoft.com/office/powerpoint/2010/main" val="400950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F31890B-3424-4573-6065-BBB0550F7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6282" y="884420"/>
            <a:ext cx="5838330" cy="5026802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chemeClr val="accent5">
                    <a:lumMod val="50000"/>
                  </a:schemeClr>
                </a:solidFill>
              </a:rPr>
              <a:t>Hayatınızda yapmak istediklerinizin neler olduğunu düşünün ve ulaşmak istediğiniz 'Büyük Hedefinizi' belirleyin.</a:t>
            </a:r>
          </a:p>
          <a:p>
            <a:pPr marL="0" indent="0">
              <a:buNone/>
            </a:pPr>
            <a:endParaRPr lang="tr-TR" sz="2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tr-TR" sz="2400" b="1" dirty="0">
                <a:solidFill>
                  <a:schemeClr val="accent5">
                    <a:lumMod val="50000"/>
                  </a:schemeClr>
                </a:solidFill>
              </a:rPr>
              <a:t>Ardından, hedeflerinize ulaşmak için küçük ve daha küçük hedeflere ayırın.</a:t>
            </a:r>
          </a:p>
          <a:p>
            <a:pPr marL="0" indent="0">
              <a:buNone/>
            </a:pPr>
            <a:endParaRPr lang="tr-TR" sz="24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tr-TR" sz="2400" b="1" dirty="0">
                <a:solidFill>
                  <a:schemeClr val="accent5">
                    <a:lumMod val="50000"/>
                  </a:schemeClr>
                </a:solidFill>
              </a:rPr>
              <a:t>Daha sonra planlamalar dahilinde çalışmalara başlayın...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C09C9178-74EE-65BA-4B09-42EAF755EB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388" y="1616439"/>
            <a:ext cx="4729709" cy="3420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356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7339C0-607D-3B67-F9E9-784F974A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C00000"/>
                </a:solidFill>
              </a:rPr>
              <a:t>HEDEF BELİRLEMEDE 6 ADIM 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8DFAE205-7616-C7B1-5F88-DBDB3DA1A31C}"/>
              </a:ext>
            </a:extLst>
          </p:cNvPr>
          <p:cNvSpPr txBox="1"/>
          <p:nvPr/>
        </p:nvSpPr>
        <p:spPr>
          <a:xfrm>
            <a:off x="4260949" y="5168999"/>
            <a:ext cx="2559575" cy="3693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1. KENDİNİ TANI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860E39A7-7AE6-9D44-C6B8-11AD09A4B9D5}"/>
              </a:ext>
            </a:extLst>
          </p:cNvPr>
          <p:cNvSpPr txBox="1"/>
          <p:nvPr/>
        </p:nvSpPr>
        <p:spPr>
          <a:xfrm>
            <a:off x="5105581" y="4549259"/>
            <a:ext cx="266862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2. HAYAL ET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D1F1A933-9B15-CF59-6902-6753FAA57F24}"/>
              </a:ext>
            </a:extLst>
          </p:cNvPr>
          <p:cNvSpPr txBox="1"/>
          <p:nvPr/>
        </p:nvSpPr>
        <p:spPr>
          <a:xfrm>
            <a:off x="5999996" y="3870057"/>
            <a:ext cx="277355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3. HEDEFİNİ BELİRLE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7C82B0A5-FB5B-AA17-5649-B4ACDF439996}"/>
              </a:ext>
            </a:extLst>
          </p:cNvPr>
          <p:cNvSpPr txBox="1"/>
          <p:nvPr/>
        </p:nvSpPr>
        <p:spPr>
          <a:xfrm>
            <a:off x="6652255" y="3213902"/>
            <a:ext cx="342275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4. HAREKETE GEÇ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A8F12EC2-6D2F-3455-8309-6AB96677A358}"/>
              </a:ext>
            </a:extLst>
          </p:cNvPr>
          <p:cNvSpPr txBox="1"/>
          <p:nvPr/>
        </p:nvSpPr>
        <p:spPr>
          <a:xfrm>
            <a:off x="7473852" y="2635811"/>
            <a:ext cx="342275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5. KARARLI VE PLANLI İLERLE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15C61C2E-7E5F-5DAF-DC40-04F4B56C7EB5}"/>
              </a:ext>
            </a:extLst>
          </p:cNvPr>
          <p:cNvSpPr txBox="1"/>
          <p:nvPr/>
        </p:nvSpPr>
        <p:spPr>
          <a:xfrm>
            <a:off x="8775168" y="2005453"/>
            <a:ext cx="285920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r-TR" dirty="0"/>
              <a:t>6. İLERLEMENİ ANALİZ ET</a:t>
            </a: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582E8FA9-3195-B45E-E29C-6CBF484DD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903" y="1558902"/>
            <a:ext cx="3738246" cy="3359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556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1000" t="-22000" r="-2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0925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2B58007F-2544-97BF-EE63-9C6AB7A0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17777" y="2452910"/>
            <a:ext cx="8911687" cy="1280890"/>
          </a:xfrm>
        </p:spPr>
        <p:txBody>
          <a:bodyPr/>
          <a:lstStyle/>
          <a:p>
            <a:r>
              <a:rPr lang="tr-TR" b="1" i="1" dirty="0">
                <a:solidFill>
                  <a:srgbClr val="C00000"/>
                </a:solidFill>
              </a:rPr>
              <a:t>DİNLEDİĞİNİZ İÇİN TEŞEKKÜRLER</a:t>
            </a:r>
          </a:p>
        </p:txBody>
      </p:sp>
    </p:spTree>
    <p:extLst>
      <p:ext uri="{BB962C8B-B14F-4D97-AF65-F5344CB8AC3E}">
        <p14:creationId xmlns:p14="http://schemas.microsoft.com/office/powerpoint/2010/main" val="141966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71600" y="2027965"/>
            <a:ext cx="97155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b="1" dirty="0">
                <a:solidFill>
                  <a:srgbClr val="292929"/>
                </a:solidFill>
              </a:rPr>
              <a:t>2022 – 2023 EĞİTİM ÖĞRETİM YILI</a:t>
            </a:r>
          </a:p>
          <a:p>
            <a:pPr algn="ctr">
              <a:lnSpc>
                <a:spcPct val="200000"/>
              </a:lnSpc>
            </a:pPr>
            <a:r>
              <a:rPr lang="tr-TR" sz="3200" b="1" dirty="0">
                <a:solidFill>
                  <a:srgbClr val="292929"/>
                </a:solidFill>
              </a:rPr>
              <a:t>REHBERLİK VE PSİKOLOJİK DANIŞMA HİZMETLERİ </a:t>
            </a:r>
          </a:p>
          <a:p>
            <a:pPr algn="ctr">
              <a:lnSpc>
                <a:spcPct val="200000"/>
              </a:lnSpc>
            </a:pPr>
            <a:r>
              <a:rPr lang="tr-TR" sz="3200" b="1" dirty="0">
                <a:solidFill>
                  <a:srgbClr val="292929"/>
                </a:solidFill>
              </a:rPr>
              <a:t>İÇERİK HAZIRLAMA KOMİSYONU</a:t>
            </a:r>
            <a:endParaRPr lang="en-US" sz="3200" b="1" dirty="0">
              <a:solidFill>
                <a:srgbClr val="29292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10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54BEA3-3255-0B75-DEF5-794110D19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>
                <a:solidFill>
                  <a:srgbClr val="FF0000"/>
                </a:solidFill>
              </a:rPr>
              <a:t>HEDEF NEDİR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E7CE32-3A41-6C0A-6EF3-84B908B32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8" y="1690688"/>
            <a:ext cx="4916558" cy="43778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>
                <a:latin typeface="Arial" panose="020B0604020202020204" pitchFamily="34" charset="0"/>
                <a:cs typeface="Arial" panose="020B0604020202020204" pitchFamily="34" charset="0"/>
              </a:rPr>
              <a:t>Belirlenen bir zaman diliminde ulaşılmak istenen amaca u</a:t>
            </a:r>
            <a:r>
              <a:rPr lang="tr-TR" sz="36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ygun yöntem ve araçları belirlemek ve bunları nasıl kullanacağına karar vermektir.</a:t>
            </a:r>
            <a:endParaRPr 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051C913D-07CC-5478-B4AD-C7E8713B2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9094" y="1690688"/>
            <a:ext cx="4883427" cy="366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354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566CE53-305D-91F7-09BB-C44FF1B8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Hedef Belirlemek Başarıyı Nasıl Etkiler?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117B7BD-A528-BBAA-E1C9-A73A21DB52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0602" y="1856283"/>
            <a:ext cx="4946755" cy="3973409"/>
          </a:xfrm>
        </p:spPr>
        <p:txBody>
          <a:bodyPr>
            <a:normAutofit/>
          </a:bodyPr>
          <a:lstStyle/>
          <a:p>
            <a:r>
              <a:rPr lang="tr-TR" b="0" i="0" dirty="0">
                <a:solidFill>
                  <a:srgbClr val="222222"/>
                </a:solidFill>
                <a:effectLst/>
                <a:latin typeface="Poppins" panose="020B0502040204020203" pitchFamily="2" charset="-94"/>
              </a:rPr>
              <a:t>Daha </a:t>
            </a:r>
            <a:r>
              <a:rPr lang="tr-TR" dirty="0">
                <a:solidFill>
                  <a:srgbClr val="222222"/>
                </a:solidFill>
                <a:latin typeface="Poppins" panose="020B0502040204020203" pitchFamily="2" charset="-94"/>
              </a:rPr>
              <a:t>k</a:t>
            </a:r>
            <a:r>
              <a:rPr lang="tr-TR" b="0" i="0" dirty="0">
                <a:solidFill>
                  <a:srgbClr val="222222"/>
                </a:solidFill>
                <a:effectLst/>
                <a:latin typeface="Poppins" panose="020B0502040204020203" pitchFamily="2" charset="-94"/>
              </a:rPr>
              <a:t>olay </a:t>
            </a:r>
            <a:r>
              <a:rPr lang="tr-TR" dirty="0">
                <a:solidFill>
                  <a:srgbClr val="222222"/>
                </a:solidFill>
                <a:latin typeface="Poppins" panose="020B0502040204020203" pitchFamily="2" charset="-94"/>
              </a:rPr>
              <a:t>k</a:t>
            </a:r>
            <a:r>
              <a:rPr lang="tr-TR" b="0" i="0" dirty="0">
                <a:solidFill>
                  <a:srgbClr val="222222"/>
                </a:solidFill>
                <a:effectLst/>
                <a:latin typeface="Poppins" panose="020B0502040204020203" pitchFamily="2" charset="-94"/>
              </a:rPr>
              <a:t>onsantre olmanızı sağlar.</a:t>
            </a:r>
          </a:p>
          <a:p>
            <a:r>
              <a:rPr lang="tr-TR" dirty="0">
                <a:solidFill>
                  <a:srgbClr val="222222"/>
                </a:solidFill>
                <a:latin typeface="Poppins" panose="020B0502040204020203" pitchFamily="2" charset="-94"/>
              </a:rPr>
              <a:t>Zaman yönetimini kolaylaştırır.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Poppins" panose="020B0502040204020203" pitchFamily="2" charset="-94"/>
              </a:rPr>
              <a:t>Dikkat dağıtıcı faktörlere karşı direnci artırır.</a:t>
            </a:r>
          </a:p>
          <a:p>
            <a:r>
              <a:rPr lang="tr-TR" b="0" i="0" dirty="0">
                <a:solidFill>
                  <a:srgbClr val="222222"/>
                </a:solidFill>
                <a:effectLst/>
                <a:latin typeface="Poppins" panose="020B0502040204020203" pitchFamily="2" charset="-94"/>
              </a:rPr>
              <a:t>Yolunuza ışık tutar.</a:t>
            </a:r>
          </a:p>
          <a:p>
            <a:r>
              <a:rPr lang="tr-TR" dirty="0">
                <a:latin typeface="Poppins" panose="00000500000000000000" pitchFamily="2" charset="-94"/>
                <a:cs typeface="Poppins" panose="00000500000000000000" pitchFamily="2" charset="-94"/>
              </a:rPr>
              <a:t>Geleceğinizi netleştirmenize yardım eder.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D6FE4282-1C14-4BD5-2D99-8CF5749092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805066"/>
            <a:ext cx="5152168" cy="342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181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0D0CB37-6AF2-C582-4C69-B3F94243D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Hedef Belirlerken Nelere dikkat edilmelidir ?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C4848C1-05EB-8C7D-30C3-91897421B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</a:rPr>
              <a:t>Hedefler açık, net ve anlaşılır olmalıdır.</a:t>
            </a:r>
          </a:p>
          <a:p>
            <a:pPr marL="0" indent="0">
              <a:buNone/>
            </a:pPr>
            <a:endParaRPr lang="tr-TR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dirty="0"/>
              <a:t>Hedefiniz Ne, Nerde, Ne zaman, Nasıl sorularına cevap vermelidir.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F4AE19A-E359-DB47-C764-613373514E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chemeClr val="accent4">
                    <a:lumMod val="50000"/>
                  </a:schemeClr>
                </a:solidFill>
              </a:rPr>
              <a:t>« Ben mühendis olmak istiyorum. Boğaziçi Üniversitesi Bilgisayar Mühendisliği bölümünü kazanacağım. Yaklaşık 1 yıl zamanım var. Bunun için düzenli ders çalışmalıyım.»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6421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F92742-9E06-AF30-A83A-3E2EC0C07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Hedef Belirlerken Nelere dikkat edilmelidir 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C5BF0A7-A3E5-3EF9-D4BB-421189C03B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 startAt="2"/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</a:rPr>
              <a:t>Hedefler ölçülebilir olmalıdır.</a:t>
            </a:r>
          </a:p>
          <a:p>
            <a:pPr marL="0" indent="0">
              <a:buNone/>
            </a:pPr>
            <a:endParaRPr lang="tr-TR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dirty="0"/>
              <a:t> Hedefe ulaşma ve başarma kriterlerinizi sayısal olarak belirlemelisiniz.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0597FC5-09B9-C103-1A40-DEC7A11653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tr-TR" dirty="0">
              <a:solidFill>
                <a:schemeClr val="accent4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tr-TR" dirty="0">
                <a:solidFill>
                  <a:schemeClr val="accent4">
                    <a:lumMod val="50000"/>
                  </a:schemeClr>
                </a:solidFill>
              </a:rPr>
              <a:t>« YKS sınavından 420 puan alacağım.»</a:t>
            </a:r>
          </a:p>
          <a:p>
            <a:pPr marL="0" indent="0" algn="ct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942062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8F7B393-ECB2-AE2D-5F6E-6DBE3ADF7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Hedef Belirlerken Nelere dikkat edilmelidir 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2E7E56-6582-C205-DDFA-4110377F0F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 startAt="3"/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</a:rPr>
              <a:t>Hedefler ulaşılabilir olmalıdır.</a:t>
            </a:r>
          </a:p>
          <a:p>
            <a:pPr marL="0" indent="0">
              <a:buNone/>
            </a:pPr>
            <a:endParaRPr lang="tr-TR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dirty="0">
                <a:solidFill>
                  <a:schemeClr val="bg2">
                    <a:lumMod val="10000"/>
                  </a:schemeClr>
                </a:solidFill>
              </a:rPr>
              <a:t>Hedefiniz, var olan potansiyelinize uygun olmalıdır. Ulaşması çok zor veya hayali hedefler belirlemek motivasyonunuzun düşmesine sebep olacaktır.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1EEA7DB-5E19-B74B-498F-592A8E8F2B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solidFill>
                  <a:schemeClr val="accent4">
                    <a:lumMod val="50000"/>
                  </a:schemeClr>
                </a:solidFill>
              </a:rPr>
              <a:t>« Deneme sınavlarında 50 net yapıyorum, bunu 70 nete çıkarabilirim.»</a:t>
            </a:r>
          </a:p>
        </p:txBody>
      </p:sp>
    </p:spTree>
    <p:extLst>
      <p:ext uri="{BB962C8B-B14F-4D97-AF65-F5344CB8AC3E}">
        <p14:creationId xmlns:p14="http://schemas.microsoft.com/office/powerpoint/2010/main" val="331078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AC08AA-316A-8ECC-3256-C11167155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Hedef Belirlerken Nelere dikkat edilmelidir ?</a:t>
            </a:r>
            <a:endParaRPr lang="tr-TR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7420F7D-E1C0-1FE5-6523-8D21A35DF6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514350" indent="-514350">
              <a:buAutoNum type="arabicPeriod" startAt="4"/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</a:rPr>
              <a:t>Hedefler gerçekçi olmalıdır.</a:t>
            </a:r>
          </a:p>
          <a:p>
            <a:pPr marL="0" indent="0">
              <a:buNone/>
            </a:pPr>
            <a:endParaRPr lang="tr-TR" b="1" u="sng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tr-TR" dirty="0"/>
              <a:t>Hedefiniz ilginiz, yeteneğiniz ve içinde bulunduğunuz mevcut duruma uygun olmalıdır. Hedefe olan düşük inancın geri dönüşü süreç boyunca düşük motivasyon olacaktır.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0CE51ECC-9E5E-04BC-DC79-32DE6C19B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solidFill>
                  <a:schemeClr val="accent4">
                    <a:lumMod val="50000"/>
                  </a:schemeClr>
                </a:solidFill>
              </a:rPr>
              <a:t>« Bilgisayarlara karşı ilgim var. Mühendislik için gerekli matematik ve fen bilimleri derslerinde başarılıyım. »</a:t>
            </a:r>
          </a:p>
        </p:txBody>
      </p:sp>
    </p:spTree>
    <p:extLst>
      <p:ext uri="{BB962C8B-B14F-4D97-AF65-F5344CB8AC3E}">
        <p14:creationId xmlns:p14="http://schemas.microsoft.com/office/powerpoint/2010/main" val="2345704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81000"/>
                <a:lumOff val="19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7F0B6C18-DBF7-27B8-9BAF-4831184C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FF0000"/>
                </a:solidFill>
              </a:rPr>
              <a:t>Hedef Belirlerken Nelere dikkat edilmelidir ?</a:t>
            </a:r>
            <a:endParaRPr lang="tr-TR" dirty="0"/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B5C545C2-1EC7-4574-07F7-3A858CD760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 startAt="5"/>
            </a:pPr>
            <a:r>
              <a:rPr lang="tr-TR" b="1" u="sng" dirty="0">
                <a:solidFill>
                  <a:schemeClr val="accent1">
                    <a:lumMod val="50000"/>
                  </a:schemeClr>
                </a:solidFill>
              </a:rPr>
              <a:t>Hedefler zaman sınırlı olmalıdır.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Belirlediğiniz hedef için çalışmalarınızın başlangıç ve bitiş zamanı olmalıdır. Eğer hedefinize gerçekçi bir zaman dilimi koymazsanız bu hedef için çalışmayı sürekli erteleyebilirsiniz.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DD1F8C12-9FD9-2373-B1C0-C389D3DB2C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dirty="0">
                <a:solidFill>
                  <a:schemeClr val="accent4">
                    <a:lumMod val="50000"/>
                  </a:schemeClr>
                </a:solidFill>
              </a:rPr>
              <a:t>« 2 ay içinde tarih konularını bitireceğim.»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7513059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TM02892315[[fn=Duman]]</Template>
  <TotalTime>203</TotalTime>
  <Words>435</Words>
  <Application>Microsoft Office PowerPoint</Application>
  <PresentationFormat>Geniş ekran</PresentationFormat>
  <Paragraphs>69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Poppins</vt:lpstr>
      <vt:lpstr>Wingdings 3</vt:lpstr>
      <vt:lpstr>Duman</vt:lpstr>
      <vt:lpstr>HEDEF BELİRLEME</vt:lpstr>
      <vt:lpstr>PowerPoint Sunusu</vt:lpstr>
      <vt:lpstr>HEDEF NEDİR ?</vt:lpstr>
      <vt:lpstr>Hedef Belirlemek Başarıyı Nasıl Etkiler?</vt:lpstr>
      <vt:lpstr>Hedef Belirlerken Nelere dikkat edilmelidir ?</vt:lpstr>
      <vt:lpstr>Hedef Belirlerken Nelere dikkat edilmelidir ?</vt:lpstr>
      <vt:lpstr>Hedef Belirlerken Nelere dikkat edilmelidir ?</vt:lpstr>
      <vt:lpstr>Hedef Belirlerken Nelere dikkat edilmelidir ?</vt:lpstr>
      <vt:lpstr>Hedef Belirlerken Nelere dikkat edilmelidir ?</vt:lpstr>
      <vt:lpstr> Hedef belirlenirken kısa, orta ve uzun süreli olarak üç gruba ayrılmalıdır.</vt:lpstr>
      <vt:lpstr>PowerPoint Sunusu</vt:lpstr>
      <vt:lpstr>HEDEF BELİRLEMEDE 6 ADIM </vt:lpstr>
      <vt:lpstr>PowerPoint Sunusu</vt:lpstr>
      <vt:lpstr>DİNLEDİĞİNİZ İÇİN TEŞEKKÜRLER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 BELİRLEME</dc:title>
  <dc:creator>RePack by Diakov</dc:creator>
  <cp:lastModifiedBy>Hakan İSGİLİP</cp:lastModifiedBy>
  <cp:revision>14</cp:revision>
  <dcterms:created xsi:type="dcterms:W3CDTF">2022-08-16T16:14:59Z</dcterms:created>
  <dcterms:modified xsi:type="dcterms:W3CDTF">2022-09-06T08:12:51Z</dcterms:modified>
</cp:coreProperties>
</file>