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8" r:id="rId4"/>
    <p:sldId id="257" r:id="rId5"/>
    <p:sldId id="267" r:id="rId6"/>
    <p:sldId id="263" r:id="rId7"/>
    <p:sldId id="260" r:id="rId8"/>
    <p:sldId id="266" r:id="rId9"/>
    <p:sldId id="261" r:id="rId10"/>
    <p:sldId id="268" r:id="rId11"/>
    <p:sldId id="272" r:id="rId12"/>
    <p:sldId id="273" r:id="rId13"/>
    <p:sldId id="269" r:id="rId14"/>
    <p:sldId id="275" r:id="rId15"/>
    <p:sldId id="276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E222-8113-480F-971B-C363B9CB9F65}" type="datetimeFigureOut">
              <a:rPr lang="tr-TR" smtClean="0"/>
              <a:t>6.09.2022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2CFB128-84D3-47E5-9DFE-7278C643E25B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500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E222-8113-480F-971B-C363B9CB9F65}" type="datetimeFigureOut">
              <a:rPr lang="tr-TR" smtClean="0"/>
              <a:t>6.09.2022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B128-84D3-47E5-9DFE-7278C643E25B}" type="slidenum">
              <a:rPr lang="tr-TR" smtClean="0"/>
              <a:t>‹#›</a:t>
            </a:fld>
            <a:endParaRPr lang="tr-T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57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E222-8113-480F-971B-C363B9CB9F65}" type="datetimeFigureOut">
              <a:rPr lang="tr-TR" smtClean="0"/>
              <a:t>6.09.2022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B128-84D3-47E5-9DFE-7278C643E25B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508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E222-8113-480F-971B-C363B9CB9F65}" type="datetimeFigureOut">
              <a:rPr lang="tr-TR" smtClean="0"/>
              <a:t>6.09.2022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B128-84D3-47E5-9DFE-7278C643E25B}" type="slidenum">
              <a:rPr lang="tr-TR" smtClean="0"/>
              <a:t>‹#›</a:t>
            </a:fld>
            <a:endParaRPr lang="tr-T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940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E222-8113-480F-971B-C363B9CB9F65}" type="datetimeFigureOut">
              <a:rPr lang="tr-TR" smtClean="0"/>
              <a:t>6.09.2022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B128-84D3-47E5-9DFE-7278C643E25B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279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E222-8113-480F-971B-C363B9CB9F65}" type="datetimeFigureOut">
              <a:rPr lang="tr-TR" smtClean="0"/>
              <a:t>6.09.2022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B128-84D3-47E5-9DFE-7278C643E25B}" type="slidenum">
              <a:rPr lang="tr-TR" smtClean="0"/>
              <a:t>‹#›</a:t>
            </a:fld>
            <a:endParaRPr lang="tr-T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23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E222-8113-480F-971B-C363B9CB9F65}" type="datetimeFigureOut">
              <a:rPr lang="tr-TR" smtClean="0"/>
              <a:t>6.09.2022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B128-84D3-47E5-9DFE-7278C643E25B}" type="slidenum">
              <a:rPr lang="tr-TR" smtClean="0"/>
              <a:t>‹#›</a:t>
            </a:fld>
            <a:endParaRPr lang="tr-T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181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E222-8113-480F-971B-C363B9CB9F65}" type="datetimeFigureOut">
              <a:rPr lang="tr-TR" smtClean="0"/>
              <a:t>6.09.2022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B128-84D3-47E5-9DFE-7278C643E25B}" type="slidenum">
              <a:rPr lang="tr-TR" smtClean="0"/>
              <a:t>‹#›</a:t>
            </a:fld>
            <a:endParaRPr lang="tr-T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912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E222-8113-480F-971B-C363B9CB9F65}" type="datetimeFigureOut">
              <a:rPr lang="tr-TR" smtClean="0"/>
              <a:t>6.09.2022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B128-84D3-47E5-9DFE-7278C643E2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1201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E222-8113-480F-971B-C363B9CB9F65}" type="datetimeFigureOut">
              <a:rPr lang="tr-TR" smtClean="0"/>
              <a:t>6.09.2022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B128-84D3-47E5-9DFE-7278C643E25B}" type="slidenum">
              <a:rPr lang="tr-TR" smtClean="0"/>
              <a:t>‹#›</a:t>
            </a:fld>
            <a:endParaRPr lang="tr-T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80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B1BE222-8113-480F-971B-C363B9CB9F65}" type="datetimeFigureOut">
              <a:rPr lang="tr-TR" smtClean="0"/>
              <a:t>6.09.2022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B128-84D3-47E5-9DFE-7278C643E25B}" type="slidenum">
              <a:rPr lang="tr-TR" smtClean="0"/>
              <a:t>‹#›</a:t>
            </a:fld>
            <a:endParaRPr lang="tr-T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713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BE222-8113-480F-971B-C363B9CB9F65}" type="datetimeFigureOut">
              <a:rPr lang="tr-TR" smtClean="0"/>
              <a:t>6.09.2022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2CFB128-84D3-47E5-9DFE-7278C643E25B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494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A8CE5D4-5201-E451-143C-717C483BB6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67085"/>
            <a:ext cx="9144000" cy="2387600"/>
          </a:xfrm>
        </p:spPr>
        <p:txBody>
          <a:bodyPr/>
          <a:lstStyle/>
          <a:p>
            <a:pPr algn="ctr"/>
            <a:r>
              <a:rPr lang="tr-TR" dirty="0"/>
              <a:t>YÜKSEKÖĞRETİM KURUMLARI SINAVI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1F31952-4F58-B74D-27C3-96193096A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72263"/>
            <a:ext cx="9144000" cy="1295400"/>
          </a:xfrm>
        </p:spPr>
        <p:txBody>
          <a:bodyPr>
            <a:normAutofit/>
          </a:bodyPr>
          <a:lstStyle/>
          <a:p>
            <a:pPr algn="ctr"/>
            <a:r>
              <a:rPr lang="tr-TR" sz="2000" dirty="0"/>
              <a:t>YKS Sisteminin Tanıtılması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63"/>
            <a:ext cx="3696667" cy="141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98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>
            <a:extLst>
              <a:ext uri="{FF2B5EF4-FFF2-40B4-BE49-F238E27FC236}">
                <a16:creationId xmlns:a16="http://schemas.microsoft.com/office/drawing/2014/main" id="{E97809B1-9E4F-1A22-544F-35585A5FC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İkinci Oturumda (AYT) 3 puan türü yer alacaktır. Bunlar; Sayısal, Sözel ve Eşit Ağırlık puanlarıdır. Adayın hesaplanmasını istediği puan türü için çözmesi gereken testler aşağıdaki tablodadır.</a:t>
            </a:r>
            <a:b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0F0CFA07-FC87-375F-9524-0FDF3F0223C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462" t="1" r="2141" b="2280"/>
          <a:stretch/>
        </p:blipFill>
        <p:spPr>
          <a:xfrm>
            <a:off x="1722000" y="1949481"/>
            <a:ext cx="8748000" cy="41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43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BEB903-7289-4C25-0B2D-6317D1B90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103794"/>
          </a:xfrm>
        </p:spPr>
        <p:txBody>
          <a:bodyPr>
            <a:noAutofit/>
          </a:bodyPr>
          <a:lstStyle/>
          <a:p>
            <a:r>
              <a:rPr lang="tr-TR" sz="2000" dirty="0"/>
              <a:t>Hukuk, Mimarlık, Mühendislik, Tıp, Öğretmenlik, Diş Hekimliği, Eczacılık</a:t>
            </a:r>
            <a:br>
              <a:rPr lang="tr-TR" sz="2000" dirty="0"/>
            </a:br>
            <a:r>
              <a:rPr lang="tr-TR" sz="2000" dirty="0"/>
              <a:t>Programlarına Başvurabilmek İçin En Düşük Başarı Sırası Nedir?</a:t>
            </a:r>
          </a:p>
        </p:txBody>
      </p:sp>
      <p:graphicFrame>
        <p:nvGraphicFramePr>
          <p:cNvPr id="4" name="Tablo 4">
            <a:extLst>
              <a:ext uri="{FF2B5EF4-FFF2-40B4-BE49-F238E27FC236}">
                <a16:creationId xmlns:a16="http://schemas.microsoft.com/office/drawing/2014/main" id="{7571A701-043B-387D-C6D9-000E4FCCFC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8943906"/>
              </p:ext>
            </p:extLst>
          </p:nvPr>
        </p:nvGraphicFramePr>
        <p:xfrm>
          <a:off x="530086" y="1650888"/>
          <a:ext cx="11131827" cy="414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8214">
                  <a:extLst>
                    <a:ext uri="{9D8B030D-6E8A-4147-A177-3AD203B41FA5}">
                      <a16:colId xmlns:a16="http://schemas.microsoft.com/office/drawing/2014/main" val="2474516910"/>
                    </a:ext>
                  </a:extLst>
                </a:gridCol>
                <a:gridCol w="1124428">
                  <a:extLst>
                    <a:ext uri="{9D8B030D-6E8A-4147-A177-3AD203B41FA5}">
                      <a16:colId xmlns:a16="http://schemas.microsoft.com/office/drawing/2014/main" val="42262378"/>
                    </a:ext>
                  </a:extLst>
                </a:gridCol>
                <a:gridCol w="1599185">
                  <a:extLst>
                    <a:ext uri="{9D8B030D-6E8A-4147-A177-3AD203B41FA5}">
                      <a16:colId xmlns:a16="http://schemas.microsoft.com/office/drawing/2014/main" val="1420355501"/>
                    </a:ext>
                  </a:extLst>
                </a:gridCol>
              </a:tblGrid>
              <a:tr h="316281">
                <a:tc>
                  <a:txBody>
                    <a:bodyPr/>
                    <a:lstStyle/>
                    <a:p>
                      <a:r>
                        <a:rPr lang="tr-TR" b="1" dirty="0"/>
                        <a:t>PROGRAM TÜRÜ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 İLGİLİ PUAN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BAŞARI SIRASI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143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b="1" dirty="0"/>
                        <a:t>Hukuk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100 bin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251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b="1" dirty="0"/>
                        <a:t>Mühendislik </a:t>
                      </a:r>
                      <a:r>
                        <a:rPr lang="tr-TR" sz="1600" dirty="0"/>
                        <a:t>(Orman, Ziraat, Tarım Bilimleri ve Teknolojileri, Su Ürünleri/Su Bilimleri Fakülteleri programları ile Ağaç İşleri Endüstri Mühendisliği, </a:t>
                      </a:r>
                      <a:r>
                        <a:rPr lang="tr-TR" sz="1600" dirty="0" err="1"/>
                        <a:t>Biyosistem</a:t>
                      </a:r>
                      <a:r>
                        <a:rPr lang="tr-TR" sz="1600" dirty="0"/>
                        <a:t> Mühendisliği, Balıkçılık Teknolojisi Mühendisliği, Su Ürünleri Mühendisliği programları hariç; Ziraat Fakültelerinin Gıda Mühendisliği programları dâhil)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SAY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300 Bin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69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b="1" dirty="0"/>
                        <a:t>MİMARLIK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SAY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250 Bin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907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b="1" dirty="0"/>
                        <a:t>TIP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SAY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/>
                        <a:t>50 Bin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415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b="1" dirty="0"/>
                        <a:t>ÖĞRETMENLİK</a:t>
                      </a:r>
                      <a:r>
                        <a:rPr lang="tr-TR" sz="1600" dirty="0"/>
                        <a:t> (Rehberlik ve Psikolojik Danışmanlık programı dâhil)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İlgili Puan Türünde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/>
                        <a:t>300 Bin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642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b="1" dirty="0"/>
                        <a:t>ECZACILIK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/>
                        <a:t>SAY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/>
                        <a:t>100 Bin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845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b="1" dirty="0"/>
                        <a:t>DİŞ HEKİMLİĞİ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/>
                        <a:t>SAY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80 Bin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461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0370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6F086B-3E67-8E15-8FC4-4008DAAF8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712857"/>
          </a:xfrm>
        </p:spPr>
        <p:txBody>
          <a:bodyPr>
            <a:normAutofit/>
          </a:bodyPr>
          <a:lstStyle/>
          <a:p>
            <a:pPr algn="ctr"/>
            <a:r>
              <a:rPr lang="tr-TR" sz="2000" dirty="0"/>
              <a:t>Yükseköğretim Programlarına Başvurabilmek İçin En Az Kaç Puan Almak Gerekir?</a:t>
            </a:r>
          </a:p>
        </p:txBody>
      </p:sp>
      <p:graphicFrame>
        <p:nvGraphicFramePr>
          <p:cNvPr id="4" name="Tablo 4">
            <a:extLst>
              <a:ext uri="{FF2B5EF4-FFF2-40B4-BE49-F238E27FC236}">
                <a16:creationId xmlns:a16="http://schemas.microsoft.com/office/drawing/2014/main" id="{02759680-C52D-1736-9888-A9DA7A2783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0143996"/>
              </p:ext>
            </p:extLst>
          </p:nvPr>
        </p:nvGraphicFramePr>
        <p:xfrm>
          <a:off x="556591" y="1766750"/>
          <a:ext cx="10512357" cy="381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6226">
                  <a:extLst>
                    <a:ext uri="{9D8B030D-6E8A-4147-A177-3AD203B41FA5}">
                      <a16:colId xmlns:a16="http://schemas.microsoft.com/office/drawing/2014/main" val="2873457604"/>
                    </a:ext>
                  </a:extLst>
                </a:gridCol>
                <a:gridCol w="2582012">
                  <a:extLst>
                    <a:ext uri="{9D8B030D-6E8A-4147-A177-3AD203B41FA5}">
                      <a16:colId xmlns:a16="http://schemas.microsoft.com/office/drawing/2014/main" val="508165490"/>
                    </a:ext>
                  </a:extLst>
                </a:gridCol>
                <a:gridCol w="3504119">
                  <a:extLst>
                    <a:ext uri="{9D8B030D-6E8A-4147-A177-3AD203B41FA5}">
                      <a16:colId xmlns:a16="http://schemas.microsoft.com/office/drawing/2014/main" val="3798079917"/>
                    </a:ext>
                  </a:extLst>
                </a:gridCol>
              </a:tblGrid>
              <a:tr h="664900">
                <a:tc>
                  <a:txBody>
                    <a:bodyPr/>
                    <a:lstStyle/>
                    <a:p>
                      <a:r>
                        <a:rPr lang="tr-TR" dirty="0"/>
                        <a:t>Yükseköğretim Programının Türü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İlgili Puan Türleri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Puan/Başarı Sırası Koşulu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611"/>
                  </a:ext>
                </a:extLst>
              </a:tr>
              <a:tr h="664900">
                <a:tc>
                  <a:txBody>
                    <a:bodyPr/>
                    <a:lstStyle/>
                    <a:p>
                      <a:r>
                        <a:rPr lang="tr-TR" sz="1400" dirty="0"/>
                        <a:t>Ön lisans programlarını tercih edebilmek için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TYT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TYT sınav puanının hesaplanmış olması gerekmektedir.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568532"/>
                  </a:ext>
                </a:extLst>
              </a:tr>
              <a:tr h="664900">
                <a:tc>
                  <a:txBody>
                    <a:bodyPr/>
                    <a:lstStyle/>
                    <a:p>
                      <a:r>
                        <a:rPr lang="tr-TR" sz="1400" dirty="0"/>
                        <a:t>Özel yetenek gerektiren lisans programlarına ön kayıt yaptırabilmek için (Devlet Konservatuvarlarının / Konservatuvarların lise devresi mezunlarının Konservatuvarların lisans devresine yerleştirilmesinde merkezî sınav puanı aranmaz.)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TYT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TYT sınav puanının hesaplanmış olması gerekmektedir.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026228"/>
                  </a:ext>
                </a:extLst>
              </a:tr>
              <a:tr h="664900">
                <a:tc>
                  <a:txBody>
                    <a:bodyPr/>
                    <a:lstStyle/>
                    <a:p>
                      <a:r>
                        <a:rPr lang="tr-TR" sz="1400" dirty="0"/>
                        <a:t>Merkezi yerleştirme yapılan lisans programlarını tercih edebilmek için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/>
                        <a:t>İlgili Puan Türünde </a:t>
                      </a:r>
                    </a:p>
                    <a:p>
                      <a:pPr algn="ctr"/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İlgili puan türünde sınav puanının hesaplanmış olması gerekmektedir.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448204"/>
                  </a:ext>
                </a:extLst>
              </a:tr>
              <a:tr h="664900">
                <a:tc>
                  <a:txBody>
                    <a:bodyPr/>
                    <a:lstStyle/>
                    <a:p>
                      <a:r>
                        <a:rPr lang="tr-TR" sz="1400" dirty="0"/>
                        <a:t>Özel yetenek gerektiren öğretmenlik programlarına ön kayıt yaptırabilmek için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TYT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En düşük 800 bininci (800.000) 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052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589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EAA43C-9FB0-3FCC-3A89-5CB642CA4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4BC16D27-007F-8A0A-96B0-D53D39F460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1B3EBA11-6B42-5B4A-28A6-D7F80B2D01A6}"/>
              </a:ext>
            </a:extLst>
          </p:cNvPr>
          <p:cNvSpPr txBox="1"/>
          <p:nvPr/>
        </p:nvSpPr>
        <p:spPr>
          <a:xfrm>
            <a:off x="1451579" y="5288340"/>
            <a:ext cx="1291621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tr-TR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tr-T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2023</a:t>
            </a:r>
          </a:p>
          <a:p>
            <a:endParaRPr lang="tr-TR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949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525DA40-DE8C-1611-C7FA-1E56AC82C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2314" y="601678"/>
            <a:ext cx="7344245" cy="661058"/>
          </a:xfrm>
        </p:spPr>
        <p:txBody>
          <a:bodyPr/>
          <a:lstStyle/>
          <a:p>
            <a:r>
              <a:rPr lang="tr-TR" dirty="0"/>
              <a:t>EK PUAN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8B921CA-D6F4-0479-215B-A63062A35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494717" cy="3450613"/>
          </a:xfrm>
        </p:spPr>
        <p:txBody>
          <a:bodyPr/>
          <a:lstStyle/>
          <a:p>
            <a:r>
              <a:rPr lang="tr-TR" dirty="0"/>
              <a:t>Bir mesleğe yönelik program uygulayan ortaöğretim kurumları (meslek liseleri) mezunları, kendi alanlarıyla ilişkili ön lisans programlarını tercih ettiklerinde </a:t>
            </a:r>
            <a:r>
              <a:rPr lang="tr-TR" dirty="0" err="1"/>
              <a:t>OBP’nin</a:t>
            </a:r>
            <a:r>
              <a:rPr lang="tr-TR" dirty="0"/>
              <a:t> 0,06 katsayısı ile çarpımından elde edilecek ek puanları da yerleştirme puanlarına eklenecektir. 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96067AE-5DB5-BEF3-4368-5457B2A52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836" y="145774"/>
            <a:ext cx="1572867" cy="157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47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BFF4A0-8C87-CC67-FF08-4AED056C5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Mesleki ve Teknik Ortaöğretim Kurumları (</a:t>
            </a:r>
            <a:r>
              <a:rPr lang="tr-TR" dirty="0" err="1"/>
              <a:t>m.t.o.k</a:t>
            </a:r>
            <a:r>
              <a:rPr lang="tr-TR" dirty="0"/>
              <a:t>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883D3D1-F41F-F32F-2B34-ED865B5B1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M.T.O.K. sisteminin amacı meslek lisesi mezunlarının daha önce katsayı farkından ötürü tercih edemedikleri mühendislik bölümleri gibi üst düzey bölümleri tercih edebilmeleri için yapılmış bir düzenlemedir.</a:t>
            </a:r>
          </a:p>
          <a:p>
            <a:r>
              <a:rPr lang="tr-TR" dirty="0"/>
              <a:t>Üniversite kılavuzunda bir bölümün yanında eğer M.T.O.K. yazıyorsa; bu, o bölüme öncelikli olarak ilgili meslek lisesi programlarından mezun olanların yerleşebileceği anlamına gelmektedir. Tercih eden meslek lisesi mezunları yerleştikten sonra kontenjan kalırsa, yeterli puanı almaları şartıyla </a:t>
            </a:r>
            <a:r>
              <a:rPr lang="tr-TR" dirty="0" err="1"/>
              <a:t>anadolu</a:t>
            </a:r>
            <a:r>
              <a:rPr lang="tr-TR" dirty="0"/>
              <a:t> lisesi ya da diğer alan mezunları yerleşebilirler</a:t>
            </a:r>
          </a:p>
          <a:p>
            <a:endParaRPr lang="tr-TR" dirty="0"/>
          </a:p>
          <a:p>
            <a:r>
              <a:rPr lang="tr-TR" dirty="0"/>
              <a:t>****MTOK Programlarını Mühendislik alanında tercih etmek isteyen öğrencilerin 300.000 sıralama barajına girmeleri gerekmektedir.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2371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6787379-D0A2-7212-C1AE-EFAFF5C05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283" y="2626087"/>
            <a:ext cx="9603275" cy="1049235"/>
          </a:xfrm>
        </p:spPr>
        <p:txBody>
          <a:bodyPr/>
          <a:lstStyle/>
          <a:p>
            <a:pPr algn="ctr"/>
            <a:r>
              <a:rPr lang="tr-TR" b="1" dirty="0"/>
              <a:t>DİNLEDİĞİNİZ İÇİN TEŞEKKÜRLER</a:t>
            </a:r>
          </a:p>
        </p:txBody>
      </p:sp>
    </p:spTree>
    <p:extLst>
      <p:ext uri="{BB962C8B-B14F-4D97-AF65-F5344CB8AC3E}">
        <p14:creationId xmlns:p14="http://schemas.microsoft.com/office/powerpoint/2010/main" val="4169647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159000" y="2564537"/>
            <a:ext cx="7874000" cy="2203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tr-TR" sz="2400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– 2023 EĞİTİM ÖĞRETİM YILI</a:t>
            </a:r>
          </a:p>
          <a:p>
            <a:pPr algn="ctr">
              <a:lnSpc>
                <a:spcPct val="200000"/>
              </a:lnSpc>
            </a:pPr>
            <a:r>
              <a:rPr lang="tr-TR" sz="2400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REHBERLİK VE PSİKOLOJİK DANIŞMA HİZMETLERİ </a:t>
            </a:r>
          </a:p>
          <a:p>
            <a:pPr algn="ctr">
              <a:lnSpc>
                <a:spcPct val="200000"/>
              </a:lnSpc>
            </a:pPr>
            <a:r>
              <a:rPr lang="tr-TR" sz="2400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İÇERİK HAZIRLAMA KOMİSYONU</a:t>
            </a:r>
            <a:endParaRPr lang="en-US" sz="2400" b="1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234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0DD255B2-26B5-83E2-1658-EC17AF575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2853" y="285942"/>
            <a:ext cx="8811077" cy="6572058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BEFE741E-F496-FBA6-0EF8-8925A8BC1247}"/>
              </a:ext>
            </a:extLst>
          </p:cNvPr>
          <p:cNvSpPr txBox="1"/>
          <p:nvPr/>
        </p:nvSpPr>
        <p:spPr>
          <a:xfrm>
            <a:off x="3134948" y="2971806"/>
            <a:ext cx="311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YÜKSEKÖĞRETİM KURUMLARI SINAV (YKS)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6FB156C-4794-E23A-9091-1698F2BC6D1D}"/>
              </a:ext>
            </a:extLst>
          </p:cNvPr>
          <p:cNvSpPr txBox="1"/>
          <p:nvPr/>
        </p:nvSpPr>
        <p:spPr>
          <a:xfrm>
            <a:off x="7593496" y="1047786"/>
            <a:ext cx="1166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TYT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F392D19D-33C4-7A58-6170-6CCB660593A6}"/>
              </a:ext>
            </a:extLst>
          </p:cNvPr>
          <p:cNvSpPr txBox="1"/>
          <p:nvPr/>
        </p:nvSpPr>
        <p:spPr>
          <a:xfrm>
            <a:off x="8759687" y="3136612"/>
            <a:ext cx="1166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AYT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835703DD-7EF7-A7B5-BF65-CFF1302C4625}"/>
              </a:ext>
            </a:extLst>
          </p:cNvPr>
          <p:cNvSpPr txBox="1"/>
          <p:nvPr/>
        </p:nvSpPr>
        <p:spPr>
          <a:xfrm>
            <a:off x="7858540" y="5499652"/>
            <a:ext cx="1192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YDT</a:t>
            </a:r>
          </a:p>
        </p:txBody>
      </p:sp>
    </p:spTree>
    <p:extLst>
      <p:ext uri="{BB962C8B-B14F-4D97-AF65-F5344CB8AC3E}">
        <p14:creationId xmlns:p14="http://schemas.microsoft.com/office/powerpoint/2010/main" val="3615997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02FA934-B892-04AB-7053-A005459D2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1316"/>
            <a:ext cx="10515600" cy="1325563"/>
          </a:xfrm>
        </p:spPr>
        <p:txBody>
          <a:bodyPr/>
          <a:lstStyle/>
          <a:p>
            <a:pPr algn="ctr"/>
            <a:r>
              <a:rPr lang="tr-TR" dirty="0"/>
              <a:t>YKS Genel Bilgiler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435E3E6-6F69-FAAA-CC75-799CABFCB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6879"/>
            <a:ext cx="10515600" cy="4649932"/>
          </a:xfrm>
        </p:spPr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YKS, 3 oturumdan oluşmaktadır. </a:t>
            </a: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</a:rPr>
              <a:t>1.</a:t>
            </a:r>
            <a:r>
              <a:rPr lang="tr-T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oturum TYT, 2. oturum AYT, 3. oturum YDT sınavlarından oluşmaktadır.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YKS puan türlerinin (SAY, SÖZ, EA, DİL) hesaplanmasında TYT sınavının katkısı %40 AYT sınavının ise %60 oranında olacaktır.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Ön lisans programları için sadece TYT sınavına, Lisans programları için TYT+AYT sınavına girilmesi gerekmektedir. 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Özel yetenek sınavı ile öğrenci alan yükseköğretim programlarına TYT puanı ile başvurulmaktadır.</a:t>
            </a:r>
          </a:p>
          <a:p>
            <a:pPr rtl="0" fontAlgn="base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tr-T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TYT puan </a:t>
            </a:r>
            <a:r>
              <a:rPr lang="tr-TR" sz="1800" b="0" i="0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barajı bu sene itibariyle kaldırılmıştır.</a:t>
            </a:r>
            <a:endParaRPr lang="tr-TR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81413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C4E5CA-3397-B561-9785-E16D047F5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126435"/>
            <a:ext cx="9603275" cy="727319"/>
          </a:xfrm>
        </p:spPr>
        <p:txBody>
          <a:bodyPr/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YKS OTURUMLARI</a:t>
            </a:r>
          </a:p>
        </p:txBody>
      </p:sp>
      <p:graphicFrame>
        <p:nvGraphicFramePr>
          <p:cNvPr id="4" name="Tablo 4">
            <a:extLst>
              <a:ext uri="{FF2B5EF4-FFF2-40B4-BE49-F238E27FC236}">
                <a16:creationId xmlns:a16="http://schemas.microsoft.com/office/drawing/2014/main" id="{C546016A-9CBB-CD92-AA4F-5F954C182C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1840540"/>
              </p:ext>
            </p:extLst>
          </p:nvPr>
        </p:nvGraphicFramePr>
        <p:xfrm>
          <a:off x="1451579" y="1853754"/>
          <a:ext cx="9603276" cy="3350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1092">
                  <a:extLst>
                    <a:ext uri="{9D8B030D-6E8A-4147-A177-3AD203B41FA5}">
                      <a16:colId xmlns:a16="http://schemas.microsoft.com/office/drawing/2014/main" val="349567580"/>
                    </a:ext>
                  </a:extLst>
                </a:gridCol>
                <a:gridCol w="3201092">
                  <a:extLst>
                    <a:ext uri="{9D8B030D-6E8A-4147-A177-3AD203B41FA5}">
                      <a16:colId xmlns:a16="http://schemas.microsoft.com/office/drawing/2014/main" val="424918651"/>
                    </a:ext>
                  </a:extLst>
                </a:gridCol>
                <a:gridCol w="3201092">
                  <a:extLst>
                    <a:ext uri="{9D8B030D-6E8A-4147-A177-3AD203B41FA5}">
                      <a16:colId xmlns:a16="http://schemas.microsoft.com/office/drawing/2014/main" val="736617554"/>
                    </a:ext>
                  </a:extLst>
                </a:gridCol>
              </a:tblGrid>
              <a:tr h="83758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OTURUM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SORU SAYISI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SINAV SÜRESİ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846327"/>
                  </a:ext>
                </a:extLst>
              </a:tr>
              <a:tr h="837589">
                <a:tc>
                  <a:txBody>
                    <a:bodyPr/>
                    <a:lstStyle/>
                    <a:p>
                      <a:r>
                        <a:rPr lang="tr-TR" dirty="0"/>
                        <a:t>TYT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120 SORU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135 DK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838863"/>
                  </a:ext>
                </a:extLst>
              </a:tr>
              <a:tr h="837589">
                <a:tc>
                  <a:txBody>
                    <a:bodyPr/>
                    <a:lstStyle/>
                    <a:p>
                      <a:r>
                        <a:rPr lang="tr-TR" dirty="0"/>
                        <a:t>AYT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160 SORU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180 DK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153648"/>
                  </a:ext>
                </a:extLst>
              </a:tr>
              <a:tr h="837589">
                <a:tc>
                  <a:txBody>
                    <a:bodyPr/>
                    <a:lstStyle/>
                    <a:p>
                      <a:r>
                        <a:rPr lang="tr-TR" dirty="0"/>
                        <a:t>YDT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80 SORU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100 DK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206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2675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>
            <a:extLst>
              <a:ext uri="{FF2B5EF4-FFF2-40B4-BE49-F238E27FC236}">
                <a16:creationId xmlns:a16="http://schemas.microsoft.com/office/drawing/2014/main" id="{6F0A28CD-86C2-2CFF-3CFF-0FE9C4432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700" y="956405"/>
            <a:ext cx="9604375" cy="692514"/>
          </a:xfr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bg2">
                  <a:shade val="80000"/>
                </a:schemeClr>
              </a:gs>
            </a:gsLst>
            <a:path path="circle">
              <a:fillToRect l="43000" r="43000" b="100000"/>
            </a:path>
          </a:gradFill>
        </p:spPr>
        <p:txBody>
          <a:bodyPr/>
          <a:lstStyle/>
          <a:p>
            <a:r>
              <a:rPr lang="tr-TR" dirty="0"/>
              <a:t>1. Oturum : TEMEL Yeterlilik Testi (TYT)</a:t>
            </a:r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id="{0A454F15-0858-83E0-F5C6-023E5761C2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79" t="25979" r="-1843" b="-1114"/>
          <a:stretch/>
        </p:blipFill>
        <p:spPr>
          <a:xfrm>
            <a:off x="1251416" y="1887615"/>
            <a:ext cx="1872000" cy="3594001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754ABBEE-CD0B-41CA-160F-9AFD2B568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093" y="1948721"/>
            <a:ext cx="2152075" cy="3468404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C379E8B7-106B-6EBD-6AAF-714344AEB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100" y="1957225"/>
            <a:ext cx="2152075" cy="3434704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55FEE7B1-7243-96D6-24A9-6ED547F19F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0000" y="1866276"/>
            <a:ext cx="2152075" cy="352565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9F2E71D3-C92B-AA2C-B366-6BA4F69DEDD2}"/>
              </a:ext>
            </a:extLst>
          </p:cNvPr>
          <p:cNvSpPr txBox="1"/>
          <p:nvPr/>
        </p:nvSpPr>
        <p:spPr>
          <a:xfrm>
            <a:off x="1585085" y="3936575"/>
            <a:ext cx="123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40 SORU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A7051540-1D19-A64D-7C17-12B2A7FE3582}"/>
              </a:ext>
            </a:extLst>
          </p:cNvPr>
          <p:cNvSpPr txBox="1"/>
          <p:nvPr/>
        </p:nvSpPr>
        <p:spPr>
          <a:xfrm>
            <a:off x="3944346" y="3969340"/>
            <a:ext cx="1531445" cy="336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FF0000"/>
                </a:solidFill>
              </a:rPr>
              <a:t>40 SORU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92979EB7-1767-D834-68A1-10EF54F21452}"/>
              </a:ext>
            </a:extLst>
          </p:cNvPr>
          <p:cNvSpPr txBox="1"/>
          <p:nvPr/>
        </p:nvSpPr>
        <p:spPr>
          <a:xfrm>
            <a:off x="6352451" y="3449457"/>
            <a:ext cx="20402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SORU</a:t>
            </a:r>
          </a:p>
          <a:p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FİZİK:7 SORU</a:t>
            </a:r>
          </a:p>
          <a:p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KİMYA:7 SORU</a:t>
            </a:r>
          </a:p>
          <a:p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BİYOLOJİ:6 SORU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8DC16600-11AC-E71D-97DA-AC5FF74152CD}"/>
              </a:ext>
            </a:extLst>
          </p:cNvPr>
          <p:cNvSpPr txBox="1"/>
          <p:nvPr/>
        </p:nvSpPr>
        <p:spPr>
          <a:xfrm>
            <a:off x="9075783" y="3336411"/>
            <a:ext cx="20962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SORU</a:t>
            </a:r>
          </a:p>
          <a:p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TARİH: 5 SORU</a:t>
            </a:r>
          </a:p>
          <a:p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COĞ: 5 SORU</a:t>
            </a:r>
          </a:p>
          <a:p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FELSEFE: 5 SORU</a:t>
            </a:r>
          </a:p>
          <a:p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DİN KÜLT.: 5 SORU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47CFDB0A-2921-5CB5-AFAA-5A674A772A16}"/>
              </a:ext>
            </a:extLst>
          </p:cNvPr>
          <p:cNvSpPr txBox="1"/>
          <p:nvPr/>
        </p:nvSpPr>
        <p:spPr>
          <a:xfrm>
            <a:off x="1375608" y="5391929"/>
            <a:ext cx="1650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TÜRKÇE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ED55EAB8-BE1B-B1A8-4DA8-13026F5C6330}"/>
              </a:ext>
            </a:extLst>
          </p:cNvPr>
          <p:cNvSpPr txBox="1"/>
          <p:nvPr/>
        </p:nvSpPr>
        <p:spPr>
          <a:xfrm>
            <a:off x="3750212" y="5417125"/>
            <a:ext cx="1725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MATEMATİK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98D3B146-B7AE-3DC5-88D0-2939CC082682}"/>
              </a:ext>
            </a:extLst>
          </p:cNvPr>
          <p:cNvSpPr txBox="1"/>
          <p:nvPr/>
        </p:nvSpPr>
        <p:spPr>
          <a:xfrm>
            <a:off x="6199841" y="5403331"/>
            <a:ext cx="2296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FEN BİLİMLERİ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E3D538C8-EC8D-7CBC-DA48-D97088427265}"/>
              </a:ext>
            </a:extLst>
          </p:cNvPr>
          <p:cNvSpPr txBox="1"/>
          <p:nvPr/>
        </p:nvSpPr>
        <p:spPr>
          <a:xfrm>
            <a:off x="9020000" y="5403331"/>
            <a:ext cx="2296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SOSYAL BİLİMLER</a:t>
            </a:r>
          </a:p>
        </p:txBody>
      </p:sp>
    </p:spTree>
    <p:extLst>
      <p:ext uri="{BB962C8B-B14F-4D97-AF65-F5344CB8AC3E}">
        <p14:creationId xmlns:p14="http://schemas.microsoft.com/office/powerpoint/2010/main" val="682790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5B81D2-8CFF-E062-D419-FF1F98EE5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4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4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TYT PUANI NERELERDE KULLANILIR?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b="1" dirty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2000" b="1" dirty="0">
                <a:ln/>
                <a:solidFill>
                  <a:schemeClr val="accent6">
                    <a:lumMod val="75000"/>
                  </a:schemeClr>
                </a:solidFill>
              </a:rPr>
              <a:t>2 YILLIK ÖNLİSANS PROGRAMLARINDA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b="1" dirty="0">
                <a:ln/>
                <a:solidFill>
                  <a:schemeClr val="accent6">
                    <a:lumMod val="75000"/>
                  </a:schemeClr>
                </a:solidFill>
              </a:rPr>
              <a:t>4 YILLIK LİSANS PROGRAMLARINDA (AYT İLE BİRLİKTE)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b="1" dirty="0">
                <a:ln/>
                <a:solidFill>
                  <a:schemeClr val="accent6">
                    <a:lumMod val="75000"/>
                  </a:schemeClr>
                </a:solidFill>
              </a:rPr>
              <a:t>AÇIKÖĞRETİM ÜNİVERSİTESİ KAYITLARINDA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b="1" dirty="0">
                <a:ln/>
                <a:solidFill>
                  <a:schemeClr val="accent6">
                    <a:lumMod val="75000"/>
                  </a:schemeClr>
                </a:solidFill>
              </a:rPr>
              <a:t>MİLLİ SAVUNMA ÜNİVERSİTESİ BAŞVURUSUNDA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b="1" dirty="0">
                <a:ln/>
                <a:solidFill>
                  <a:schemeClr val="accent6">
                    <a:lumMod val="75000"/>
                  </a:schemeClr>
                </a:solidFill>
              </a:rPr>
              <a:t>ÖZEL YETENEK SINAVLARINDA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b="1" dirty="0">
                <a:ln/>
                <a:solidFill>
                  <a:schemeClr val="accent6">
                    <a:lumMod val="75000"/>
                  </a:schemeClr>
                </a:solidFill>
              </a:rPr>
              <a:t>PMYO BAŞVURULARINDA</a:t>
            </a:r>
            <a:endParaRPr lang="tr-TR" dirty="0"/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9264D675-D9E8-A112-2410-86BD590DD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804863"/>
            <a:ext cx="9604375" cy="799085"/>
          </a:xfr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bg2">
                  <a:shade val="80000"/>
                </a:schemeClr>
              </a:gs>
            </a:gsLst>
            <a:path path="circle">
              <a:fillToRect l="43000" r="43000" b="100000"/>
            </a:path>
          </a:gradFill>
        </p:spPr>
        <p:txBody>
          <a:bodyPr/>
          <a:lstStyle/>
          <a:p>
            <a:r>
              <a:rPr lang="tr-TR" dirty="0"/>
              <a:t>1. Oturum : Temel Yeterlilik Testi (TYT)</a:t>
            </a:r>
          </a:p>
        </p:txBody>
      </p:sp>
    </p:spTree>
    <p:extLst>
      <p:ext uri="{BB962C8B-B14F-4D97-AF65-F5344CB8AC3E}">
        <p14:creationId xmlns:p14="http://schemas.microsoft.com/office/powerpoint/2010/main" val="3840357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>
            <a:extLst>
              <a:ext uri="{FF2B5EF4-FFF2-40B4-BE49-F238E27FC236}">
                <a16:creationId xmlns:a16="http://schemas.microsoft.com/office/drawing/2014/main" id="{6F0A28CD-86C2-2CFF-3CFF-0FE9C4432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700" y="956405"/>
            <a:ext cx="9604375" cy="692514"/>
          </a:xfr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bg2">
                  <a:shade val="80000"/>
                </a:schemeClr>
              </a:gs>
            </a:gsLst>
            <a:path path="circle">
              <a:fillToRect l="43000" r="43000" b="100000"/>
            </a:path>
          </a:gradFill>
        </p:spPr>
        <p:txBody>
          <a:bodyPr/>
          <a:lstStyle/>
          <a:p>
            <a:r>
              <a:rPr lang="tr-TR" dirty="0"/>
              <a:t>2. Oturum : ALAN Yeterlilik Testi (AYT)</a:t>
            </a:r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id="{0A454F15-0858-83E0-F5C6-023E5761C2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573" t="33178" r="-350" b="2859"/>
          <a:stretch/>
        </p:blipFill>
        <p:spPr>
          <a:xfrm>
            <a:off x="1224000" y="1957225"/>
            <a:ext cx="1872000" cy="3434704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754ABBEE-CD0B-41CA-160F-9AFD2B568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093" y="1948721"/>
            <a:ext cx="2152075" cy="3443208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C379E8B7-106B-6EBD-6AAF-714344AEB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100" y="1957225"/>
            <a:ext cx="2152075" cy="3434704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55FEE7B1-7243-96D6-24A9-6ED547F19F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0000" y="1866276"/>
            <a:ext cx="2152075" cy="352565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9F2E71D3-C92B-AA2C-B366-6BA4F69DEDD2}"/>
              </a:ext>
            </a:extLst>
          </p:cNvPr>
          <p:cNvSpPr txBox="1"/>
          <p:nvPr/>
        </p:nvSpPr>
        <p:spPr>
          <a:xfrm>
            <a:off x="1509834" y="4053663"/>
            <a:ext cx="123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40 SORU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A7051540-1D19-A64D-7C17-12B2A7FE3582}"/>
              </a:ext>
            </a:extLst>
          </p:cNvPr>
          <p:cNvSpPr txBox="1"/>
          <p:nvPr/>
        </p:nvSpPr>
        <p:spPr>
          <a:xfrm>
            <a:off x="3670880" y="3453499"/>
            <a:ext cx="2054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>
                <a:solidFill>
                  <a:srgbClr val="FF0000"/>
                </a:solidFill>
              </a:rPr>
              <a:t>40 SORU</a:t>
            </a:r>
          </a:p>
          <a:p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FİZİK:14 SORU</a:t>
            </a:r>
          </a:p>
          <a:p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KİMYA:13 SORU</a:t>
            </a:r>
          </a:p>
          <a:p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BİYOLOJİ:13 SORU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92979EB7-1767-D834-68A1-10EF54F21452}"/>
              </a:ext>
            </a:extLst>
          </p:cNvPr>
          <p:cNvSpPr txBox="1"/>
          <p:nvPr/>
        </p:nvSpPr>
        <p:spPr>
          <a:xfrm>
            <a:off x="6383910" y="3453499"/>
            <a:ext cx="20402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>
                <a:solidFill>
                  <a:srgbClr val="FF0000"/>
                </a:solidFill>
              </a:rPr>
              <a:t>40 SORU</a:t>
            </a:r>
          </a:p>
          <a:p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TDE:24 SORU</a:t>
            </a:r>
          </a:p>
          <a:p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TARİH-1:10 SORU</a:t>
            </a:r>
          </a:p>
          <a:p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COĞ-1:6 SORU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8DC16600-11AC-E71D-97DA-AC5FF74152CD}"/>
              </a:ext>
            </a:extLst>
          </p:cNvPr>
          <p:cNvSpPr txBox="1"/>
          <p:nvPr/>
        </p:nvSpPr>
        <p:spPr>
          <a:xfrm>
            <a:off x="9019999" y="3453499"/>
            <a:ext cx="2152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>
                <a:solidFill>
                  <a:srgbClr val="FF0000"/>
                </a:solidFill>
              </a:rPr>
              <a:t>40 SORU</a:t>
            </a:r>
          </a:p>
          <a:p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TARİH-2: 11 SORU</a:t>
            </a:r>
          </a:p>
          <a:p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COĞ-2:11 SORU</a:t>
            </a:r>
          </a:p>
          <a:p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FELSEFE:12 SORU</a:t>
            </a:r>
          </a:p>
          <a:p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DİN KÜLT.:6 SORU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47CFDB0A-2921-5CB5-AFAA-5A674A772A16}"/>
              </a:ext>
            </a:extLst>
          </p:cNvPr>
          <p:cNvSpPr txBox="1"/>
          <p:nvPr/>
        </p:nvSpPr>
        <p:spPr>
          <a:xfrm>
            <a:off x="1375607" y="5391929"/>
            <a:ext cx="2033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MATEMATİK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ED55EAB8-BE1B-B1A8-4DA8-13026F5C6330}"/>
              </a:ext>
            </a:extLst>
          </p:cNvPr>
          <p:cNvSpPr txBox="1"/>
          <p:nvPr/>
        </p:nvSpPr>
        <p:spPr>
          <a:xfrm>
            <a:off x="3670880" y="5481616"/>
            <a:ext cx="1725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FEN BİLİMLERİ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98D3B146-B7AE-3DC5-88D0-2939CC082682}"/>
              </a:ext>
            </a:extLst>
          </p:cNvPr>
          <p:cNvSpPr txBox="1"/>
          <p:nvPr/>
        </p:nvSpPr>
        <p:spPr>
          <a:xfrm>
            <a:off x="6199841" y="5403331"/>
            <a:ext cx="2296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TÜR DİLİ EDEBİYATI-SOSYAL BİLİMLER-1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E3D538C8-EC8D-7CBC-DA48-D97088427265}"/>
              </a:ext>
            </a:extLst>
          </p:cNvPr>
          <p:cNvSpPr txBox="1"/>
          <p:nvPr/>
        </p:nvSpPr>
        <p:spPr>
          <a:xfrm>
            <a:off x="9020000" y="5403331"/>
            <a:ext cx="2296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SOSYAL BİLİMLER-2</a:t>
            </a:r>
          </a:p>
        </p:txBody>
      </p:sp>
    </p:spTree>
    <p:extLst>
      <p:ext uri="{BB962C8B-B14F-4D97-AF65-F5344CB8AC3E}">
        <p14:creationId xmlns:p14="http://schemas.microsoft.com/office/powerpoint/2010/main" val="1505225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0C607BC-1F37-FDAC-6AA1-37416A7E0CEA}"/>
              </a:ext>
            </a:extLst>
          </p:cNvPr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pPr marL="0" lvl="0" indent="0" algn="ctr">
              <a:buNone/>
            </a:pPr>
            <a:r>
              <a:rPr lang="tr-TR" sz="2400" dirty="0">
                <a:ln/>
                <a:solidFill>
                  <a:schemeClr val="accent2">
                    <a:lumMod val="75000"/>
                  </a:schemeClr>
                </a:solidFill>
              </a:rPr>
              <a:t>AYT PUANI NERELERDE KULLANILIR?</a:t>
            </a:r>
            <a:endParaRPr lang="tr-TR" sz="2400" b="1" dirty="0">
              <a:ln/>
              <a:solidFill>
                <a:schemeClr val="accent4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tr-TR" sz="2000" b="1" dirty="0">
                <a:ln/>
                <a:solidFill>
                  <a:schemeClr val="accent6">
                    <a:lumMod val="75000"/>
                  </a:schemeClr>
                </a:solidFill>
              </a:rPr>
              <a:t>4 YILLIK LİSANS PROGRAMLARINDA (TYT İLE BİRLİKTE)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tr-TR" sz="2000" b="1" dirty="0">
                <a:ln/>
                <a:solidFill>
                  <a:schemeClr val="accent6">
                    <a:lumMod val="75000"/>
                  </a:schemeClr>
                </a:solidFill>
              </a:rPr>
              <a:t>AÇIKÖĞRETİM ÜNİVERSİTESİ KAYITLARINDA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tr-TR" sz="2000" b="1" dirty="0">
                <a:ln/>
                <a:solidFill>
                  <a:schemeClr val="accent6">
                    <a:lumMod val="75000"/>
                  </a:schemeClr>
                </a:solidFill>
              </a:rPr>
              <a:t>MİLLİ SAVUNMA ÜNİVERSİTESİ BAŞVURUSUNDA</a:t>
            </a:r>
          </a:p>
          <a:p>
            <a:endParaRPr lang="tr-TR" dirty="0"/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5C7168BA-2DEB-CF57-70F4-569CECC7B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804863"/>
            <a:ext cx="9604375" cy="799085"/>
          </a:xfr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bg2">
                  <a:shade val="80000"/>
                </a:schemeClr>
              </a:gs>
            </a:gsLst>
            <a:path path="circle">
              <a:fillToRect l="43000" r="43000" b="100000"/>
            </a:path>
          </a:gradFill>
        </p:spPr>
        <p:txBody>
          <a:bodyPr/>
          <a:lstStyle/>
          <a:p>
            <a:r>
              <a:rPr lang="tr-TR" dirty="0"/>
              <a:t>2. Oturum : ALAN Yeterlilik Testi (AYT)</a:t>
            </a:r>
          </a:p>
        </p:txBody>
      </p:sp>
    </p:spTree>
    <p:extLst>
      <p:ext uri="{BB962C8B-B14F-4D97-AF65-F5344CB8AC3E}">
        <p14:creationId xmlns:p14="http://schemas.microsoft.com/office/powerpoint/2010/main" val="660621981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">
  <a:themeElements>
    <a:clrScheme name="Galeri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167</TotalTime>
  <Words>626</Words>
  <Application>Microsoft Office PowerPoint</Application>
  <PresentationFormat>Geniş ekran</PresentationFormat>
  <Paragraphs>133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2" baseType="lpstr">
      <vt:lpstr>Arial</vt:lpstr>
      <vt:lpstr>Arial Rounded MT Bold</vt:lpstr>
      <vt:lpstr>Calibri</vt:lpstr>
      <vt:lpstr>Gill Sans MT</vt:lpstr>
      <vt:lpstr>Wingdings</vt:lpstr>
      <vt:lpstr>Galeri</vt:lpstr>
      <vt:lpstr>YÜKSEKÖĞRETİM KURUMLARI SINAVI</vt:lpstr>
      <vt:lpstr>PowerPoint Sunusu</vt:lpstr>
      <vt:lpstr>PowerPoint Sunusu</vt:lpstr>
      <vt:lpstr>YKS Genel Bilgiler</vt:lpstr>
      <vt:lpstr>YKS OTURUMLARI</vt:lpstr>
      <vt:lpstr>1. Oturum : TEMEL Yeterlilik Testi (TYT)</vt:lpstr>
      <vt:lpstr>1. Oturum : Temel Yeterlilik Testi (TYT)</vt:lpstr>
      <vt:lpstr>2. Oturum : ALAN Yeterlilik Testi (AYT)</vt:lpstr>
      <vt:lpstr>2. Oturum : ALAN Yeterlilik Testi (AYT)</vt:lpstr>
      <vt:lpstr>İkinci Oturumda (AYT) 3 puan türü yer alacaktır. Bunlar; Sayısal, Sözel ve Eşit Ağırlık puanlarıdır. Adayın hesaplanmasını istediği puan türü için çözmesi gereken testler aşağıdaki tablodadır. </vt:lpstr>
      <vt:lpstr>Hukuk, Mimarlık, Mühendislik, Tıp, Öğretmenlik, Diş Hekimliği, Eczacılık Programlarına Başvurabilmek İçin En Düşük Başarı Sırası Nedir?</vt:lpstr>
      <vt:lpstr>Yükseköğretim Programlarına Başvurabilmek İçin En Az Kaç Puan Almak Gerekir?</vt:lpstr>
      <vt:lpstr>PowerPoint Sunusu</vt:lpstr>
      <vt:lpstr>EK PUAN</vt:lpstr>
      <vt:lpstr>Mesleki ve Teknik Ortaöğretim Kurumları (m.t.o.k)</vt:lpstr>
      <vt:lpstr>DİNLEDİĞİNİZ İÇİN TEŞEKKÜRLER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YÜKSEKÖĞRETİM KURUMLARI SINAVI</dc:title>
  <dc:creator>RePack by Diakov</dc:creator>
  <cp:lastModifiedBy>Hakan İSGİLİP</cp:lastModifiedBy>
  <cp:revision>8</cp:revision>
  <dcterms:created xsi:type="dcterms:W3CDTF">2022-08-18T08:36:54Z</dcterms:created>
  <dcterms:modified xsi:type="dcterms:W3CDTF">2022-09-06T08:39:47Z</dcterms:modified>
</cp:coreProperties>
</file>