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90" r:id="rId3"/>
    <p:sldId id="291" r:id="rId4"/>
    <p:sldId id="257" r:id="rId5"/>
    <p:sldId id="293" r:id="rId6"/>
    <p:sldId id="289" r:id="rId7"/>
    <p:sldId id="287" r:id="rId8"/>
    <p:sldId id="288" r:id="rId9"/>
    <p:sldId id="294" r:id="rId10"/>
    <p:sldId id="258" r:id="rId11"/>
    <p:sldId id="262" r:id="rId12"/>
    <p:sldId id="261" r:id="rId13"/>
    <p:sldId id="264" r:id="rId14"/>
    <p:sldId id="265" r:id="rId15"/>
    <p:sldId id="266" r:id="rId16"/>
    <p:sldId id="292" r:id="rId17"/>
    <p:sldId id="267" r:id="rId18"/>
    <p:sldId id="268" r:id="rId19"/>
    <p:sldId id="270" r:id="rId20"/>
    <p:sldId id="271" r:id="rId21"/>
    <p:sldId id="269" r:id="rId22"/>
    <p:sldId id="295" r:id="rId23"/>
    <p:sldId id="282" r:id="rId24"/>
    <p:sldId id="283" r:id="rId25"/>
    <p:sldId id="284" r:id="rId26"/>
    <p:sldId id="285" r:id="rId27"/>
    <p:sldId id="272" r:id="rId28"/>
    <p:sldId id="274" r:id="rId29"/>
    <p:sldId id="275" r:id="rId30"/>
    <p:sldId id="276" r:id="rId31"/>
    <p:sldId id="277" r:id="rId32"/>
    <p:sldId id="278" r:id="rId33"/>
    <p:sldId id="279" r:id="rId34"/>
    <p:sldId id="280" r:id="rId35"/>
    <p:sldId id="281" r:id="rId36"/>
    <p:sldId id="286" r:id="rId37"/>
    <p:sldId id="296"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4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ysClr val="window" lastClr="FFFFFF"/>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15" name="Rectangle 14"/>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outerShdw blurRad="38100" dist="12700" dir="2700000" algn="tl" rotWithShape="0">
                    <a:prstClr val="black">
                      <a:alpha val="40000"/>
                    </a:prstClr>
                  </a:outerShdw>
                </a:effectLst>
                <a:uLnTx/>
                <a:uFillTx/>
                <a:latin typeface="+mj-lt"/>
                <a:ea typeface="+mn-ea"/>
                <a:cs typeface="+mn-cs"/>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tr-TR" smtClean="0"/>
              <a:t>Asıl alt başlık stilini düzenlemek için tıklatın</a:t>
            </a:r>
            <a:endParaRPr lang="en-US" dirty="0"/>
          </a:p>
        </p:txBody>
      </p:sp>
      <p:sp>
        <p:nvSpPr>
          <p:cNvPr id="20" name="Date Placeholder 19"/>
          <p:cNvSpPr>
            <a:spLocks noGrp="1"/>
          </p:cNvSpPr>
          <p:nvPr>
            <p:ph type="dt" sz="half" idx="10"/>
          </p:nvPr>
        </p:nvSpPr>
        <p:spPr>
          <a:xfrm>
            <a:off x="3931920" y="1334222"/>
            <a:ext cx="1280160" cy="457200"/>
          </a:xfrm>
        </p:spPr>
        <p:txBody>
          <a:bodyPr/>
          <a:lstStyle>
            <a:lvl1pPr algn="ctr">
              <a:defRPr sz="1100" spc="0" baseline="0">
                <a:solidFill>
                  <a:srgbClr val="FFFFFF"/>
                </a:solidFill>
                <a:latin typeface="+mn-lt"/>
              </a:defRPr>
            </a:lvl1pPr>
          </a:lstStyle>
          <a:p>
            <a:fld id="{637CFA96-E13F-4D6C-9560-8C04F62C61B6}" type="datetimeFigureOut">
              <a:rPr lang="tr-TR" smtClean="0"/>
              <a:pPr/>
              <a:t>7.11.2022</a:t>
            </a:fld>
            <a:endParaRPr lang="tr-T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2"/>
                </a:solidFill>
              </a:defRPr>
            </a:lvl1pPr>
          </a:lstStyle>
          <a:p>
            <a:endParaRPr lang="tr-T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2"/>
                </a:solidFill>
              </a:defRPr>
            </a:lvl1pPr>
          </a:lstStyle>
          <a:p>
            <a:fld id="{12136A0F-5EA1-453B-91F4-F6B6DAC94A63}" type="slidenum">
              <a:rPr lang="tr-TR" smtClean="0"/>
              <a:pPr/>
              <a:t>‹#›</a:t>
            </a:fld>
            <a:endParaRPr lang="tr-TR"/>
          </a:p>
        </p:txBody>
      </p:sp>
    </p:spTree>
    <p:extLst>
      <p:ext uri="{BB962C8B-B14F-4D97-AF65-F5344CB8AC3E}">
        <p14:creationId xmlns:p14="http://schemas.microsoft.com/office/powerpoint/2010/main" val="396878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37CFA96-E13F-4D6C-9560-8C04F62C61B6}" type="datetimeFigureOut">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136A0F-5EA1-453B-91F4-F6B6DAC94A63}" type="slidenum">
              <a:rPr lang="tr-TR" smtClean="0"/>
              <a:pPr/>
              <a:t>‹#›</a:t>
            </a:fld>
            <a:endParaRPr lang="tr-TR"/>
          </a:p>
        </p:txBody>
      </p:sp>
    </p:spTree>
    <p:extLst>
      <p:ext uri="{BB962C8B-B14F-4D97-AF65-F5344CB8AC3E}">
        <p14:creationId xmlns:p14="http://schemas.microsoft.com/office/powerpoint/2010/main" val="233757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37CFA96-E13F-4D6C-9560-8C04F62C61B6}" type="datetimeFigureOut">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136A0F-5EA1-453B-91F4-F6B6DAC94A63}" type="slidenum">
              <a:rPr lang="tr-TR" smtClean="0"/>
              <a:pPr/>
              <a:t>‹#›</a:t>
            </a:fld>
            <a:endParaRPr lang="tr-TR"/>
          </a:p>
        </p:txBody>
      </p:sp>
    </p:spTree>
    <p:extLst>
      <p:ext uri="{BB962C8B-B14F-4D97-AF65-F5344CB8AC3E}">
        <p14:creationId xmlns:p14="http://schemas.microsoft.com/office/powerpoint/2010/main" val="178277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37CFA96-E13F-4D6C-9560-8C04F62C61B6}" type="datetimeFigureOut">
              <a:rPr lang="tr-TR" smtClean="0"/>
              <a:pPr/>
              <a:t>7.11.2022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2136A0F-5EA1-453B-91F4-F6B6DAC94A63}" type="slidenum">
              <a:rPr lang="tr-TR" smtClean="0"/>
              <a:pPr/>
              <a:t>‹#›</a:t>
            </a:fld>
            <a:endParaRPr lang="tr-TR"/>
          </a:p>
        </p:txBody>
      </p:sp>
    </p:spTree>
    <p:extLst>
      <p:ext uri="{BB962C8B-B14F-4D97-AF65-F5344CB8AC3E}">
        <p14:creationId xmlns:p14="http://schemas.microsoft.com/office/powerpoint/2010/main" val="67161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1"/>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outerShdw blurRad="38100" dist="12700" dir="2700000" algn="tl" rotWithShape="0">
                    <a:prstClr val="black">
                      <a:alpha val="40000"/>
                    </a:prstClr>
                  </a:outerShdw>
                </a:effectLst>
                <a:uLnTx/>
                <a:uFillTx/>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3931920" y="1332914"/>
            <a:ext cx="1280160" cy="457200"/>
          </a:xfrm>
        </p:spPr>
        <p:txBody>
          <a:bodyPr/>
          <a:lstStyle>
            <a:lvl1pPr algn="ctr">
              <a:defRPr lang="en-US" sz="1100" kern="1200" spc="0" baseline="0">
                <a:solidFill>
                  <a:srgbClr val="FFFFFF"/>
                </a:solidFill>
                <a:latin typeface="+mn-lt"/>
                <a:ea typeface="+mn-ea"/>
                <a:cs typeface="+mn-cs"/>
              </a:defRPr>
            </a:lvl1pPr>
          </a:lstStyle>
          <a:p>
            <a:fld id="{637CFA96-E13F-4D6C-9560-8C04F62C61B6}" type="datetimeFigureOut">
              <a:rPr lang="tr-TR" smtClean="0"/>
              <a:pPr/>
              <a:t>7.11.2022</a:t>
            </a:fld>
            <a:endParaRPr lang="tr-TR"/>
          </a:p>
        </p:txBody>
      </p:sp>
      <p:sp>
        <p:nvSpPr>
          <p:cNvPr id="5" name="Footer Placeholder 4"/>
          <p:cNvSpPr>
            <a:spLocks noGrp="1"/>
          </p:cNvSpPr>
          <p:nvPr>
            <p:ph type="ftr" sz="quarter" idx="11"/>
          </p:nvPr>
        </p:nvSpPr>
        <p:spPr>
          <a:xfrm>
            <a:off x="1104679" y="5211060"/>
            <a:ext cx="4430268" cy="228600"/>
          </a:xfrm>
        </p:spPr>
        <p:txBody>
          <a:bodyPr/>
          <a:lstStyle>
            <a:lvl1pPr algn="l">
              <a:defRPr>
                <a:solidFill>
                  <a:schemeClr val="tx2"/>
                </a:solidFill>
              </a:defRPr>
            </a:lvl1pPr>
          </a:lstStyle>
          <a:p>
            <a:endParaRPr lang="tr-TR"/>
          </a:p>
        </p:txBody>
      </p:sp>
      <p:sp>
        <p:nvSpPr>
          <p:cNvPr id="6" name="Slide Number Placeholder 5"/>
          <p:cNvSpPr>
            <a:spLocks noGrp="1"/>
          </p:cNvSpPr>
          <p:nvPr>
            <p:ph type="sldNum" sz="quarter" idx="12"/>
          </p:nvPr>
        </p:nvSpPr>
        <p:spPr>
          <a:xfrm>
            <a:off x="6453378" y="5211060"/>
            <a:ext cx="1584198" cy="228600"/>
          </a:xfrm>
        </p:spPr>
        <p:txBody>
          <a:bodyPr/>
          <a:lstStyle>
            <a:lvl1pPr>
              <a:defRPr>
                <a:solidFill>
                  <a:schemeClr val="tx2"/>
                </a:solidFill>
              </a:defRPr>
            </a:lvl1pPr>
          </a:lstStyle>
          <a:p>
            <a:fld id="{12136A0F-5EA1-453B-91F4-F6B6DAC94A63}" type="slidenum">
              <a:rPr lang="tr-TR" smtClean="0"/>
              <a:pPr/>
              <a:t>‹#›</a:t>
            </a:fld>
            <a:endParaRPr lang="tr-TR"/>
          </a:p>
        </p:txBody>
      </p:sp>
    </p:spTree>
    <p:extLst>
      <p:ext uri="{BB962C8B-B14F-4D97-AF65-F5344CB8AC3E}">
        <p14:creationId xmlns:p14="http://schemas.microsoft.com/office/powerpoint/2010/main" val="55028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37CFA96-E13F-4D6C-9560-8C04F62C61B6}" type="datetimeFigureOut">
              <a:rPr lang="tr-TR" smtClean="0"/>
              <a:pPr/>
              <a:t>7.11.2022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136A0F-5EA1-453B-91F4-F6B6DAC94A63}" type="slidenum">
              <a:rPr lang="tr-TR" smtClean="0"/>
              <a:pPr/>
              <a:t>‹#›</a:t>
            </a:fld>
            <a:endParaRPr lang="tr-TR"/>
          </a:p>
        </p:txBody>
      </p:sp>
    </p:spTree>
    <p:extLst>
      <p:ext uri="{BB962C8B-B14F-4D97-AF65-F5344CB8AC3E}">
        <p14:creationId xmlns:p14="http://schemas.microsoft.com/office/powerpoint/2010/main" val="25332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37CFA96-E13F-4D6C-9560-8C04F62C61B6}" type="datetimeFigureOut">
              <a:rPr lang="tr-TR" smtClean="0"/>
              <a:pPr/>
              <a:t>7.11.2022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2136A0F-5EA1-453B-91F4-F6B6DAC94A63}" type="slidenum">
              <a:rPr lang="tr-TR" smtClean="0"/>
              <a:pPr/>
              <a:t>‹#›</a:t>
            </a:fld>
            <a:endParaRPr lang="tr-TR"/>
          </a:p>
        </p:txBody>
      </p:sp>
    </p:spTree>
    <p:extLst>
      <p:ext uri="{BB962C8B-B14F-4D97-AF65-F5344CB8AC3E}">
        <p14:creationId xmlns:p14="http://schemas.microsoft.com/office/powerpoint/2010/main" val="262635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37CFA96-E13F-4D6C-9560-8C04F62C61B6}" type="datetimeFigureOut">
              <a:rPr lang="tr-TR" smtClean="0"/>
              <a:pPr/>
              <a:t>7.11.2022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136A0F-5EA1-453B-91F4-F6B6DAC94A63}" type="slidenum">
              <a:rPr lang="tr-TR" smtClean="0"/>
              <a:pPr/>
              <a:t>‹#›</a:t>
            </a:fld>
            <a:endParaRPr lang="tr-TR"/>
          </a:p>
        </p:txBody>
      </p:sp>
    </p:spTree>
    <p:extLst>
      <p:ext uri="{BB962C8B-B14F-4D97-AF65-F5344CB8AC3E}">
        <p14:creationId xmlns:p14="http://schemas.microsoft.com/office/powerpoint/2010/main" val="86918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CFA96-E13F-4D6C-9560-8C04F62C61B6}" type="datetimeFigureOut">
              <a:rPr lang="tr-TR" smtClean="0"/>
              <a:pPr/>
              <a:t>7.11.2022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2136A0F-5EA1-453B-91F4-F6B6DAC94A63}" type="slidenum">
              <a:rPr lang="tr-TR" smtClean="0"/>
              <a:pPr/>
              <a:t>‹#›</a:t>
            </a:fld>
            <a:endParaRPr lang="tr-TR"/>
          </a:p>
        </p:txBody>
      </p:sp>
    </p:spTree>
    <p:extLst>
      <p:ext uri="{BB962C8B-B14F-4D97-AF65-F5344CB8AC3E}">
        <p14:creationId xmlns:p14="http://schemas.microsoft.com/office/powerpoint/2010/main" val="177822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3" name="Rectangle 12"/>
          <p:cNvSpPr/>
          <p:nvPr/>
        </p:nvSpPr>
        <p:spPr>
          <a:xfrm>
            <a:off x="307336" y="292608"/>
            <a:ext cx="6163056" cy="6272784"/>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84147" y="173736"/>
            <a:ext cx="6398514" cy="6510528"/>
          </a:xfrm>
          <a:prstGeom prst="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bg1"/>
                </a:solidFill>
                <a:effectLst/>
                <a:latin typeface="+mj-lt"/>
                <a:ea typeface="+mn-ea"/>
                <a:cs typeface="+mn-cs"/>
              </a:defRPr>
            </a:lvl1pPr>
          </a:lstStyle>
          <a:p>
            <a:r>
              <a:rPr lang="tr-TR" smtClean="0"/>
              <a:t>Asıl başlık stili için tıklatın</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637CFA96-E13F-4D6C-9560-8C04F62C61B6}" type="datetimeFigureOut">
              <a:rPr lang="tr-TR" smtClean="0"/>
              <a:pPr/>
              <a:t>7.11.2022</a:t>
            </a:fld>
            <a:endParaRPr lang="tr-TR"/>
          </a:p>
        </p:txBody>
      </p:sp>
      <p:sp>
        <p:nvSpPr>
          <p:cNvPr id="9" name="Footer Placeholder 8"/>
          <p:cNvSpPr>
            <a:spLocks noGrp="1"/>
          </p:cNvSpPr>
          <p:nvPr>
            <p:ph type="ftr" sz="quarter" idx="11"/>
          </p:nvPr>
        </p:nvSpPr>
        <p:spPr>
          <a:xfrm>
            <a:off x="2505454" y="6265818"/>
            <a:ext cx="3950208" cy="274320"/>
          </a:xfrm>
        </p:spPr>
        <p:txBody>
          <a:bodyPr/>
          <a:lstStyle>
            <a:lvl1pPr algn="r">
              <a:defRPr/>
            </a:lvl1pPr>
          </a:lstStyle>
          <a:p>
            <a:endParaRPr lang="tr-T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chemeClr val="bg2"/>
                </a:solidFill>
              </a:defRPr>
            </a:lvl1pPr>
          </a:lstStyle>
          <a:p>
            <a:fld id="{12136A0F-5EA1-453B-91F4-F6B6DAC94A63}" type="slidenum">
              <a:rPr lang="tr-TR" smtClean="0"/>
              <a:pPr/>
              <a:t>‹#›</a:t>
            </a:fld>
            <a:endParaRPr lang="tr-TR"/>
          </a:p>
        </p:txBody>
      </p:sp>
      <p:sp>
        <p:nvSpPr>
          <p:cNvPr id="12" name="Rectangle 11"/>
          <p:cNvSpPr/>
          <p:nvPr/>
        </p:nvSpPr>
        <p:spPr>
          <a:xfrm>
            <a:off x="6884162" y="292608"/>
            <a:ext cx="1956816" cy="6272784"/>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542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tx1"/>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6272784"/>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71449" y="173736"/>
            <a:ext cx="6398514" cy="6510528"/>
          </a:xfrm>
          <a:solidFill>
            <a:schemeClr val="bg1">
              <a:lumMod val="50000"/>
              <a:lumOff val="5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37CFA96-E13F-4D6C-9560-8C04F62C61B6}" type="datetimeFigureOut">
              <a:rPr lang="tr-TR" smtClean="0"/>
              <a:pPr/>
              <a:t>7.11.2022</a:t>
            </a:fld>
            <a:endParaRPr lang="tr-TR"/>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tr-T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2"/>
                </a:solidFill>
              </a:defRPr>
            </a:lvl1pPr>
          </a:lstStyle>
          <a:p>
            <a:fld id="{12136A0F-5EA1-453B-91F4-F6B6DAC94A63}" type="slidenum">
              <a:rPr lang="tr-TR" smtClean="0"/>
              <a:pPr/>
              <a:t>‹#›</a:t>
            </a:fld>
            <a:endParaRPr lang="tr-TR"/>
          </a:p>
        </p:txBody>
      </p:sp>
    </p:spTree>
    <p:extLst>
      <p:ext uri="{BB962C8B-B14F-4D97-AF65-F5344CB8AC3E}">
        <p14:creationId xmlns:p14="http://schemas.microsoft.com/office/powerpoint/2010/main" val="389722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tx1"/>
          </a:solidFill>
          <a:ln w="6350" cap="flat" cmpd="sng" algn="ctr">
            <a:solidFill>
              <a:schemeClr val="tx1">
                <a:lumMod val="75000"/>
              </a:schemeClr>
            </a:solidFill>
            <a:prstDash val="solid"/>
          </a:ln>
          <a:effectLst>
            <a:softEdge rad="0"/>
          </a:effectLst>
        </p:spPr>
      </p:sp>
      <p:sp>
        <p:nvSpPr>
          <p:cNvPr id="9" name="Rectangle 8"/>
          <p:cNvSpPr/>
          <p:nvPr/>
        </p:nvSpPr>
        <p:spPr>
          <a:xfrm>
            <a:off x="292608" y="292608"/>
            <a:ext cx="8558784" cy="6272784"/>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07338" y="6265818"/>
            <a:ext cx="2057400" cy="274320"/>
          </a:xfrm>
          <a:prstGeom prst="rect">
            <a:avLst/>
          </a:prstGeom>
        </p:spPr>
        <p:txBody>
          <a:bodyPr vert="horz" lIns="91440" tIns="45720" rIns="91440" bIns="45720" rtlCol="0" anchor="b"/>
          <a:lstStyle>
            <a:lvl1pPr algn="l">
              <a:defRPr sz="900">
                <a:solidFill>
                  <a:schemeClr val="tx2"/>
                </a:solidFill>
              </a:defRPr>
            </a:lvl1pPr>
          </a:lstStyle>
          <a:p>
            <a:fld id="{637CFA96-E13F-4D6C-9560-8C04F62C61B6}" type="datetimeFigureOut">
              <a:rPr lang="tr-TR" smtClean="0"/>
              <a:pPr/>
              <a:t>7.11.2022</a:t>
            </a:fld>
            <a:endParaRPr lang="tr-TR"/>
          </a:p>
        </p:txBody>
      </p:sp>
      <p:sp>
        <p:nvSpPr>
          <p:cNvPr id="5" name="Footer Placeholder 4"/>
          <p:cNvSpPr>
            <a:spLocks noGrp="1"/>
          </p:cNvSpPr>
          <p:nvPr>
            <p:ph type="ftr" sz="quarter" idx="3"/>
          </p:nvPr>
        </p:nvSpPr>
        <p:spPr>
          <a:xfrm>
            <a:off x="2596896" y="6265818"/>
            <a:ext cx="3950208" cy="274320"/>
          </a:xfrm>
          <a:prstGeom prst="rect">
            <a:avLst/>
          </a:prstGeom>
        </p:spPr>
        <p:txBody>
          <a:bodyPr vert="horz" lIns="91440" tIns="45720" rIns="91440" bIns="45720" rtlCol="0" anchor="b"/>
          <a:lstStyle>
            <a:lvl1pPr algn="ctr">
              <a:defRPr sz="900">
                <a:solidFill>
                  <a:schemeClr val="tx2"/>
                </a:solidFill>
              </a:defRPr>
            </a:lvl1pPr>
          </a:lstStyle>
          <a:p>
            <a:endParaRPr lang="tr-TR"/>
          </a:p>
        </p:txBody>
      </p:sp>
      <p:sp>
        <p:nvSpPr>
          <p:cNvPr id="6" name="Slide Number Placeholder 5"/>
          <p:cNvSpPr>
            <a:spLocks noGrp="1"/>
          </p:cNvSpPr>
          <p:nvPr>
            <p:ph type="sldNum" sz="quarter" idx="4"/>
          </p:nvPr>
        </p:nvSpPr>
        <p:spPr>
          <a:xfrm>
            <a:off x="7743555" y="6265818"/>
            <a:ext cx="1097280" cy="274320"/>
          </a:xfrm>
          <a:prstGeom prst="rect">
            <a:avLst/>
          </a:prstGeom>
        </p:spPr>
        <p:txBody>
          <a:bodyPr vert="horz" lIns="91440" tIns="45720" rIns="91440" bIns="45720" rtlCol="0" anchor="b"/>
          <a:lstStyle>
            <a:lvl1pPr algn="r">
              <a:defRPr sz="900">
                <a:solidFill>
                  <a:schemeClr val="tx2"/>
                </a:solidFill>
              </a:defRPr>
            </a:lvl1pPr>
          </a:lstStyle>
          <a:p>
            <a:fld id="{12136A0F-5EA1-453B-91F4-F6B6DAC94A63}" type="slidenum">
              <a:rPr lang="tr-TR" smtClean="0"/>
              <a:pPr/>
              <a:t>‹#›</a:t>
            </a:fld>
            <a:endParaRPr lang="tr-TR"/>
          </a:p>
        </p:txBody>
      </p:sp>
    </p:spTree>
    <p:extLst>
      <p:ext uri="{BB962C8B-B14F-4D97-AF65-F5344CB8AC3E}">
        <p14:creationId xmlns:p14="http://schemas.microsoft.com/office/powerpoint/2010/main" val="1632529538"/>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71281" y="2091262"/>
            <a:ext cx="6801440" cy="3209946"/>
          </a:xfrm>
        </p:spPr>
        <p:txBody>
          <a:bodyPr>
            <a:normAutofit/>
          </a:bodyPr>
          <a:lstStyle/>
          <a:p>
            <a:r>
              <a:rPr lang="tr-TR" dirty="0" smtClean="0"/>
              <a:t>VERİMLİ DERS ÇALIŞMA</a:t>
            </a:r>
            <a:br>
              <a:rPr lang="tr-TR" dirty="0" smtClean="0"/>
            </a:br>
            <a:r>
              <a:rPr lang="tr-TR" dirty="0" smtClean="0"/>
              <a:t/>
            </a:r>
            <a:br>
              <a:rPr lang="tr-TR" dirty="0" smtClean="0"/>
            </a:br>
            <a:r>
              <a:rPr lang="tr-TR" sz="1800" dirty="0" smtClean="0"/>
              <a:t>Kastamonu</a:t>
            </a:r>
            <a:br>
              <a:rPr lang="tr-TR" sz="1800" dirty="0" smtClean="0"/>
            </a:br>
            <a:r>
              <a:rPr lang="tr-TR" sz="1800" dirty="0" smtClean="0"/>
              <a:t>ortaokul içerik hazırlama komisyonu</a:t>
            </a:r>
            <a:br>
              <a:rPr lang="tr-TR" sz="1800" dirty="0" smtClean="0"/>
            </a:br>
            <a:r>
              <a:rPr lang="tr-TR" sz="1800" dirty="0" smtClean="0"/>
              <a:t>2022</a:t>
            </a:r>
            <a:endParaRPr lang="tr-TR" dirty="0"/>
          </a:p>
        </p:txBody>
      </p:sp>
      <p:pic>
        <p:nvPicPr>
          <p:cNvPr id="4" name="Picture 2" descr="C:\Users\Toshiba\Desktop\WhatsApp Image 2022-08-23 at 12.54.29.jpeg"/>
          <p:cNvPicPr>
            <a:picLocks noChangeAspect="1" noChangeArrowheads="1"/>
          </p:cNvPicPr>
          <p:nvPr/>
        </p:nvPicPr>
        <p:blipFill>
          <a:blip r:embed="rId2" cstate="print"/>
          <a:srcRect/>
          <a:stretch>
            <a:fillRect/>
          </a:stretch>
        </p:blipFill>
        <p:spPr bwMode="auto">
          <a:xfrm>
            <a:off x="3286116" y="5715016"/>
            <a:ext cx="2659593" cy="1142984"/>
          </a:xfrm>
          <a:prstGeom prst="rect">
            <a:avLst/>
          </a:prstGeom>
          <a:noFill/>
        </p:spPr>
      </p:pic>
    </p:spTree>
    <p:extLst>
      <p:ext uri="{BB962C8B-B14F-4D97-AF65-F5344CB8AC3E}">
        <p14:creationId xmlns:p14="http://schemas.microsoft.com/office/powerpoint/2010/main" val="930246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Verimli Ders Çalışma Alışkanlığı Nasıl Edinilir?</a:t>
            </a:r>
            <a:endParaRPr lang="tr-TR" dirty="0"/>
          </a:p>
        </p:txBody>
      </p:sp>
      <p:sp>
        <p:nvSpPr>
          <p:cNvPr id="3" name="İçerik Yer Tutucusu 2"/>
          <p:cNvSpPr>
            <a:spLocks noGrp="1"/>
          </p:cNvSpPr>
          <p:nvPr>
            <p:ph idx="1"/>
          </p:nvPr>
        </p:nvSpPr>
        <p:spPr/>
        <p:txBody>
          <a:bodyPr>
            <a:normAutofit fontScale="85000" lnSpcReduction="10000"/>
          </a:bodyPr>
          <a:lstStyle/>
          <a:p>
            <a:r>
              <a:rPr lang="tr-TR" sz="2400" dirty="0" smtClean="0"/>
              <a:t>Ders konusunda eksiklerinizin farkında olun. Eksiklerinizi gidererek çalışmalarınızda başarıyı sağlayabilirsiniz. Her zaman boşlukları tamamlayarak adım adım ilerlemek önemlidir.</a:t>
            </a:r>
          </a:p>
          <a:p>
            <a:r>
              <a:rPr lang="tr-TR" sz="2400" b="1" u="sng" dirty="0" smtClean="0"/>
              <a:t>Anlamadığınız konuların tekrarını yapmaya öncelik verin. </a:t>
            </a:r>
            <a:r>
              <a:rPr lang="tr-TR" sz="2400" dirty="0" smtClean="0"/>
              <a:t>Notlarınızdan, öğretmenlerinizden, akranlarınızdan, büyüklerinizden veya internetten yardım alarak konu eksiklerinizi tamamlayabilir, anlamadığınız konu hakkında yeni bakış açıları sağlayabilirsiniz.</a:t>
            </a:r>
          </a:p>
          <a:p>
            <a:r>
              <a:rPr lang="tr-TR" sz="2400" dirty="0" smtClean="0"/>
              <a:t>Konuları çalışırken basitten zora doğru ilerleyin. Basit olanı anlamadığınız sürece zor olanı da anlamanız mümkün değildir. Basitten karmaşığa doğru gittiğinizde (özellikle soru çözümlerinde) adımları daha kolay takip edebilirisiniz.</a:t>
            </a:r>
          </a:p>
          <a:p>
            <a:endParaRPr lang="tr-TR" dirty="0" smtClean="0"/>
          </a:p>
          <a:p>
            <a:endParaRPr lang="tr-TR" dirty="0" smtClean="0"/>
          </a:p>
        </p:txBody>
      </p:sp>
    </p:spTree>
    <p:extLst>
      <p:ext uri="{BB962C8B-B14F-4D97-AF65-F5344CB8AC3E}">
        <p14:creationId xmlns:p14="http://schemas.microsoft.com/office/powerpoint/2010/main" val="513350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4348" y="1500174"/>
            <a:ext cx="7680960" cy="3931920"/>
          </a:xfrm>
        </p:spPr>
        <p:txBody>
          <a:bodyPr/>
          <a:lstStyle/>
          <a:p>
            <a:r>
              <a:rPr lang="tr-TR" sz="2400" dirty="0" smtClean="0"/>
              <a:t>Bilmediğiniz konularda mutlaka yardım alın.</a:t>
            </a:r>
          </a:p>
          <a:p>
            <a:r>
              <a:rPr lang="tr-TR" sz="2400" dirty="0" smtClean="0"/>
              <a:t>Daha sonra öğrenirim, bu konu gerçek hayatta ne işime yarayacak veya bu konuyu anlamam mümkün değil diyerek konuları öğrenmekten vazgeçmeyin.</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075" y="3861048"/>
            <a:ext cx="1847850" cy="2466975"/>
          </a:xfrm>
          <a:prstGeom prst="rect">
            <a:avLst/>
          </a:prstGeom>
        </p:spPr>
      </p:pic>
    </p:spTree>
    <p:extLst>
      <p:ext uri="{BB962C8B-B14F-4D97-AF65-F5344CB8AC3E}">
        <p14:creationId xmlns:p14="http://schemas.microsoft.com/office/powerpoint/2010/main" val="3163277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1648" y="2852936"/>
            <a:ext cx="7680960" cy="3528392"/>
          </a:xfrm>
        </p:spPr>
        <p:txBody>
          <a:bodyPr>
            <a:normAutofit/>
          </a:bodyPr>
          <a:lstStyle/>
          <a:p>
            <a:r>
              <a:rPr lang="tr-TR" sz="2400" dirty="0" smtClean="0"/>
              <a:t>Günlük çalışma alışkanlıklarınızı gözden geçirin. İşlevsel olmadığını fark ettiğiniz alışkanlıklarınızı değiştirin. </a:t>
            </a:r>
          </a:p>
          <a:p>
            <a:r>
              <a:rPr lang="tr-TR" sz="2400" dirty="0" smtClean="0"/>
              <a:t>Kendiniz için size özel bir çalışma programı hazırlayın. Çalışma programına her gün aynı şekilde uymanız mümkün değildir. Ancak çalışma planı sizin neyi, ne kadar yaptığınızın farkında olmanızı sağlar ve yaptığınız çalışma konusunda sorumluluk hissedersiniz.</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466" y="516833"/>
            <a:ext cx="3497324" cy="2336103"/>
          </a:xfrm>
          <a:prstGeom prst="rect">
            <a:avLst/>
          </a:prstGeom>
        </p:spPr>
      </p:pic>
    </p:spTree>
    <p:extLst>
      <p:ext uri="{BB962C8B-B14F-4D97-AF65-F5344CB8AC3E}">
        <p14:creationId xmlns:p14="http://schemas.microsoft.com/office/powerpoint/2010/main" val="2202929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908720"/>
            <a:ext cx="7680960" cy="3931920"/>
          </a:xfrm>
        </p:spPr>
        <p:txBody>
          <a:bodyPr/>
          <a:lstStyle/>
          <a:p>
            <a:r>
              <a:rPr lang="tr-TR" sz="2400" dirty="0" smtClean="0"/>
              <a:t>Programınızda çalışma öncesinde sizi rahatlatacak zihinsel veya fiziksel aktivitelere yer verin.</a:t>
            </a:r>
          </a:p>
          <a:p>
            <a:r>
              <a:rPr lang="tr-TR" sz="2400" dirty="0" smtClean="0"/>
              <a:t>Dikkat geliştirme çalışmaları, nefes ve güvenli yer egzersizleri çalışmaya başlamadan önce rahatlama ve odaklanma konusunda size yarar sağlayacaktır.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861048"/>
            <a:ext cx="6191250" cy="2340496"/>
          </a:xfrm>
          <a:prstGeom prst="rect">
            <a:avLst/>
          </a:prstGeom>
        </p:spPr>
      </p:pic>
    </p:spTree>
    <p:extLst>
      <p:ext uri="{BB962C8B-B14F-4D97-AF65-F5344CB8AC3E}">
        <p14:creationId xmlns:p14="http://schemas.microsoft.com/office/powerpoint/2010/main" val="97401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836712"/>
            <a:ext cx="4521696" cy="5183088"/>
          </a:xfrm>
        </p:spPr>
        <p:txBody>
          <a:bodyPr>
            <a:normAutofit fontScale="85000" lnSpcReduction="20000"/>
          </a:bodyPr>
          <a:lstStyle/>
          <a:p>
            <a:r>
              <a:rPr lang="tr-TR" sz="2400" dirty="0" smtClean="0"/>
              <a:t>Ç</a:t>
            </a:r>
            <a:r>
              <a:rPr lang="tr-TR" sz="2600" dirty="0" smtClean="0"/>
              <a:t>alışmanızı size uygun sürelere bölerek kısa dinlenme araları verin.</a:t>
            </a:r>
          </a:p>
          <a:p>
            <a:r>
              <a:rPr lang="tr-TR" sz="2600" dirty="0" smtClean="0"/>
              <a:t>Çalışma için kendinize 35-40 dakika kadar süre ayırmanız beklenmektedir. Bu çalışma süresinden sonra ise en fazla 10 dakika sürecek şekilde ara verin. </a:t>
            </a:r>
          </a:p>
          <a:p>
            <a:r>
              <a:rPr lang="tr-TR" sz="2600" dirty="0" smtClean="0"/>
              <a:t>Bu 10 dakikayı okuldaki bir teneffüs gibi düşünürsek kısa bir atıştırma, lavaboya gitme veya evdeki kişilerle kısa bir sohbet ederek geçirmek olarak algılamalıyız. </a:t>
            </a:r>
            <a:r>
              <a:rPr lang="tr-TR" sz="2600" b="1" u="sng" dirty="0" smtClean="0"/>
              <a:t>Kesinlikle verilen arada sosyal medya, bilgisayar oyunları, televizyon vb. ile vakit geçirilmemelidir.</a:t>
            </a:r>
            <a:endParaRPr lang="tr-TR" sz="2600" b="1"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348880"/>
            <a:ext cx="3203178"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833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1520" y="1124744"/>
            <a:ext cx="7680960" cy="4910296"/>
          </a:xfrm>
        </p:spPr>
        <p:txBody>
          <a:bodyPr>
            <a:normAutofit/>
          </a:bodyPr>
          <a:lstStyle/>
          <a:p>
            <a:r>
              <a:rPr lang="tr-TR" sz="2400" dirty="0" smtClean="0"/>
              <a:t>Her gün çalışmanızın bir kısmında kitap okumaya yer verin. Kitap okumak da diğer dersleriniz gibi programınızın bir parçası olsun.</a:t>
            </a:r>
          </a:p>
          <a:p>
            <a:r>
              <a:rPr lang="tr-TR" sz="2400" dirty="0"/>
              <a:t>Burada okumaktan kastedilen günde birkaç sayfadan ibaret değildir. Günde 40-50 sayfa okumak gibi bir hedef belirleyebilirsiniz</a:t>
            </a:r>
            <a:r>
              <a:rPr lang="tr-TR" sz="2400" dirty="0" smtClean="0"/>
              <a:t>.</a:t>
            </a:r>
          </a:p>
          <a:p>
            <a:r>
              <a:rPr lang="tr-TR" sz="2400" dirty="0" smtClean="0"/>
              <a:t>Kitap okumak özellikle dünya klasiklerini okumak hem kelime dağarcığınızı artırır hem de yeni nesil soruları anlamanızı kolaylaştırır.</a:t>
            </a:r>
          </a:p>
        </p:txBody>
      </p:sp>
    </p:spTree>
    <p:extLst>
      <p:ext uri="{BB962C8B-B14F-4D97-AF65-F5344CB8AC3E}">
        <p14:creationId xmlns:p14="http://schemas.microsoft.com/office/powerpoint/2010/main" val="2575218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76256" y="3284984"/>
            <a:ext cx="2016224" cy="1645920"/>
          </a:xfrm>
        </p:spPr>
        <p:txBody>
          <a:bodyPr>
            <a:noAutofit/>
          </a:bodyPr>
          <a:lstStyle/>
          <a:p>
            <a:r>
              <a:rPr lang="tr-TR" sz="4000" dirty="0" smtClean="0"/>
              <a:t>Yeni Nesil Sorular İçin Not</a:t>
            </a:r>
            <a:endParaRPr lang="tr-TR" sz="4000" dirty="0"/>
          </a:p>
        </p:txBody>
      </p:sp>
      <p:sp>
        <p:nvSpPr>
          <p:cNvPr id="3" name="İçerik Yer Tutucusu 2"/>
          <p:cNvSpPr>
            <a:spLocks noGrp="1"/>
          </p:cNvSpPr>
          <p:nvPr>
            <p:ph idx="1"/>
          </p:nvPr>
        </p:nvSpPr>
        <p:spPr>
          <a:xfrm>
            <a:off x="683568" y="1979903"/>
            <a:ext cx="5428856" cy="2953905"/>
          </a:xfrm>
        </p:spPr>
        <p:txBody>
          <a:bodyPr>
            <a:noAutofit/>
          </a:bodyPr>
          <a:lstStyle/>
          <a:p>
            <a:r>
              <a:rPr lang="tr-TR" sz="2400" dirty="0" smtClean="0"/>
              <a:t>Yeni nesil sorular uzun ve yorucu olabiliyor. Sıkılmadan başında durup okumaya alışmanız gerekiyor. Bu yüzden okuma zamanlarınızı planlarken en azından 35-40 dakikanızı ayırın. Zamanla artırabilirsiniz. Bu noktada karar sizin…</a:t>
            </a:r>
            <a:endParaRPr lang="tr-TR" sz="2400" dirty="0"/>
          </a:p>
        </p:txBody>
      </p:sp>
    </p:spTree>
    <p:extLst>
      <p:ext uri="{BB962C8B-B14F-4D97-AF65-F5344CB8AC3E}">
        <p14:creationId xmlns:p14="http://schemas.microsoft.com/office/powerpoint/2010/main" val="2847130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836712"/>
            <a:ext cx="7680960" cy="3931920"/>
          </a:xfrm>
        </p:spPr>
        <p:txBody>
          <a:bodyPr>
            <a:normAutofit/>
          </a:bodyPr>
          <a:lstStyle/>
          <a:p>
            <a:r>
              <a:rPr lang="tr-TR" sz="2400" dirty="0" smtClean="0"/>
              <a:t>Çalışmalarınızdan sonra kendinize küçük ödüller verin. </a:t>
            </a:r>
          </a:p>
          <a:p>
            <a:r>
              <a:rPr lang="tr-TR" sz="2400" dirty="0" smtClean="0"/>
              <a:t>Vereceğiniz ödül eğer bilgisayar oyunu, sosyal medya, televizyon ise bunları çalışma açısından yoğun olmadığınız günlere erteleyin. Vereceğiniz ödüller bir tatlı, uyku, yürüyüş, telefonla sevdiklerimizi aramak gibi daha basit ve dinlendirici şeyler olsun.</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429" y="4005064"/>
            <a:ext cx="5801270" cy="2486328"/>
          </a:xfrm>
          <a:prstGeom prst="rect">
            <a:avLst/>
          </a:prstGeom>
        </p:spPr>
      </p:pic>
    </p:spTree>
    <p:extLst>
      <p:ext uri="{BB962C8B-B14F-4D97-AF65-F5344CB8AC3E}">
        <p14:creationId xmlns:p14="http://schemas.microsoft.com/office/powerpoint/2010/main" val="3219653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000" dirty="0" smtClean="0"/>
              <a:t>Mutlaka çalışmalarınızla ilgili not tutun.</a:t>
            </a:r>
          </a:p>
          <a:p>
            <a:r>
              <a:rPr lang="tr-TR" sz="2000" dirty="0" smtClean="0"/>
              <a:t>Renkli kağıtlar, farklı kalemler kullanarak çalışmanızı eğlenceli hale getirin.</a:t>
            </a:r>
          </a:p>
          <a:p>
            <a:endParaRPr lang="tr-TR" dirty="0" smtClean="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3250528"/>
            <a:ext cx="3865612" cy="2873438"/>
          </a:xfrm>
          <a:prstGeom prst="rect">
            <a:avLst/>
          </a:prstGeom>
        </p:spPr>
      </p:pic>
    </p:spTree>
    <p:extLst>
      <p:ext uri="{BB962C8B-B14F-4D97-AF65-F5344CB8AC3E}">
        <p14:creationId xmlns:p14="http://schemas.microsoft.com/office/powerpoint/2010/main" val="259889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3579124"/>
            <a:ext cx="7680960" cy="2406000"/>
          </a:xfrm>
        </p:spPr>
        <p:txBody>
          <a:bodyPr/>
          <a:lstStyle/>
          <a:p>
            <a:r>
              <a:rPr lang="tr-TR" sz="2400" dirty="0" smtClean="0"/>
              <a:t>Anlatma gücünüzün ve kelime dağarcığınızın gelişmesi için günlük yazarak kendinizi geliştirin. Tuttuğunuz günlüğün İngilizce olması sınavda çıkacak İngilizce sorular için gelişiminizi destekleyecektir.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916" y="627116"/>
            <a:ext cx="6084168" cy="2952008"/>
          </a:xfrm>
          <a:prstGeom prst="rect">
            <a:avLst/>
          </a:prstGeom>
        </p:spPr>
      </p:pic>
    </p:spTree>
    <p:extLst>
      <p:ext uri="{BB962C8B-B14F-4D97-AF65-F5344CB8AC3E}">
        <p14:creationId xmlns:p14="http://schemas.microsoft.com/office/powerpoint/2010/main" val="270865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76255" y="908720"/>
            <a:ext cx="2016224" cy="2245544"/>
          </a:xfrm>
        </p:spPr>
        <p:txBody>
          <a:bodyPr>
            <a:normAutofit/>
          </a:bodyPr>
          <a:lstStyle/>
          <a:p>
            <a:r>
              <a:rPr lang="tr-TR" sz="3200" b="1" dirty="0" smtClean="0"/>
              <a:t>VERİMLİ DERS ÇALIŞMA</a:t>
            </a:r>
            <a:endParaRPr lang="tr-TR" sz="3200" b="1" dirty="0"/>
          </a:p>
        </p:txBody>
      </p:sp>
      <p:sp>
        <p:nvSpPr>
          <p:cNvPr id="3" name="İçerik Yer Tutucusu 2"/>
          <p:cNvSpPr>
            <a:spLocks noGrp="1"/>
          </p:cNvSpPr>
          <p:nvPr>
            <p:ph idx="1"/>
          </p:nvPr>
        </p:nvSpPr>
        <p:spPr>
          <a:xfrm>
            <a:off x="668976" y="2276871"/>
            <a:ext cx="5428856" cy="3673985"/>
          </a:xfrm>
        </p:spPr>
        <p:txBody>
          <a:bodyPr>
            <a:normAutofit/>
          </a:bodyPr>
          <a:lstStyle/>
          <a:p>
            <a:r>
              <a:rPr lang="tr-TR" sz="2000" dirty="0" smtClean="0"/>
              <a:t>Verimli Ders Çalışma Nedir?</a:t>
            </a:r>
          </a:p>
          <a:p>
            <a:r>
              <a:rPr lang="tr-TR" sz="2000" dirty="0" smtClean="0"/>
              <a:t>Öğrenme Stiliniz Nedir?</a:t>
            </a:r>
          </a:p>
          <a:p>
            <a:r>
              <a:rPr lang="tr-TR" sz="2000" dirty="0" smtClean="0"/>
              <a:t>Serbest Zaman ve Verimli Çalışma</a:t>
            </a:r>
          </a:p>
          <a:p>
            <a:r>
              <a:rPr lang="tr-TR" sz="2000" dirty="0" smtClean="0"/>
              <a:t>Test Çözme Teknikleri</a:t>
            </a:r>
            <a:endParaRPr lang="tr-TR" sz="2000" dirty="0"/>
          </a:p>
        </p:txBody>
      </p:sp>
      <p:sp>
        <p:nvSpPr>
          <p:cNvPr id="4" name="Metin Yer Tutucusu 3"/>
          <p:cNvSpPr>
            <a:spLocks noGrp="1"/>
          </p:cNvSpPr>
          <p:nvPr>
            <p:ph type="body" sz="half" idx="2"/>
          </p:nvPr>
        </p:nvSpPr>
        <p:spPr>
          <a:xfrm>
            <a:off x="6972824" y="4005064"/>
            <a:ext cx="1823085" cy="2290192"/>
          </a:xfrm>
        </p:spPr>
        <p:txBody>
          <a:bodyPr>
            <a:normAutofit/>
          </a:bodyPr>
          <a:lstStyle/>
          <a:p>
            <a:r>
              <a:rPr lang="tr-TR" sz="1600" dirty="0" smtClean="0"/>
              <a:t>Nelerden bahsedeceğiz?</a:t>
            </a:r>
            <a:endParaRPr lang="tr-TR" sz="1600" dirty="0"/>
          </a:p>
        </p:txBody>
      </p:sp>
    </p:spTree>
    <p:extLst>
      <p:ext uri="{BB962C8B-B14F-4D97-AF65-F5344CB8AC3E}">
        <p14:creationId xmlns:p14="http://schemas.microsoft.com/office/powerpoint/2010/main" val="1167227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5786" y="1500174"/>
            <a:ext cx="7680960" cy="3931920"/>
          </a:xfrm>
        </p:spPr>
        <p:txBody>
          <a:bodyPr>
            <a:normAutofit/>
          </a:bodyPr>
          <a:lstStyle/>
          <a:p>
            <a:r>
              <a:rPr lang="tr-TR" sz="2400" dirty="0" smtClean="0"/>
              <a:t>Yaptığınız çalışmaları ses kaydı yaparak bulunduğunuz her ortamda yanınızda taşıyabilir istediğiniz an tekrar yapabilirsiniz.</a:t>
            </a:r>
            <a:endParaRPr lang="tr-TR" sz="2400" dirty="0"/>
          </a:p>
          <a:p>
            <a:endParaRPr lang="tr-TR" sz="2400" dirty="0" smtClean="0"/>
          </a:p>
          <a:p>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429000"/>
            <a:ext cx="7092280" cy="2860544"/>
          </a:xfrm>
          <a:prstGeom prst="rect">
            <a:avLst/>
          </a:prstGeom>
        </p:spPr>
      </p:pic>
    </p:spTree>
    <p:extLst>
      <p:ext uri="{BB962C8B-B14F-4D97-AF65-F5344CB8AC3E}">
        <p14:creationId xmlns:p14="http://schemas.microsoft.com/office/powerpoint/2010/main" val="2155211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7353" y="1119406"/>
            <a:ext cx="7680960" cy="3931920"/>
          </a:xfrm>
        </p:spPr>
        <p:txBody>
          <a:bodyPr/>
          <a:lstStyle/>
          <a:p>
            <a:r>
              <a:rPr lang="tr-TR" sz="2400" dirty="0" smtClean="0"/>
              <a:t>Mutlaka bir hobi edinin ve haftanın bir gününü bu hobinize ayırın.</a:t>
            </a:r>
          </a:p>
          <a:p>
            <a:r>
              <a:rPr lang="tr-TR" sz="2400" dirty="0" smtClean="0"/>
              <a:t>Resim yapmak, bir müzik aleti çalmak, kitap okumak, örgü örmek, el işi yapmak, dil öğrenmek, yemek yapmak vb. hobiler edinebilirsiniz.</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5" y="3721324"/>
            <a:ext cx="5833445" cy="2660004"/>
          </a:xfrm>
          <a:prstGeom prst="rect">
            <a:avLst/>
          </a:prstGeom>
        </p:spPr>
      </p:pic>
    </p:spTree>
    <p:extLst>
      <p:ext uri="{BB962C8B-B14F-4D97-AF65-F5344CB8AC3E}">
        <p14:creationId xmlns:p14="http://schemas.microsoft.com/office/powerpoint/2010/main" val="20358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smtClean="0"/>
              <a:t>Serbest zamanI </a:t>
            </a:r>
            <a:r>
              <a:rPr lang="tr-TR" sz="5400" dirty="0" err="1" smtClean="0"/>
              <a:t>değerlendİrme</a:t>
            </a:r>
            <a:endParaRPr lang="tr-TR" sz="5400" dirty="0"/>
          </a:p>
        </p:txBody>
      </p:sp>
    </p:spTree>
    <p:extLst>
      <p:ext uri="{BB962C8B-B14F-4D97-AF65-F5344CB8AC3E}">
        <p14:creationId xmlns:p14="http://schemas.microsoft.com/office/powerpoint/2010/main" val="964400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84241" y="1357298"/>
            <a:ext cx="2159759" cy="2205770"/>
          </a:xfrm>
        </p:spPr>
        <p:txBody>
          <a:bodyPr>
            <a:normAutofit/>
          </a:bodyPr>
          <a:lstStyle/>
          <a:p>
            <a:r>
              <a:rPr lang="tr-TR" sz="1400" dirty="0"/>
              <a:t>BOŞ ZAMANI</a:t>
            </a:r>
            <a:br>
              <a:rPr lang="tr-TR" sz="1400" dirty="0"/>
            </a:br>
            <a:r>
              <a:rPr lang="tr-TR" sz="1400" dirty="0" smtClean="0"/>
              <a:t>DEĞERLENDİRMENİN </a:t>
            </a:r>
            <a:r>
              <a:rPr lang="tr-TR" sz="1400" dirty="0"/>
              <a:t>FAYDALARI</a:t>
            </a:r>
          </a:p>
        </p:txBody>
      </p:sp>
      <p:sp>
        <p:nvSpPr>
          <p:cNvPr id="3" name="İçerik Yer Tutucusu 2"/>
          <p:cNvSpPr>
            <a:spLocks noGrp="1"/>
          </p:cNvSpPr>
          <p:nvPr>
            <p:ph idx="1"/>
          </p:nvPr>
        </p:nvSpPr>
        <p:spPr/>
        <p:txBody>
          <a:bodyPr>
            <a:normAutofit/>
          </a:bodyPr>
          <a:lstStyle/>
          <a:p>
            <a:r>
              <a:rPr lang="tr-TR" sz="2000" dirty="0"/>
              <a:t>Zaman yönetiminin amacı sınırlı olan zamanı artırmak değil, sınırlı zaman içinde yapılan faaliyetlerin niteliğini artırmaktır </a:t>
            </a:r>
            <a:r>
              <a:rPr lang="tr-TR" sz="2000" dirty="0" smtClean="0"/>
              <a:t>(Özer, Gelen ve Öcal, 2009).</a:t>
            </a:r>
          </a:p>
          <a:p>
            <a:endParaRPr lang="tr-TR" dirty="0" smtClean="0"/>
          </a:p>
          <a:p>
            <a:pPr lvl="1">
              <a:buFont typeface="Wingdings" panose="05000000000000000000" pitchFamily="2" charset="2"/>
              <a:buChar char="v"/>
            </a:pPr>
            <a:r>
              <a:rPr lang="tr-TR" sz="2100" dirty="0"/>
              <a:t>Boş zamanınızı olumlu değerlendirdiğinizde kişiliğiniz daha dengeli ve güvenli bir şekilde gelişir.</a:t>
            </a:r>
          </a:p>
          <a:p>
            <a:pPr lvl="1">
              <a:buFont typeface="Wingdings" panose="05000000000000000000" pitchFamily="2" charset="2"/>
              <a:buChar char="v"/>
            </a:pPr>
            <a:r>
              <a:rPr lang="tr-TR" sz="2100" dirty="0" smtClean="0"/>
              <a:t>Boş </a:t>
            </a:r>
            <a:r>
              <a:rPr lang="tr-TR" sz="2100" dirty="0"/>
              <a:t>zamanların değerlendirilmesi dürüst bir karakter oluşumuna da katkı sağlar </a:t>
            </a:r>
            <a:r>
              <a:rPr lang="tr-TR" sz="1800" dirty="0"/>
              <a:t>(Güçlü, 2013).</a:t>
            </a:r>
          </a:p>
        </p:txBody>
      </p:sp>
    </p:spTree>
    <p:extLst>
      <p:ext uri="{BB962C8B-B14F-4D97-AF65-F5344CB8AC3E}">
        <p14:creationId xmlns:p14="http://schemas.microsoft.com/office/powerpoint/2010/main" val="591241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000" cap="none" dirty="0"/>
              <a:t>Bir şeyleri başarma duygusu yaşayacağınız için kendinizi daha iyi hissedersiniz.</a:t>
            </a:r>
          </a:p>
        </p:txBody>
      </p:sp>
    </p:spTree>
    <p:extLst>
      <p:ext uri="{BB962C8B-B14F-4D97-AF65-F5344CB8AC3E}">
        <p14:creationId xmlns:p14="http://schemas.microsoft.com/office/powerpoint/2010/main" val="4176797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2700" cap="none" dirty="0"/>
              <a:t>Çalışma, eğlenme ve dinlenme dengesini kuran bireyler huzurlu ve mutlu oldukları için çevreleri ile daha olumlu ilişkiler kurarlar (Ataş, 2017).</a:t>
            </a:r>
          </a:p>
        </p:txBody>
      </p:sp>
    </p:spTree>
    <p:extLst>
      <p:ext uri="{BB962C8B-B14F-4D97-AF65-F5344CB8AC3E}">
        <p14:creationId xmlns:p14="http://schemas.microsoft.com/office/powerpoint/2010/main" val="1058768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700" cap="none" dirty="0"/>
              <a:t>Akademik çalışmaların spor ve sanat etkinlikleri ile birlikte yürütülmesi daha geliştirici ve zenginleştirici olur (Ataş, 2017). </a:t>
            </a:r>
          </a:p>
        </p:txBody>
      </p:sp>
    </p:spTree>
    <p:extLst>
      <p:ext uri="{BB962C8B-B14F-4D97-AF65-F5344CB8AC3E}">
        <p14:creationId xmlns:p14="http://schemas.microsoft.com/office/powerpoint/2010/main" val="1804098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Test Çözme Teknikleri</a:t>
            </a:r>
            <a:endParaRPr lang="tr-TR" dirty="0"/>
          </a:p>
        </p:txBody>
      </p:sp>
      <p:sp>
        <p:nvSpPr>
          <p:cNvPr id="3" name="İçerik Yer Tutucusu 2"/>
          <p:cNvSpPr>
            <a:spLocks noGrp="1"/>
          </p:cNvSpPr>
          <p:nvPr>
            <p:ph idx="1"/>
          </p:nvPr>
        </p:nvSpPr>
        <p:spPr/>
        <p:txBody>
          <a:bodyPr/>
          <a:lstStyle/>
          <a:p>
            <a:r>
              <a:rPr lang="tr-TR" u="sng" dirty="0" smtClean="0"/>
              <a:t>Test Çözmeden Önce</a:t>
            </a:r>
          </a:p>
          <a:p>
            <a:r>
              <a:rPr lang="tr-TR" u="sng" dirty="0" smtClean="0"/>
              <a:t>Test Çözerken</a:t>
            </a:r>
          </a:p>
          <a:p>
            <a:r>
              <a:rPr lang="tr-TR" u="sng" dirty="0" smtClean="0"/>
              <a:t>Test Çözdükten Sonra</a:t>
            </a:r>
          </a:p>
          <a:p>
            <a:endParaRPr lang="tr-TR" u="sng" dirty="0"/>
          </a:p>
          <a:p>
            <a:endParaRPr lang="tr-TR" u="sng"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140968"/>
            <a:ext cx="3461923" cy="3333704"/>
          </a:xfrm>
          <a:prstGeom prst="rect">
            <a:avLst/>
          </a:prstGeom>
        </p:spPr>
      </p:pic>
    </p:spTree>
    <p:extLst>
      <p:ext uri="{BB962C8B-B14F-4D97-AF65-F5344CB8AC3E}">
        <p14:creationId xmlns:p14="http://schemas.microsoft.com/office/powerpoint/2010/main" val="3774006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Test Çözmeden Önce</a:t>
            </a:r>
            <a:endParaRPr lang="tr-TR" dirty="0"/>
          </a:p>
        </p:txBody>
      </p:sp>
      <p:sp>
        <p:nvSpPr>
          <p:cNvPr id="3" name="İçerik Yer Tutucusu 2"/>
          <p:cNvSpPr>
            <a:spLocks noGrp="1"/>
          </p:cNvSpPr>
          <p:nvPr>
            <p:ph idx="1"/>
          </p:nvPr>
        </p:nvSpPr>
        <p:spPr/>
        <p:txBody>
          <a:bodyPr>
            <a:normAutofit/>
          </a:bodyPr>
          <a:lstStyle/>
          <a:p>
            <a:r>
              <a:rPr lang="tr-TR" dirty="0" smtClean="0"/>
              <a:t>Çözdüğünüz testin konusuyla  ilgili eksikleriniz olduğunu düşünüyorsanız baştan sonra notlarınızı kısaca tekrar edebilirsiniz.</a:t>
            </a:r>
          </a:p>
          <a:p>
            <a:r>
              <a:rPr lang="tr-TR" dirty="0" smtClean="0"/>
              <a:t>Başlamadan önce açlık, susuzluk gibi temel ihtiyaçlarınız varsa önce onları giderin.</a:t>
            </a:r>
          </a:p>
          <a:p>
            <a:r>
              <a:rPr lang="tr-TR" dirty="0" smtClean="0"/>
              <a:t>Kendinize uygun bir çalışma ortamı hazırlayın.</a:t>
            </a:r>
          </a:p>
          <a:p>
            <a:endParaRPr lang="tr-TR" dirty="0" smtClean="0"/>
          </a:p>
          <a:p>
            <a:pPr marL="0" indent="0">
              <a:buNone/>
            </a:pPr>
            <a:endParaRPr lang="tr-TR" dirty="0"/>
          </a:p>
        </p:txBody>
      </p:sp>
    </p:spTree>
    <p:extLst>
      <p:ext uri="{BB962C8B-B14F-4D97-AF65-F5344CB8AC3E}">
        <p14:creationId xmlns:p14="http://schemas.microsoft.com/office/powerpoint/2010/main" val="2423533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Test Çözmeden Önce</a:t>
            </a:r>
            <a:endParaRPr lang="tr-TR" dirty="0"/>
          </a:p>
        </p:txBody>
      </p:sp>
      <p:sp>
        <p:nvSpPr>
          <p:cNvPr id="3" name="İçerik Yer Tutucusu 2"/>
          <p:cNvSpPr>
            <a:spLocks noGrp="1"/>
          </p:cNvSpPr>
          <p:nvPr>
            <p:ph idx="1"/>
          </p:nvPr>
        </p:nvSpPr>
        <p:spPr>
          <a:xfrm>
            <a:off x="714348" y="2071678"/>
            <a:ext cx="7680960" cy="2299696"/>
          </a:xfrm>
        </p:spPr>
        <p:txBody>
          <a:bodyPr>
            <a:normAutofit/>
          </a:bodyPr>
          <a:lstStyle/>
          <a:p>
            <a:r>
              <a:rPr lang="tr-TR" dirty="0" smtClean="0"/>
              <a:t>Teste başlamadan önce mutlaka kendiniz için bir süre belirleyin ve bu süreye gerçekten sınavdaymışsınız gibi uymaya çalışın. Kronometre kullanabilirsiniz.</a:t>
            </a:r>
          </a:p>
          <a:p>
            <a:r>
              <a:rPr lang="tr-TR" dirty="0" smtClean="0"/>
              <a:t>Soruları kabaca gözden geçirip size zor görünen soruları ufak bir işaret koyup önce size kolay gelenlerden başlayabilir en son zor bulduklarınızı çözmeye çalışabilirsiniz.</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437112"/>
            <a:ext cx="3024336" cy="2012558"/>
          </a:xfrm>
          <a:prstGeom prst="rect">
            <a:avLst/>
          </a:prstGeom>
        </p:spPr>
      </p:pic>
    </p:spTree>
    <p:extLst>
      <p:ext uri="{BB962C8B-B14F-4D97-AF65-F5344CB8AC3E}">
        <p14:creationId xmlns:p14="http://schemas.microsoft.com/office/powerpoint/2010/main" val="1978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VERİMLİ DERS ÇALIŞMA NEDİR?</a:t>
            </a:r>
            <a:endParaRPr lang="tr-TR" b="1" dirty="0"/>
          </a:p>
        </p:txBody>
      </p:sp>
      <p:sp>
        <p:nvSpPr>
          <p:cNvPr id="3" name="İçerik Yer Tutucusu 2"/>
          <p:cNvSpPr>
            <a:spLocks noGrp="1"/>
          </p:cNvSpPr>
          <p:nvPr>
            <p:ph idx="1"/>
          </p:nvPr>
        </p:nvSpPr>
        <p:spPr/>
        <p:txBody>
          <a:bodyPr/>
          <a:lstStyle/>
          <a:p>
            <a:r>
              <a:rPr lang="tr-TR" dirty="0"/>
              <a:t>Verimli ders </a:t>
            </a:r>
            <a:r>
              <a:rPr lang="tr-TR" dirty="0" smtClean="0"/>
              <a:t>çalışma; öğrencilerin, </a:t>
            </a:r>
            <a:r>
              <a:rPr lang="tr-TR" dirty="0"/>
              <a:t>okulda başarılı olmasında önemli rolü </a:t>
            </a:r>
            <a:r>
              <a:rPr lang="tr-TR" dirty="0" smtClean="0"/>
              <a:t>bulunan, okul dışında ders çalışma ve ödev </a:t>
            </a:r>
            <a:r>
              <a:rPr lang="tr-TR" dirty="0"/>
              <a:t>hazırlama gibi çalışmalarda </a:t>
            </a:r>
            <a:r>
              <a:rPr lang="tr-TR" dirty="0" smtClean="0"/>
              <a:t>uygun </a:t>
            </a:r>
            <a:r>
              <a:rPr lang="tr-TR" dirty="0"/>
              <a:t>davranış </a:t>
            </a:r>
            <a:r>
              <a:rPr lang="tr-TR" dirty="0" smtClean="0"/>
              <a:t>ve </a:t>
            </a:r>
            <a:r>
              <a:rPr lang="tr-TR" dirty="0"/>
              <a:t>alışkanlıkları kazanması anlamına </a:t>
            </a:r>
            <a:r>
              <a:rPr lang="tr-TR" dirty="0" smtClean="0"/>
              <a:t>gelir.</a:t>
            </a:r>
          </a:p>
          <a:p>
            <a:r>
              <a:rPr lang="tr-TR" dirty="0" smtClean="0"/>
              <a:t>Derslerle alakalı konuları zamanı etkin kullanarak öğrenmeyi, bu konularda gelişmeye devam etmeyi içerir.</a:t>
            </a:r>
          </a:p>
          <a:p>
            <a:endParaRPr lang="tr-TR" dirty="0" smtClean="0"/>
          </a:p>
          <a:p>
            <a:endParaRPr lang="tr-TR" dirty="0"/>
          </a:p>
          <a:p>
            <a:pPr marL="0" indent="0" algn="ctr">
              <a:buNone/>
            </a:pPr>
            <a:r>
              <a:rPr lang="tr-TR" sz="2800" b="1" dirty="0" smtClean="0"/>
              <a:t>«Çok ders çalışmak değil, doğru  ve verimli ders çalışmak»</a:t>
            </a:r>
          </a:p>
        </p:txBody>
      </p:sp>
    </p:spTree>
    <p:extLst>
      <p:ext uri="{BB962C8B-B14F-4D97-AF65-F5344CB8AC3E}">
        <p14:creationId xmlns:p14="http://schemas.microsoft.com/office/powerpoint/2010/main" val="2702942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Test Çözerken</a:t>
            </a:r>
            <a:endParaRPr lang="tr-TR" dirty="0"/>
          </a:p>
        </p:txBody>
      </p:sp>
      <p:sp>
        <p:nvSpPr>
          <p:cNvPr id="3" name="İçerik Yer Tutucusu 2"/>
          <p:cNvSpPr>
            <a:spLocks noGrp="1"/>
          </p:cNvSpPr>
          <p:nvPr>
            <p:ph idx="1"/>
          </p:nvPr>
        </p:nvSpPr>
        <p:spPr/>
        <p:txBody>
          <a:bodyPr>
            <a:normAutofit/>
          </a:bodyPr>
          <a:lstStyle/>
          <a:p>
            <a:r>
              <a:rPr lang="tr-TR" dirty="0" smtClean="0"/>
              <a:t>Teste başladığınız anda yapabildiğiniz kadar soruyu yapmaya odaklanın. </a:t>
            </a:r>
          </a:p>
          <a:p>
            <a:r>
              <a:rPr lang="tr-TR" dirty="0" smtClean="0"/>
              <a:t>Kolay, orta ve zor soru dağılımı hemen hemen aynı düzeydedir. Zor soruları cevaplamaya çalışmak yerine çok sayıda soru cevaplamaya odaklanın.</a:t>
            </a:r>
          </a:p>
          <a:p>
            <a:endParaRPr lang="tr-TR" dirty="0"/>
          </a:p>
        </p:txBody>
      </p:sp>
    </p:spTree>
    <p:extLst>
      <p:ext uri="{BB962C8B-B14F-4D97-AF65-F5344CB8AC3E}">
        <p14:creationId xmlns:p14="http://schemas.microsoft.com/office/powerpoint/2010/main" val="2383006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Test Çözerken</a:t>
            </a:r>
            <a:endParaRPr lang="tr-TR" dirty="0"/>
          </a:p>
        </p:txBody>
      </p:sp>
      <p:sp>
        <p:nvSpPr>
          <p:cNvPr id="3" name="İçerik Yer Tutucusu 2"/>
          <p:cNvSpPr>
            <a:spLocks noGrp="1"/>
          </p:cNvSpPr>
          <p:nvPr>
            <p:ph idx="1"/>
          </p:nvPr>
        </p:nvSpPr>
        <p:spPr/>
        <p:txBody>
          <a:bodyPr/>
          <a:lstStyle/>
          <a:p>
            <a:r>
              <a:rPr lang="tr-TR" dirty="0" smtClean="0"/>
              <a:t>Cevabını bulamadığınız sorular üzerinde fazla zaman harcamadan işaret koyup sonraki soruya geçin. </a:t>
            </a:r>
          </a:p>
          <a:p>
            <a:r>
              <a:rPr lang="tr-TR" u="sng" dirty="0" smtClean="0"/>
              <a:t>Vaktiniz kalırsa çözemediğiniz soruya tekrar dönün.</a:t>
            </a:r>
          </a:p>
          <a:p>
            <a:endParaRPr lang="tr-TR" u="sng"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4509120"/>
            <a:ext cx="4716016" cy="1857280"/>
          </a:xfrm>
          <a:prstGeom prst="rect">
            <a:avLst/>
          </a:prstGeom>
        </p:spPr>
      </p:pic>
    </p:spTree>
    <p:extLst>
      <p:ext uri="{BB962C8B-B14F-4D97-AF65-F5344CB8AC3E}">
        <p14:creationId xmlns:p14="http://schemas.microsoft.com/office/powerpoint/2010/main" val="1653632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31520" y="642594"/>
            <a:ext cx="7680960" cy="914198"/>
          </a:xfrm>
        </p:spPr>
        <p:txBody>
          <a:bodyPr/>
          <a:lstStyle/>
          <a:p>
            <a:r>
              <a:rPr lang="tr-TR" dirty="0" smtClean="0"/>
              <a:t>Test Çözerken</a:t>
            </a:r>
            <a:endParaRPr lang="tr-TR" dirty="0"/>
          </a:p>
        </p:txBody>
      </p:sp>
      <p:sp>
        <p:nvSpPr>
          <p:cNvPr id="3" name="İçerik Yer Tutucusu 2"/>
          <p:cNvSpPr>
            <a:spLocks noGrp="1"/>
          </p:cNvSpPr>
          <p:nvPr>
            <p:ph idx="1"/>
          </p:nvPr>
        </p:nvSpPr>
        <p:spPr>
          <a:xfrm>
            <a:off x="642910" y="1714488"/>
            <a:ext cx="7680960" cy="2444852"/>
          </a:xfrm>
        </p:spPr>
        <p:txBody>
          <a:bodyPr/>
          <a:lstStyle/>
          <a:p>
            <a:r>
              <a:rPr lang="tr-TR" dirty="0" smtClean="0"/>
              <a:t>Optik kağıda işaretleme yapıyorsanız mutlaka cevaplamayı bitirdiğiniz her sayfadan sonra optik kağıda işaretleme yapın.</a:t>
            </a:r>
          </a:p>
          <a:p>
            <a:r>
              <a:rPr lang="tr-TR" dirty="0" smtClean="0"/>
              <a:t>İşaretlemeyi sona bırakmak hem vaktinizin yetmediği durumda tüm çabanızın boşa gitmesine hem de yetiştiremeyeceğiniz duygusu yaratarak paniğe kapılmanıza sebep olur.</a:t>
            </a:r>
          </a:p>
          <a:p>
            <a:endParaRPr lang="tr-TR"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050" y="3929066"/>
            <a:ext cx="4409331" cy="2362930"/>
          </a:xfrm>
          <a:prstGeom prst="rect">
            <a:avLst/>
          </a:prstGeom>
        </p:spPr>
      </p:pic>
    </p:spTree>
    <p:extLst>
      <p:ext uri="{BB962C8B-B14F-4D97-AF65-F5344CB8AC3E}">
        <p14:creationId xmlns:p14="http://schemas.microsoft.com/office/powerpoint/2010/main" val="1561553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Test Çözerken</a:t>
            </a:r>
            <a:endParaRPr lang="tr-TR" dirty="0"/>
          </a:p>
        </p:txBody>
      </p:sp>
      <p:sp>
        <p:nvSpPr>
          <p:cNvPr id="3" name="İçerik Yer Tutucusu 2"/>
          <p:cNvSpPr>
            <a:spLocks noGrp="1"/>
          </p:cNvSpPr>
          <p:nvPr>
            <p:ph idx="1"/>
          </p:nvPr>
        </p:nvSpPr>
        <p:spPr>
          <a:xfrm>
            <a:off x="642910" y="2071678"/>
            <a:ext cx="7680960" cy="3931920"/>
          </a:xfrm>
        </p:spPr>
        <p:txBody>
          <a:bodyPr>
            <a:noAutofit/>
          </a:bodyPr>
          <a:lstStyle/>
          <a:p>
            <a:r>
              <a:rPr lang="tr-TR" dirty="0" smtClean="0"/>
              <a:t>Sınavda soruları çözerken panik olduğunuzda, yetiştirememe korkusu yaşadığınızda, başarısız olduğunuz hissine kapıldığınızda ya da ağlama isteği duyduğunuzda sınavı bir kenara bırakın ve </a:t>
            </a:r>
            <a:r>
              <a:rPr lang="tr-TR" u="sng" dirty="0" smtClean="0"/>
              <a:t>kendinize elinizden geleni yaptığınızı hatırlatın. </a:t>
            </a:r>
          </a:p>
          <a:p>
            <a:r>
              <a:rPr lang="tr-TR" u="sng" dirty="0" smtClean="0"/>
              <a:t>Gözlerinizi kapatın ve derin birkaç nefes alın. 10’a kadar yavaşça sayın. Eğer sakinleşemiyorsanız bu adımları tekrar edin. Gözünüzün önüne daha önce mutlu olduğunuz anları getirin ve rahatlayın.</a:t>
            </a:r>
          </a:p>
          <a:p>
            <a:r>
              <a:rPr lang="tr-TR" dirty="0"/>
              <a:t>K</a:t>
            </a:r>
            <a:r>
              <a:rPr lang="tr-TR" dirty="0" smtClean="0"/>
              <a:t>endinizi daha iyi hissettiğiniz anda sınava tekrar dönün.</a:t>
            </a:r>
          </a:p>
          <a:p>
            <a:r>
              <a:rPr lang="tr-TR" dirty="0" smtClean="0"/>
              <a:t>Rahatlamak için harcayacağınız bir dakikalık süre sizin tüm sınavı telaş içinde geçirmenizi engelleyip başarınızı yükseltecektir.</a:t>
            </a:r>
            <a:endParaRPr lang="tr-TR" dirty="0"/>
          </a:p>
        </p:txBody>
      </p:sp>
    </p:spTree>
    <p:extLst>
      <p:ext uri="{BB962C8B-B14F-4D97-AF65-F5344CB8AC3E}">
        <p14:creationId xmlns:p14="http://schemas.microsoft.com/office/powerpoint/2010/main" val="2373372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Test Çözdükten Sonra</a:t>
            </a:r>
            <a:endParaRPr lang="tr-TR" dirty="0"/>
          </a:p>
        </p:txBody>
      </p:sp>
      <p:sp>
        <p:nvSpPr>
          <p:cNvPr id="3" name="İçerik Yer Tutucusu 2"/>
          <p:cNvSpPr>
            <a:spLocks noGrp="1"/>
          </p:cNvSpPr>
          <p:nvPr>
            <p:ph idx="1"/>
          </p:nvPr>
        </p:nvSpPr>
        <p:spPr>
          <a:xfrm>
            <a:off x="642910" y="1928802"/>
            <a:ext cx="7680960" cy="3931920"/>
          </a:xfrm>
        </p:spPr>
        <p:txBody>
          <a:bodyPr>
            <a:normAutofit/>
          </a:bodyPr>
          <a:lstStyle/>
          <a:p>
            <a:r>
              <a:rPr lang="tr-TR" dirty="0" smtClean="0"/>
              <a:t>Test bittikten sonra kendinize çalışma programınızdaki gibi kısa bir ara verin. Aradan döndüğünüzde yanlışlarınızı kontrol edin. </a:t>
            </a:r>
          </a:p>
          <a:p>
            <a:r>
              <a:rPr lang="tr-TR" dirty="0" smtClean="0"/>
              <a:t>Yanlış yaptığınız ya da boş bıraktığınız soruları bir kenara not edin.</a:t>
            </a:r>
          </a:p>
          <a:p>
            <a:r>
              <a:rPr lang="tr-TR" dirty="0" smtClean="0"/>
              <a:t>Böylece hangi derslerden hangi konularda eksikleriniz olduğunu belirlemiş olacaksınız. (Test çözmenin önemli amaçlarından biri budur.)</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4365104"/>
            <a:ext cx="4176464" cy="2088232"/>
          </a:xfrm>
          <a:prstGeom prst="rect">
            <a:avLst/>
          </a:prstGeom>
        </p:spPr>
      </p:pic>
    </p:spTree>
    <p:extLst>
      <p:ext uri="{BB962C8B-B14F-4D97-AF65-F5344CB8AC3E}">
        <p14:creationId xmlns:p14="http://schemas.microsoft.com/office/powerpoint/2010/main" val="3442328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Test Çözdükten Sonra</a:t>
            </a:r>
            <a:endParaRPr lang="tr-TR" dirty="0"/>
          </a:p>
        </p:txBody>
      </p:sp>
      <p:sp>
        <p:nvSpPr>
          <p:cNvPr id="3" name="İçerik Yer Tutucusu 2"/>
          <p:cNvSpPr>
            <a:spLocks noGrp="1"/>
          </p:cNvSpPr>
          <p:nvPr>
            <p:ph idx="1"/>
          </p:nvPr>
        </p:nvSpPr>
        <p:spPr>
          <a:xfrm>
            <a:off x="714348" y="2285992"/>
            <a:ext cx="7680960" cy="2611764"/>
          </a:xfrm>
        </p:spPr>
        <p:txBody>
          <a:bodyPr>
            <a:normAutofit/>
          </a:bodyPr>
          <a:lstStyle/>
          <a:p>
            <a:r>
              <a:rPr lang="tr-TR" dirty="0" smtClean="0"/>
              <a:t>Yanlış veya boş olan sorularınızın doğru cevaplarını mutlaka öğrenin.</a:t>
            </a:r>
          </a:p>
          <a:p>
            <a:r>
              <a:rPr lang="tr-TR" dirty="0" smtClean="0"/>
              <a:t>Doğrusunu öğrendiğiniz sorulara benzer başka sorular da çözerek hem gerçekten anlayıp anlamadığınızı test edin hem de çözüm yolu hakkında edindiğiniz bilgileri pekiştirin.</a:t>
            </a:r>
          </a:p>
          <a:p>
            <a:r>
              <a:rPr lang="tr-TR" u="sng" dirty="0" smtClean="0"/>
              <a:t>Test çözdükten sonra yapılacak en iyi şey yanlışları öğrenmektir.</a:t>
            </a:r>
            <a:endParaRPr lang="tr-TR" u="sng" dirty="0"/>
          </a:p>
        </p:txBody>
      </p:sp>
    </p:spTree>
    <p:extLst>
      <p:ext uri="{BB962C8B-B14F-4D97-AF65-F5344CB8AC3E}">
        <p14:creationId xmlns:p14="http://schemas.microsoft.com/office/powerpoint/2010/main" val="1469814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a:xfrm>
            <a:off x="800100" y="1772817"/>
            <a:ext cx="7543800" cy="4536504"/>
          </a:xfrm>
        </p:spPr>
        <p:txBody>
          <a:bodyPr>
            <a:normAutofit/>
          </a:bodyPr>
          <a:lstStyle/>
          <a:p>
            <a:r>
              <a:rPr lang="tr-TR" sz="1500" dirty="0" smtClean="0"/>
              <a:t>Ataş</a:t>
            </a:r>
            <a:r>
              <a:rPr lang="tr-TR" sz="1500" dirty="0"/>
              <a:t>, A. ve </a:t>
            </a:r>
            <a:r>
              <a:rPr lang="tr-TR" sz="1500" dirty="0" err="1"/>
              <a:t>Efeçınar</a:t>
            </a:r>
            <a:r>
              <a:rPr lang="tr-TR" sz="1500" dirty="0"/>
              <a:t>, İ. (2017). Çocuklar İçin Gerçek Yaşam Becerileri. Remzi Kitabevi</a:t>
            </a:r>
          </a:p>
          <a:p>
            <a:r>
              <a:rPr lang="tr-TR" sz="1500" dirty="0"/>
              <a:t>Güçlü, M. (2013). Gençlik döneminde boş zaman faaliyetlerinin yeri ve önemi. Gençlik Araştırmaları Dergisi, 1(1).</a:t>
            </a:r>
          </a:p>
          <a:p>
            <a:r>
              <a:rPr lang="tr-TR" sz="1500" dirty="0"/>
              <a:t>Özer, B. Gelen, İ. Öcal, S. (2009). İlköğretim ikinci kademe öğrencilerinin boş zamanı değerlendirme alışkanlıklarının problem çözme becerilerine etkisinin incelenmesi. Mustafa Kemal Üniversitesi Sosyal B</a:t>
            </a:r>
            <a:r>
              <a:rPr lang="tr-TR" sz="1500" dirty="0" smtClean="0"/>
              <a:t>ilimler </a:t>
            </a:r>
            <a:r>
              <a:rPr lang="tr-TR" sz="1500" dirty="0"/>
              <a:t>Enstitüsü Dergisi, 6(12), 235-257. </a:t>
            </a:r>
            <a:endParaRPr lang="tr-TR" sz="1500" dirty="0" smtClean="0"/>
          </a:p>
          <a:p>
            <a:r>
              <a:rPr lang="tr-TR" sz="1600" dirty="0" err="1"/>
              <a:t>Veznedaroğlu</a:t>
            </a:r>
            <a:r>
              <a:rPr lang="tr-TR" sz="1600" dirty="0"/>
              <a:t> L. , Özgür O. (2005). Öğrenme Stilleri: Tanımlamalar, Modeller ve İşlevleri. İlköğretim-Online 4(2), 1-16.</a:t>
            </a:r>
          </a:p>
          <a:p>
            <a:endParaRPr lang="tr-TR" sz="1500" dirty="0"/>
          </a:p>
        </p:txBody>
      </p:sp>
    </p:spTree>
    <p:extLst>
      <p:ext uri="{BB962C8B-B14F-4D97-AF65-F5344CB8AC3E}">
        <p14:creationId xmlns:p14="http://schemas.microsoft.com/office/powerpoint/2010/main" val="1977464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1520" y="1700808"/>
            <a:ext cx="7680960" cy="1371600"/>
          </a:xfrm>
        </p:spPr>
        <p:txBody>
          <a:bodyPr>
            <a:normAutofit/>
          </a:bodyPr>
          <a:lstStyle/>
          <a:p>
            <a:pPr algn="ctr"/>
            <a:r>
              <a:rPr lang="tr-TR" sz="6000" dirty="0" smtClean="0">
                <a:latin typeface="Algerian" panose="04020705040A02060702" pitchFamily="82" charset="0"/>
              </a:rPr>
              <a:t>BAŞARILAR…</a:t>
            </a:r>
            <a:endParaRPr lang="tr-TR" sz="6000" dirty="0">
              <a:latin typeface="Algerian" panose="04020705040A02060702" pitchFamily="82" charset="0"/>
            </a:endParaRPr>
          </a:p>
        </p:txBody>
      </p:sp>
      <p:sp>
        <p:nvSpPr>
          <p:cNvPr id="3" name="İçerik Yer Tutucusu 2"/>
          <p:cNvSpPr>
            <a:spLocks noGrp="1"/>
          </p:cNvSpPr>
          <p:nvPr>
            <p:ph idx="1"/>
          </p:nvPr>
        </p:nvSpPr>
        <p:spPr>
          <a:xfrm>
            <a:off x="714348" y="3071810"/>
            <a:ext cx="7680960" cy="572074"/>
          </a:xfrm>
        </p:spPr>
        <p:txBody>
          <a:bodyPr>
            <a:normAutofit fontScale="25000" lnSpcReduction="20000"/>
          </a:bodyPr>
          <a:lstStyle/>
          <a:p>
            <a:pPr marL="0" indent="0" algn="ctr">
              <a:buNone/>
            </a:pPr>
            <a:endParaRPr lang="tr-TR" cap="all" spc="-100" dirty="0" smtClean="0">
              <a:solidFill>
                <a:sysClr val="window" lastClr="FFFFFF"/>
              </a:solidFill>
              <a:effectLst>
                <a:outerShdw blurRad="38100" dist="12700" dir="2700000" algn="tl" rotWithShape="0">
                  <a:prstClr val="black">
                    <a:alpha val="40000"/>
                  </a:prstClr>
                </a:outerShdw>
              </a:effectLst>
            </a:endParaRPr>
          </a:p>
          <a:p>
            <a:pPr marL="0" indent="0" algn="ctr">
              <a:buNone/>
            </a:pPr>
            <a:endParaRPr lang="tr-TR" cap="all" spc="-100" dirty="0">
              <a:solidFill>
                <a:sysClr val="window" lastClr="FFFFFF"/>
              </a:solidFill>
              <a:effectLst>
                <a:outerShdw blurRad="38100" dist="12700" dir="2700000" algn="tl" rotWithShape="0">
                  <a:prstClr val="black">
                    <a:alpha val="40000"/>
                  </a:prstClr>
                </a:outerShdw>
              </a:effectLst>
            </a:endParaRPr>
          </a:p>
          <a:p>
            <a:pPr marL="0" indent="0" algn="ctr">
              <a:buNone/>
            </a:pPr>
            <a:endParaRPr lang="tr-TR" cap="all" spc="-100" dirty="0" smtClean="0">
              <a:solidFill>
                <a:sysClr val="window" lastClr="FFFFFF"/>
              </a:solidFill>
              <a:effectLst>
                <a:outerShdw blurRad="38100" dist="12700" dir="2700000" algn="tl" rotWithShape="0">
                  <a:prstClr val="black">
                    <a:alpha val="40000"/>
                  </a:prstClr>
                </a:outerShdw>
              </a:effectLst>
            </a:endParaRPr>
          </a:p>
          <a:p>
            <a:pPr marL="0" indent="0" algn="ctr">
              <a:buNone/>
            </a:pPr>
            <a:endParaRPr lang="tr-TR" cap="all" spc="-100" dirty="0">
              <a:solidFill>
                <a:sysClr val="window" lastClr="FFFFFF"/>
              </a:solidFill>
              <a:effectLst>
                <a:outerShdw blurRad="38100" dist="12700" dir="2700000" algn="tl" rotWithShape="0">
                  <a:prstClr val="black">
                    <a:alpha val="40000"/>
                  </a:prstClr>
                </a:outerShdw>
              </a:effectLst>
            </a:endParaRPr>
          </a:p>
          <a:p>
            <a:pPr marL="0" indent="0" algn="ctr">
              <a:buNone/>
            </a:pPr>
            <a:endParaRPr lang="tr-TR" cap="all" spc="-100" dirty="0" smtClean="0">
              <a:solidFill>
                <a:sysClr val="window" lastClr="FFFFFF"/>
              </a:solidFill>
              <a:effectLst>
                <a:outerShdw blurRad="38100" dist="12700" dir="2700000" algn="tl" rotWithShape="0">
                  <a:prstClr val="black">
                    <a:alpha val="40000"/>
                  </a:prstClr>
                </a:outerShdw>
              </a:effectLst>
            </a:endParaRPr>
          </a:p>
          <a:p>
            <a:pPr marL="0" indent="0" algn="ctr">
              <a:buNone/>
            </a:pPr>
            <a:r>
              <a:rPr lang="tr-TR" sz="7200" cap="all" spc="-100" dirty="0" smtClean="0">
                <a:solidFill>
                  <a:sysClr val="window" lastClr="FFFFFF"/>
                </a:solidFill>
                <a:effectLst>
                  <a:outerShdw blurRad="38100" dist="12700" dir="2700000" algn="tl" rotWithShape="0">
                    <a:prstClr val="black">
                      <a:alpha val="40000"/>
                    </a:prstClr>
                  </a:outerShdw>
                </a:effectLst>
              </a:rPr>
              <a:t>Kastamonu</a:t>
            </a:r>
            <a:r>
              <a:rPr lang="tr-TR" sz="7200" cap="all" spc="-100" dirty="0">
                <a:solidFill>
                  <a:sysClr val="window" lastClr="FFFFFF"/>
                </a:solidFill>
                <a:effectLst>
                  <a:outerShdw blurRad="38100" dist="12700" dir="2700000" algn="tl" rotWithShape="0">
                    <a:prstClr val="black">
                      <a:alpha val="40000"/>
                    </a:prstClr>
                  </a:outerShdw>
                </a:effectLst>
              </a:rPr>
              <a:t/>
            </a:r>
            <a:br>
              <a:rPr lang="tr-TR" sz="7200" cap="all" spc="-100" dirty="0">
                <a:solidFill>
                  <a:sysClr val="window" lastClr="FFFFFF"/>
                </a:solidFill>
                <a:effectLst>
                  <a:outerShdw blurRad="38100" dist="12700" dir="2700000" algn="tl" rotWithShape="0">
                    <a:prstClr val="black">
                      <a:alpha val="40000"/>
                    </a:prstClr>
                  </a:outerShdw>
                </a:effectLst>
              </a:rPr>
            </a:br>
            <a:r>
              <a:rPr lang="tr-TR" sz="7200" cap="all" spc="-100" dirty="0">
                <a:solidFill>
                  <a:sysClr val="window" lastClr="FFFFFF"/>
                </a:solidFill>
                <a:effectLst>
                  <a:outerShdw blurRad="38100" dist="12700" dir="2700000" algn="tl" rotWithShape="0">
                    <a:prstClr val="black">
                      <a:alpha val="40000"/>
                    </a:prstClr>
                  </a:outerShdw>
                </a:effectLst>
              </a:rPr>
              <a:t>ortaokul içerik hazırlama komisyonu</a:t>
            </a:r>
            <a:br>
              <a:rPr lang="tr-TR" sz="7200" cap="all" spc="-100" dirty="0">
                <a:solidFill>
                  <a:sysClr val="window" lastClr="FFFFFF"/>
                </a:solidFill>
                <a:effectLst>
                  <a:outerShdw blurRad="38100" dist="12700" dir="2700000" algn="tl" rotWithShape="0">
                    <a:prstClr val="black">
                      <a:alpha val="40000"/>
                    </a:prstClr>
                  </a:outerShdw>
                </a:effectLst>
              </a:rPr>
            </a:br>
            <a:r>
              <a:rPr lang="tr-TR" sz="7200" cap="all" spc="-100" dirty="0">
                <a:solidFill>
                  <a:sysClr val="window" lastClr="FFFFFF"/>
                </a:solidFill>
                <a:effectLst>
                  <a:outerShdw blurRad="38100" dist="12700" dir="2700000" algn="tl" rotWithShape="0">
                    <a:prstClr val="black">
                      <a:alpha val="40000"/>
                    </a:prstClr>
                  </a:outerShdw>
                </a:effectLst>
              </a:rPr>
              <a:t>2022</a:t>
            </a:r>
            <a:endParaRPr lang="tr-TR" sz="7200" dirty="0"/>
          </a:p>
        </p:txBody>
      </p:sp>
      <p:pic>
        <p:nvPicPr>
          <p:cNvPr id="4" name="Picture 2" descr="C:\Users\Toshiba\Desktop\WhatsApp Image 2022-08-23 at 12.54.29.jpeg"/>
          <p:cNvPicPr>
            <a:picLocks noChangeAspect="1" noChangeArrowheads="1"/>
          </p:cNvPicPr>
          <p:nvPr/>
        </p:nvPicPr>
        <p:blipFill>
          <a:blip r:embed="rId2" cstate="print"/>
          <a:srcRect/>
          <a:stretch>
            <a:fillRect/>
          </a:stretch>
        </p:blipFill>
        <p:spPr bwMode="auto">
          <a:xfrm>
            <a:off x="5857884" y="5143512"/>
            <a:ext cx="2823839" cy="1213570"/>
          </a:xfrm>
          <a:prstGeom prst="rect">
            <a:avLst/>
          </a:prstGeom>
          <a:noFill/>
        </p:spPr>
      </p:pic>
    </p:spTree>
    <p:extLst>
      <p:ext uri="{BB962C8B-B14F-4D97-AF65-F5344CB8AC3E}">
        <p14:creationId xmlns:p14="http://schemas.microsoft.com/office/powerpoint/2010/main" val="226932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V</a:t>
            </a:r>
            <a:r>
              <a:rPr lang="tr-TR" sz="3200" b="1" dirty="0" smtClean="0"/>
              <a:t>ERİMLİ DERS ÇALIŞMA İLE ÇOK DERS ÇALIŞMAK ARASINDAKİ FARK NEDİR?</a:t>
            </a:r>
            <a:endParaRPr lang="tr-TR" sz="3200" b="1" dirty="0"/>
          </a:p>
        </p:txBody>
      </p:sp>
      <p:sp>
        <p:nvSpPr>
          <p:cNvPr id="3" name="İçerik Yer Tutucusu 2"/>
          <p:cNvSpPr>
            <a:spLocks noGrp="1"/>
          </p:cNvSpPr>
          <p:nvPr>
            <p:ph idx="1"/>
          </p:nvPr>
        </p:nvSpPr>
        <p:spPr>
          <a:xfrm>
            <a:off x="731520" y="1916832"/>
            <a:ext cx="4200520" cy="4536504"/>
          </a:xfrm>
        </p:spPr>
        <p:txBody>
          <a:bodyPr>
            <a:normAutofit fontScale="92500" lnSpcReduction="10000"/>
          </a:bodyPr>
          <a:lstStyle/>
          <a:p>
            <a:r>
              <a:rPr lang="tr-TR" sz="2400" dirty="0" smtClean="0"/>
              <a:t>Verimli ders çalışma; zamanınızı amaçlarınız doğrultusunda planlayarak, etkin bir şekilde kullanarak çalışmaktır.</a:t>
            </a:r>
          </a:p>
          <a:p>
            <a:r>
              <a:rPr lang="tr-TR" sz="2400" dirty="0" smtClean="0"/>
              <a:t>Çok ders çalışmak ise gün içinde zorunlu ihtiyaçlar dışında tüm vakti çalışma ile geçirmektir.</a:t>
            </a:r>
          </a:p>
          <a:p>
            <a:r>
              <a:rPr lang="tr-TR" sz="2400" dirty="0" smtClean="0"/>
              <a:t>Verimli ders çalışma alışkanlığı edinirken öğrenme stilimizi bilmek fayda sağlayacaktır.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2420888"/>
            <a:ext cx="3707904" cy="2558454"/>
          </a:xfrm>
          <a:prstGeom prst="rect">
            <a:avLst/>
          </a:prstGeom>
        </p:spPr>
      </p:pic>
    </p:spTree>
    <p:extLst>
      <p:ext uri="{BB962C8B-B14F-4D97-AF65-F5344CB8AC3E}">
        <p14:creationId xmlns:p14="http://schemas.microsoft.com/office/powerpoint/2010/main" val="2720462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2717" y="2094309"/>
            <a:ext cx="6803136" cy="2198787"/>
          </a:xfrm>
        </p:spPr>
        <p:txBody>
          <a:bodyPr/>
          <a:lstStyle/>
          <a:p>
            <a:pPr marL="457200" lvl="1" indent="0" algn="r"/>
            <a:r>
              <a:rPr lang="tr-TR" dirty="0" smtClean="0"/>
              <a:t>“Öğrenme stili her bir öğrencinin yeni bilgiyi öğrenmeye hazırlanırken, öğrenirken ve hatırlarken farklı ve kendine özgü yollar kullanmasıdır.”   </a:t>
            </a:r>
            <a:br>
              <a:rPr lang="tr-TR" dirty="0" smtClean="0"/>
            </a:br>
            <a:r>
              <a:rPr lang="tr-TR" dirty="0" smtClean="0"/>
              <a:t> </a:t>
            </a:r>
            <a:br>
              <a:rPr lang="tr-TR" dirty="0" smtClean="0"/>
            </a:br>
            <a:r>
              <a:rPr lang="tr-TR" dirty="0" err="1" smtClean="0"/>
              <a:t>Rita</a:t>
            </a:r>
            <a:r>
              <a:rPr lang="tr-TR" dirty="0" smtClean="0"/>
              <a:t> DUNN</a:t>
            </a:r>
            <a:br>
              <a:rPr lang="tr-TR" dirty="0" smtClean="0"/>
            </a:br>
            <a:endParaRPr lang="tr-TR" dirty="0"/>
          </a:p>
        </p:txBody>
      </p:sp>
      <p:sp>
        <p:nvSpPr>
          <p:cNvPr id="3" name="Metin Yer Tutucusu 2"/>
          <p:cNvSpPr>
            <a:spLocks noGrp="1"/>
          </p:cNvSpPr>
          <p:nvPr>
            <p:ph type="body" idx="1"/>
          </p:nvPr>
        </p:nvSpPr>
        <p:spPr>
          <a:xfrm>
            <a:off x="1172718" y="4293096"/>
            <a:ext cx="6803136" cy="891886"/>
          </a:xfrm>
        </p:spPr>
        <p:txBody>
          <a:bodyPr>
            <a:noAutofit/>
          </a:bodyPr>
          <a:lstStyle/>
          <a:p>
            <a:r>
              <a:rPr lang="tr-TR" sz="3200" b="1" dirty="0" smtClean="0"/>
              <a:t>ÖĞRENME STİLİ NEDİR?</a:t>
            </a:r>
            <a:endParaRPr lang="tr-TR" sz="3200" b="1" dirty="0"/>
          </a:p>
        </p:txBody>
      </p:sp>
    </p:spTree>
    <p:extLst>
      <p:ext uri="{BB962C8B-B14F-4D97-AF65-F5344CB8AC3E}">
        <p14:creationId xmlns:p14="http://schemas.microsoft.com/office/powerpoint/2010/main" val="334994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2708920"/>
            <a:ext cx="7680960" cy="3686160"/>
          </a:xfrm>
        </p:spPr>
        <p:txBody>
          <a:bodyPr>
            <a:normAutofit/>
          </a:bodyPr>
          <a:lstStyle/>
          <a:p>
            <a:endParaRPr lang="tr-TR" dirty="0" smtClean="0"/>
          </a:p>
          <a:p>
            <a:endParaRPr lang="tr-TR" dirty="0"/>
          </a:p>
          <a:p>
            <a:r>
              <a:rPr lang="tr-TR" dirty="0" smtClean="0"/>
              <a:t>İnsanların </a:t>
            </a:r>
            <a:r>
              <a:rPr lang="tr-TR" dirty="0"/>
              <a:t>bilgiyi alma yolları üç kategoriye ayrılabilir: </a:t>
            </a:r>
          </a:p>
          <a:p>
            <a:pPr marL="285750" indent="-285750">
              <a:buFont typeface="Wingdings" panose="05000000000000000000" pitchFamily="2" charset="2"/>
              <a:buChar char="ü"/>
            </a:pPr>
            <a:r>
              <a:rPr lang="tr-TR" b="1" dirty="0"/>
              <a:t>Görsel </a:t>
            </a:r>
          </a:p>
          <a:p>
            <a:pPr marL="285750" indent="-285750">
              <a:buFont typeface="Wingdings" panose="05000000000000000000" pitchFamily="2" charset="2"/>
              <a:buChar char="ü"/>
            </a:pPr>
            <a:r>
              <a:rPr lang="tr-TR" b="1" dirty="0"/>
              <a:t>Sözel  </a:t>
            </a:r>
          </a:p>
          <a:p>
            <a:pPr marL="285750" indent="-285750">
              <a:buFont typeface="Wingdings" panose="05000000000000000000" pitchFamily="2" charset="2"/>
              <a:buChar char="ü"/>
            </a:pPr>
            <a:r>
              <a:rPr lang="tr-TR" b="1" dirty="0" err="1"/>
              <a:t>Kinestetik</a:t>
            </a:r>
            <a:r>
              <a:rPr lang="tr-TR" b="1" dirty="0"/>
              <a:t> </a:t>
            </a:r>
          </a:p>
          <a:p>
            <a:r>
              <a:rPr lang="tr-TR" dirty="0"/>
              <a:t>Geniş bir araştırma literatürü, bireylerin bu yollardan birini etkili biçimde kullanarak öğrendiklerini, diğer tiplerde olan bilgiyi dışarıda bıraktıklarını göstermiştir (</a:t>
            </a:r>
            <a:r>
              <a:rPr lang="tr-TR" dirty="0" err="1"/>
              <a:t>Akt</a:t>
            </a:r>
            <a:r>
              <a:rPr lang="tr-TR" dirty="0"/>
              <a:t>. </a:t>
            </a:r>
            <a:r>
              <a:rPr lang="tr-TR" dirty="0" err="1"/>
              <a:t>Veznedaroğlu</a:t>
            </a:r>
            <a:r>
              <a:rPr lang="tr-TR" dirty="0"/>
              <a:t> ve Özgür, 2005 </a:t>
            </a:r>
            <a:r>
              <a:rPr lang="tr-TR" dirty="0" smtClean="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692696"/>
            <a:ext cx="2965765" cy="2748625"/>
          </a:xfrm>
          <a:prstGeom prst="rect">
            <a:avLst/>
          </a:prstGeom>
        </p:spPr>
      </p:pic>
    </p:spTree>
    <p:extLst>
      <p:ext uri="{BB962C8B-B14F-4D97-AF65-F5344CB8AC3E}">
        <p14:creationId xmlns:p14="http://schemas.microsoft.com/office/powerpoint/2010/main" val="366695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1520" y="836712"/>
            <a:ext cx="7680960" cy="720080"/>
          </a:xfrm>
        </p:spPr>
        <p:txBody>
          <a:bodyPr/>
          <a:lstStyle/>
          <a:p>
            <a:r>
              <a:rPr lang="tr-TR" b="1" dirty="0"/>
              <a:t>ÖNEMLİ NOKTALAR</a:t>
            </a:r>
            <a:endParaRPr lang="tr-TR" dirty="0"/>
          </a:p>
        </p:txBody>
      </p:sp>
      <p:sp>
        <p:nvSpPr>
          <p:cNvPr id="3" name="İçerik Yer Tutucusu 2"/>
          <p:cNvSpPr>
            <a:spLocks noGrp="1"/>
          </p:cNvSpPr>
          <p:nvPr>
            <p:ph idx="1"/>
          </p:nvPr>
        </p:nvSpPr>
        <p:spPr>
          <a:xfrm>
            <a:off x="731520" y="1556792"/>
            <a:ext cx="7680960" cy="4752528"/>
          </a:xfrm>
        </p:spPr>
        <p:txBody>
          <a:bodyPr>
            <a:normAutofit fontScale="92500" lnSpcReduction="10000"/>
          </a:bodyPr>
          <a:lstStyle/>
          <a:p>
            <a:pPr marL="285750" indent="-285750">
              <a:buFont typeface="Wingdings" panose="05000000000000000000" pitchFamily="2" charset="2"/>
              <a:buChar char="v"/>
            </a:pPr>
            <a:r>
              <a:rPr lang="tr-TR" dirty="0"/>
              <a:t>Bilgiyi sözel ve görsel olarak desteklerseniz, daha fazla öğrenirsiniz. </a:t>
            </a:r>
          </a:p>
          <a:p>
            <a:pPr marL="285750" indent="-285750">
              <a:buFont typeface="Wingdings" panose="05000000000000000000" pitchFamily="2" charset="2"/>
              <a:buChar char="v"/>
            </a:pPr>
            <a:endParaRPr lang="tr-TR" dirty="0"/>
          </a:p>
          <a:p>
            <a:pPr marL="285750" indent="-285750">
              <a:buFont typeface="Wingdings" panose="05000000000000000000" pitchFamily="2" charset="2"/>
              <a:buChar char="v"/>
            </a:pPr>
            <a:r>
              <a:rPr lang="tr-TR" b="1" u="sng" dirty="0"/>
              <a:t>Görsel öğrenen biriyseniz</a:t>
            </a:r>
            <a:r>
              <a:rPr lang="tr-TR" dirty="0"/>
              <a:t>, öğretmenlerinizin anlattıklarını şema, tablo veya grafikle şekillendirebilirsiniz. Renkli kalemler kullanmak ve küçük renkli kağıtlara </a:t>
            </a:r>
            <a:r>
              <a:rPr lang="tr-TR" dirty="0" smtClean="0"/>
              <a:t>kısa </a:t>
            </a:r>
            <a:r>
              <a:rPr lang="tr-TR" dirty="0"/>
              <a:t>notlar almak daha iyi öğrenmenize yardımcı olabilir. </a:t>
            </a:r>
          </a:p>
          <a:p>
            <a:pPr marL="285750" indent="-285750">
              <a:buFont typeface="Wingdings" panose="05000000000000000000" pitchFamily="2" charset="2"/>
              <a:buChar char="v"/>
            </a:pPr>
            <a:r>
              <a:rPr lang="tr-TR" dirty="0"/>
              <a:t>Hatırlayamadığınız konularda gözlerinizi kapatırsanız daha kolay odaklanabilirsiniz.</a:t>
            </a:r>
          </a:p>
          <a:p>
            <a:pPr marL="285750" indent="-285750">
              <a:buFont typeface="Wingdings" panose="05000000000000000000" pitchFamily="2" charset="2"/>
              <a:buChar char="v"/>
            </a:pPr>
            <a:endParaRPr lang="tr-TR" dirty="0"/>
          </a:p>
          <a:p>
            <a:pPr marL="285750" indent="-285750">
              <a:buFont typeface="Wingdings" panose="05000000000000000000" pitchFamily="2" charset="2"/>
              <a:buChar char="v"/>
            </a:pPr>
            <a:r>
              <a:rPr lang="tr-TR" b="1" u="sng" dirty="0"/>
              <a:t>İşitsel öğrenen biriyseniz</a:t>
            </a:r>
            <a:r>
              <a:rPr lang="tr-TR" dirty="0"/>
              <a:t>, sessiz ortamlarda ders çalışmaya gayret gösterin. Bir konuyu tekrar okumak size sıkıntı veriyorsa ilk okumanızda sesli okuyup, sesinizi kaydedebilirsiniz.</a:t>
            </a:r>
          </a:p>
          <a:p>
            <a:pPr marL="285750" indent="-285750">
              <a:buFont typeface="Wingdings" panose="05000000000000000000" pitchFamily="2" charset="2"/>
              <a:buChar char="v"/>
            </a:pPr>
            <a:r>
              <a:rPr lang="tr-TR" dirty="0"/>
              <a:t>Müzik dinleyerek test çözmek beyninizin melodiye odaklanmasına neden olacağı için testteki yanlış veya boş sayınız artabilir. Edindiğiniz bilgiyi başka bir arkadaşınıza veya aile üyelerinden birine anlatırsanız bilginin kalıcılığını arttırırsınız</a:t>
            </a:r>
            <a:r>
              <a:rPr lang="tr-TR" dirty="0" smtClean="0"/>
              <a:t>.</a:t>
            </a:r>
            <a:endParaRPr lang="tr-TR" dirty="0"/>
          </a:p>
        </p:txBody>
      </p:sp>
    </p:spTree>
    <p:extLst>
      <p:ext uri="{BB962C8B-B14F-4D97-AF65-F5344CB8AC3E}">
        <p14:creationId xmlns:p14="http://schemas.microsoft.com/office/powerpoint/2010/main" val="120632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932834"/>
            <a:ext cx="7669000" cy="1568128"/>
          </a:xfrm>
        </p:spPr>
        <p:txBody>
          <a:bodyPr>
            <a:normAutofit lnSpcReduction="10000"/>
          </a:bodyPr>
          <a:lstStyle/>
          <a:p>
            <a:pPr marL="214313" indent="-214313">
              <a:buFont typeface="Wingdings" panose="05000000000000000000" pitchFamily="2" charset="2"/>
              <a:buChar char="v"/>
            </a:pPr>
            <a:r>
              <a:rPr lang="tr-TR" b="1" u="sng" dirty="0"/>
              <a:t>Kinestetik öğrenen biriyseniz</a:t>
            </a:r>
            <a:r>
              <a:rPr lang="tr-TR" dirty="0"/>
              <a:t>, notlarınızı okurken odanızda yürüyebilirsiniz, Dikkatli bir şekilde tabi </a:t>
            </a:r>
            <a:r>
              <a:rPr lang="tr-TR" dirty="0">
                <a:sym typeface="Wingdings" panose="05000000000000000000" pitchFamily="2" charset="2"/>
              </a:rPr>
              <a:t></a:t>
            </a:r>
            <a:r>
              <a:rPr lang="tr-TR" dirty="0"/>
              <a:t> </a:t>
            </a:r>
          </a:p>
          <a:p>
            <a:pPr marL="214313" indent="-214313">
              <a:buFont typeface="Wingdings" panose="05000000000000000000" pitchFamily="2" charset="2"/>
              <a:buChar char="v"/>
            </a:pPr>
            <a:r>
              <a:rPr lang="tr-TR" dirty="0"/>
              <a:t>Kitap okurken konuşmaları canlandırarak sesli bir </a:t>
            </a:r>
            <a:r>
              <a:rPr lang="tr-TR" dirty="0" smtClean="0"/>
              <a:t>şekilde okursanız</a:t>
            </a:r>
            <a:r>
              <a:rPr lang="tr-TR" dirty="0"/>
              <a:t>, aklınızda daha fazla bilgi kalır.</a:t>
            </a:r>
          </a:p>
          <a:p>
            <a:pPr marL="214313" indent="-214313">
              <a:buFont typeface="Wingdings" panose="05000000000000000000" pitchFamily="2" charset="2"/>
              <a:buChar char="v"/>
            </a:pPr>
            <a:r>
              <a:rPr lang="tr-TR" dirty="0"/>
              <a:t>Evin farklı noktalarında ders çalışabilirsiniz</a:t>
            </a:r>
            <a:r>
              <a:rPr lang="tr-TR" dirty="0" smtClean="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334" y="3726149"/>
            <a:ext cx="2581662" cy="1798635"/>
          </a:xfrm>
          <a:prstGeom prst="rect">
            <a:avLst/>
          </a:prstGeom>
        </p:spPr>
      </p:pic>
    </p:spTree>
    <p:extLst>
      <p:ext uri="{BB962C8B-B14F-4D97-AF65-F5344CB8AC3E}">
        <p14:creationId xmlns:p14="http://schemas.microsoft.com/office/powerpoint/2010/main" val="196294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000" cap="none" dirty="0" smtClean="0"/>
              <a:t>Kendinizi değerlendirin!</a:t>
            </a:r>
            <a:br>
              <a:rPr lang="tr-TR" sz="2000" cap="none" dirty="0" smtClean="0"/>
            </a:br>
            <a:r>
              <a:rPr lang="tr-TR" sz="2000" cap="none" dirty="0" smtClean="0"/>
              <a:t/>
            </a:r>
            <a:br>
              <a:rPr lang="tr-TR" sz="2000" cap="none" dirty="0" smtClean="0"/>
            </a:br>
            <a:r>
              <a:rPr lang="tr-TR" sz="2000" cap="none" dirty="0" smtClean="0"/>
              <a:t>Serin bir ortamda mı yoksa sıcak bir yerde mi daha iyi çalışırsınız?</a:t>
            </a:r>
            <a:br>
              <a:rPr lang="tr-TR" sz="2000" cap="none" dirty="0" smtClean="0"/>
            </a:br>
            <a:r>
              <a:rPr lang="tr-TR" sz="2000" cap="none" dirty="0" smtClean="0"/>
              <a:t>Kendi başınıza mı yoksa yanınızda biri olduğunda mı daha verimli çalışırsınız?</a:t>
            </a:r>
            <a:br>
              <a:rPr lang="tr-TR" sz="2000" cap="none" dirty="0" smtClean="0"/>
            </a:br>
            <a:r>
              <a:rPr lang="tr-TR" sz="2000" cap="none" dirty="0" smtClean="0"/>
              <a:t>vb. sorular sorarak kendi çalışma özelliklerinizi değerlendirin.</a:t>
            </a:r>
            <a:endParaRPr lang="tr-TR" sz="2000" cap="none" dirty="0"/>
          </a:p>
        </p:txBody>
      </p:sp>
    </p:spTree>
    <p:extLst>
      <p:ext uri="{BB962C8B-B14F-4D97-AF65-F5344CB8AC3E}">
        <p14:creationId xmlns:p14="http://schemas.microsoft.com/office/powerpoint/2010/main" val="14232820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un">
  <a:themeElements>
    <a:clrScheme name="Sabu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bu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bu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
  <TotalTime>266</TotalTime>
  <Words>1528</Words>
  <Application>Microsoft Office PowerPoint</Application>
  <PresentationFormat>Ekran Gösterisi (4:3)</PresentationFormat>
  <Paragraphs>118</Paragraphs>
  <Slides>37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Algerian</vt:lpstr>
      <vt:lpstr>Arial</vt:lpstr>
      <vt:lpstr>Century Gothic</vt:lpstr>
      <vt:lpstr>Wingdings</vt:lpstr>
      <vt:lpstr>Sabun</vt:lpstr>
      <vt:lpstr>VERİMLİ DERS ÇALIŞMA  Kastamonu ortaokul içerik hazırlama komisyonu 2022</vt:lpstr>
      <vt:lpstr>VERİMLİ DERS ÇALIŞMA</vt:lpstr>
      <vt:lpstr>VERİMLİ DERS ÇALIŞMA NEDİR?</vt:lpstr>
      <vt:lpstr>VERİMLİ DERS ÇALIŞMA İLE ÇOK DERS ÇALIŞMAK ARASINDAKİ FARK NEDİR?</vt:lpstr>
      <vt:lpstr>“Öğrenme stili her bir öğrencinin yeni bilgiyi öğrenmeye hazırlanırken, öğrenirken ve hatırlarken farklı ve kendine özgü yollar kullanmasıdır.”      Rita DUNN </vt:lpstr>
      <vt:lpstr>PowerPoint Sunusu</vt:lpstr>
      <vt:lpstr>ÖNEMLİ NOKTALAR</vt:lpstr>
      <vt:lpstr>PowerPoint Sunusu</vt:lpstr>
      <vt:lpstr>Kendinizi değerlendirin!  Serin bir ortamda mı yoksa sıcak bir yerde mi daha iyi çalışırsınız? Kendi başınıza mı yoksa yanınızda biri olduğunda mı daha verimli çalışırsınız? vb. sorular sorarak kendi çalışma özelliklerinizi değerlendirin.</vt:lpstr>
      <vt:lpstr>Verimli Ders Çalışma Alışkanlığı Nasıl Edinilir?</vt:lpstr>
      <vt:lpstr>PowerPoint Sunusu</vt:lpstr>
      <vt:lpstr>PowerPoint Sunusu</vt:lpstr>
      <vt:lpstr>PowerPoint Sunusu</vt:lpstr>
      <vt:lpstr>PowerPoint Sunusu</vt:lpstr>
      <vt:lpstr>PowerPoint Sunusu</vt:lpstr>
      <vt:lpstr>Yeni Nesil Sorular İçin Not</vt:lpstr>
      <vt:lpstr>PowerPoint Sunusu</vt:lpstr>
      <vt:lpstr>PowerPoint Sunusu</vt:lpstr>
      <vt:lpstr>PowerPoint Sunusu</vt:lpstr>
      <vt:lpstr>PowerPoint Sunusu</vt:lpstr>
      <vt:lpstr>PowerPoint Sunusu</vt:lpstr>
      <vt:lpstr>Serbest zamanI değerlendİrme</vt:lpstr>
      <vt:lpstr>BOŞ ZAMANI DEĞERLENDİRMENİN FAYDALARI</vt:lpstr>
      <vt:lpstr>Bir şeyleri başarma duygusu yaşayacağınız için kendinizi daha iyi hissedersiniz.</vt:lpstr>
      <vt:lpstr>Çalışma, eğlenme ve dinlenme dengesini kuran bireyler huzurlu ve mutlu oldukları için çevreleri ile daha olumlu ilişkiler kurarlar (Ataş, 2017).</vt:lpstr>
      <vt:lpstr>Akademik çalışmaların spor ve sanat etkinlikleri ile birlikte yürütülmesi daha geliştirici ve zenginleştirici olur (Ataş, 2017). </vt:lpstr>
      <vt:lpstr>Test Çözme Teknikleri</vt:lpstr>
      <vt:lpstr>Test Çözmeden Önce</vt:lpstr>
      <vt:lpstr>Test Çözmeden Önce</vt:lpstr>
      <vt:lpstr>Test Çözerken</vt:lpstr>
      <vt:lpstr>Test Çözerken</vt:lpstr>
      <vt:lpstr>Test Çözerken</vt:lpstr>
      <vt:lpstr>Test Çözerken</vt:lpstr>
      <vt:lpstr>Test Çözdükten Sonra</vt:lpstr>
      <vt:lpstr>Test Çözdükten Sonra</vt:lpstr>
      <vt:lpstr>KAYNAKÇA</vt:lpstr>
      <vt:lpstr>BAŞARILAR…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 VE SORU ÇÖZME TEKNİKLERİ</dc:title>
  <dc:creator>casper</dc:creator>
  <cp:lastModifiedBy>RAM</cp:lastModifiedBy>
  <cp:revision>34</cp:revision>
  <dcterms:created xsi:type="dcterms:W3CDTF">2020-11-25T10:08:00Z</dcterms:created>
  <dcterms:modified xsi:type="dcterms:W3CDTF">2022-11-07T06:38:26Z</dcterms:modified>
</cp:coreProperties>
</file>